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37" r:id="rId2"/>
    <p:sldId id="438" r:id="rId3"/>
    <p:sldId id="439" r:id="rId4"/>
    <p:sldId id="449" r:id="rId5"/>
    <p:sldId id="440" r:id="rId6"/>
    <p:sldId id="441" r:id="rId7"/>
    <p:sldId id="443" r:id="rId8"/>
    <p:sldId id="444" r:id="rId9"/>
    <p:sldId id="445" r:id="rId10"/>
    <p:sldId id="450" r:id="rId11"/>
    <p:sldId id="452" r:id="rId12"/>
    <p:sldId id="453" r:id="rId13"/>
    <p:sldId id="454" r:id="rId14"/>
    <p:sldId id="455" r:id="rId15"/>
    <p:sldId id="456" r:id="rId16"/>
    <p:sldId id="458" r:id="rId17"/>
    <p:sldId id="460" r:id="rId18"/>
    <p:sldId id="45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E3"/>
    <a:srgbClr val="D0D0D0"/>
    <a:srgbClr val="D4D4D4"/>
    <a:srgbClr val="DEDEDE"/>
    <a:srgbClr val="EBEBEB"/>
    <a:srgbClr val="E0E0E0"/>
    <a:srgbClr val="D2D2D2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3136" autoAdjust="0"/>
  </p:normalViewPr>
  <p:slideViewPr>
    <p:cSldViewPr>
      <p:cViewPr varScale="1">
        <p:scale>
          <a:sx n="97" d="100"/>
          <a:sy n="97" d="100"/>
        </p:scale>
        <p:origin x="1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4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11/17/12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88FB1-E643-4E26-89CB-156612D2A6B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1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11/17/12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14557-E2B4-4CA2-BED3-48208794883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85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11/17/12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F249B5-9EDA-4E53-B107-96C1D69F90D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65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11/17/12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454EDE-3559-40D7-9431-1D86F764345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00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11/17/12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DEF4E-D0F6-41EB-A25E-E45D5C8CDF8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6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AE3BC0-1077-49A8-83E2-2547A3CD6968}" type="datetime1">
              <a:rPr lang="en-US" smtClean="0"/>
              <a:t>2/15/2016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E884034-7032-4C60-8932-C942B942FEB4}" type="datetime1">
              <a:rPr lang="en-US" smtClean="0"/>
              <a:t>2/15/2016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  <p:pic>
        <p:nvPicPr>
          <p:cNvPr id="10" name="Picture 4" descr="http://upload.wikimedia.org/wikipedia/commons/thumb/3/35/Tux.svg/100px-Tux.sv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53099"/>
            <a:ext cx="952500" cy="11049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FBA3A5-CF72-421E-A288-E8A7EF687E4C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FFC8-E4DA-4706-B545-74D1ED404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83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C008C8E-D908-4040-8257-3AD87269D61B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F1EF9-3518-4517-ACF6-B0738957F152}" type="datetime1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349928" y="2888298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1143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3779" y="4640898"/>
            <a:ext cx="8565472" cy="1164906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600" b="1" dirty="0">
                <a:solidFill>
                  <a:srgbClr val="0033CC"/>
                </a:solidFill>
              </a:rPr>
              <a:t>Introduction </a:t>
            </a:r>
            <a:r>
              <a:rPr lang="en-US" sz="3600" b="1" dirty="0" smtClean="0">
                <a:solidFill>
                  <a:srgbClr val="0033CC"/>
                </a:solidFill>
              </a:rPr>
              <a:t>to Bluetooth &amp; Wireless Communication </a:t>
            </a:r>
            <a:r>
              <a:rPr lang="en-US" sz="3600" b="1" kern="0" dirty="0" smtClean="0">
                <a:solidFill>
                  <a:srgbClr val="0033CC"/>
                </a:solidFill>
              </a:rPr>
              <a:t>With the Wii Remote</a:t>
            </a:r>
            <a:endParaRPr lang="en-US" sz="3600" b="1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8013" cy="114141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Bluetooth on Linux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5225"/>
            <a:ext cx="8228013" cy="4524375"/>
          </a:xfrm>
          <a:ln/>
        </p:spPr>
        <p:txBody>
          <a:bodyPr/>
          <a:lstStyle/>
          <a:p>
            <a:pPr marL="339725" indent="-339725">
              <a:buSzPct val="45000"/>
              <a:buFont typeface="Wingdings" panose="05000000000000000000" pitchFamily="2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 Linux distributions using the Linux kernel 2.4.6 and later implement the Open Source bluetooth stack BlueZ.</a:t>
            </a:r>
          </a:p>
          <a:p>
            <a:pPr marL="339725" indent="-339725">
              <a:buClrTx/>
              <a:buSzPct val="45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  <a:p>
            <a:pPr marL="339725" indent="-339725">
              <a:buSzPct val="45000"/>
              <a:buFont typeface="Wingdings" panose="05000000000000000000" pitchFamily="2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 BlueZ provides different modules for the Linux platform to interface with various bluetooth enabled devices and services.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6C1-541F-45FE-9BA7-8E02B37C680E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8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762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Checking out the source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5225"/>
            <a:ext cx="8224838" cy="4521200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/>
              <a:t>In the BlueZ bluetooth stack there are many modules that are provided to assist in the “pairing” of various bluetooth devices.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/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/>
              <a:t>Where do they store the passkey for these devices? It has to be in one of the modules.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098-2344-4697-ADC9-A16BEDCEE19D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00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88"/>
            <a:ext cx="8224838" cy="6858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Master/Slave relationship</a:t>
            </a:r>
            <a:endParaRPr lang="en-US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5225"/>
            <a:ext cx="8224838" cy="4521200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/>
              <a:t>Bluetooth devices have a “master/slave” relationship.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dirty="0"/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/>
              <a:t>When two </a:t>
            </a:r>
            <a:r>
              <a:rPr lang="en-US" altLang="en-US" dirty="0" err="1"/>
              <a:t>bluetooth</a:t>
            </a:r>
            <a:r>
              <a:rPr lang="en-US" altLang="en-US" dirty="0"/>
              <a:t> devices establish a connection between each other they communicate via their Media Access Control (MAC) address.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80D5-1607-4B1E-A9AD-C6FDF21D6237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610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762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Master meet slave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5225"/>
            <a:ext cx="8224838" cy="4521200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/>
              <a:t>After a connection between </a:t>
            </a:r>
            <a:r>
              <a:rPr lang="en-US" altLang="en-US" dirty="0" err="1"/>
              <a:t>bluetooth</a:t>
            </a:r>
            <a:r>
              <a:rPr lang="en-US" altLang="en-US" dirty="0"/>
              <a:t> devices have be established, the “master” device need only request the “slave” by its MAC address to initiate a connection if it becomes severed.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26-3AC1-47C2-83CC-D000B947C65A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6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altLang="zh-CN" dirty="0" smtClean="0"/>
              <a:t>Wii Remote (</a:t>
            </a:r>
            <a:r>
              <a:rPr lang="en-US" altLang="zh-CN" dirty="0" err="1" smtClean="0"/>
              <a:t>Wiimote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Connect </a:t>
            </a:r>
            <a:r>
              <a:rPr lang="en-US" altLang="zh-CN" dirty="0" err="1" smtClean="0"/>
              <a:t>wiimote</a:t>
            </a:r>
            <a:r>
              <a:rPr lang="en-US" altLang="zh-CN" dirty="0" smtClean="0"/>
              <a:t> to the board via </a:t>
            </a:r>
            <a:r>
              <a:rPr lang="en-US" altLang="zh-CN" dirty="0" err="1" smtClean="0"/>
              <a:t>bluetooth</a:t>
            </a:r>
            <a:endParaRPr lang="en-US" altLang="zh-CN" dirty="0" smtClean="0"/>
          </a:p>
          <a:p>
            <a:r>
              <a:rPr lang="en-US" altLang="zh-CN" dirty="0" smtClean="0"/>
              <a:t>Utilizing </a:t>
            </a:r>
            <a:r>
              <a:rPr lang="en-US" altLang="zh-CN" dirty="0" err="1" smtClean="0"/>
              <a:t>BlueZ</a:t>
            </a:r>
            <a:r>
              <a:rPr lang="en-US" altLang="zh-CN" dirty="0" smtClean="0"/>
              <a:t> protocol stack for communication between board and peripheral device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Wiimote</a:t>
            </a:r>
            <a:r>
              <a:rPr lang="en-US" altLang="zh-CN" dirty="0" smtClean="0"/>
              <a:t> driver to translate the packet into the desired format, including the corresponding button key, and acceleration sensor’s coordinate value.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667-C2A4-4A2D-960B-26D2A8E6B376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48" y="91758"/>
            <a:ext cx="8229600" cy="563562"/>
          </a:xfrm>
        </p:spPr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Wiimote</a:t>
            </a:r>
            <a:r>
              <a:rPr lang="en-US" dirty="0" smtClean="0"/>
              <a:t>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/*This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reads values from event2 and prints the code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value.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	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[32];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//each packet of data is 32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evt2Code, evt2Value;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hold the code and value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open("/dev/input/event2", O_RDONLY);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//Opens the event2 file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!= -1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-1;}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is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opened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 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read(file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32);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32 bytes from the file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//and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it in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buffer         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evt2Code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code is placed in byte 10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evt2Value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[12];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in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12</a:t>
            </a:r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"Code = " &lt;&lt; code &lt;&lt; ", value = " &lt;&lt; value &lt;&lt; '\n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close(file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the 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A3A5-CF72-421E-A288-E8A7EF687E4C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Electrical  &amp; Computer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3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48" y="91758"/>
            <a:ext cx="8229600" cy="563562"/>
          </a:xfrm>
        </p:spPr>
        <p:txBody>
          <a:bodyPr/>
          <a:lstStyle/>
          <a:p>
            <a:r>
              <a:rPr lang="en-US" dirty="0" smtClean="0"/>
              <a:t>Read Wiimote Buttons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260677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/*Sample output from </a:t>
            </a:r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hexdump</a:t>
            </a:r>
            <a:r>
              <a:rPr lang="en-US" sz="1600" b="1" dirty="0"/>
              <a:t> event2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02fa 0000 b35e 000b 0001 0067 0001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0000010 02fa 0000 b35e 000b 0000 0000 0000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0000020 02fb 0000 3d57 0000 0001 0067 0000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0000030 02fb 0000 3d57 0000 0000 0000 0000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0000040 02fc 0000 d183 0004 0001 006C 0001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0000050 02fc 0000 d195 0004 0000 0000 0000 0000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00000a0 02fd 0000 8f46 0002 0001 006A 0001 0000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00000b0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02fd 0000 8f58 0002 0000 0000 0000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A3A5-CF72-421E-A288-E8A7EF687E4C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Electrical  &amp; Computer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257550" y="1220026"/>
            <a:ext cx="495300" cy="4876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8549" y="387234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bytes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016752" y="2961103"/>
            <a:ext cx="330800" cy="5462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0643" y="3044863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Packet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99125" y="4548304"/>
            <a:ext cx="8719323" cy="15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/*Sample buffer indexing</a:t>
            </a:r>
            <a:endParaRPr lang="en-US" sz="1600" b="1" kern="0" dirty="0" smtClean="0"/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 [1][0] [3][2] [5][4] [7][6] [9][8] [11][10] [13][12] [15][14]</a:t>
            </a:r>
            <a:endParaRPr lang="en-US" sz="16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00000a0 02fd   0000   8f46   0002   0001    006A     0001     0000</a:t>
            </a:r>
          </a:p>
          <a:p>
            <a:pPr marL="0" indent="0"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00000b0 02fd   0000   8f58   0002   0000    0000     0000     0000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912138" y="3543453"/>
            <a:ext cx="551634" cy="292089"/>
          </a:xfrm>
          <a:prstGeom prst="rightBrac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4196028" y="3637252"/>
            <a:ext cx="737672" cy="290529"/>
          </a:xfrm>
          <a:prstGeom prst="rightBrac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67132" y="412099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Code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66038" y="3810215"/>
            <a:ext cx="82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48" y="91758"/>
            <a:ext cx="8229600" cy="563562"/>
          </a:xfrm>
        </p:spPr>
        <p:txBody>
          <a:bodyPr/>
          <a:lstStyle/>
          <a:p>
            <a:r>
              <a:rPr lang="en-US" dirty="0" smtClean="0"/>
              <a:t>Read Wiimote </a:t>
            </a:r>
            <a:r>
              <a:rPr lang="en-US" dirty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/*This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reads values from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event0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prints the code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value.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	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[16];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//each packet of data is 16 bytes 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ode;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hold the code and value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open("/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dev/input/event0",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O_RDONLY);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//Opens the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event0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!= -1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-1;}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is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opened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 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read(file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16);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32 bytes from the file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//and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it in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buffer         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code is placed in byte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&amp; value in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acceleration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[13] &lt;&lt; 8) +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//byte 12 and 13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0x0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ignore the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"Code = " &lt;&lt; code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acceleration = " &lt;&lt; acceleration &lt;&lt; '\n';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close(file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the 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A3A5-CF72-421E-A288-E8A7EF687E4C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Electrical  &amp; Computer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3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758"/>
            <a:ext cx="8991600" cy="563562"/>
          </a:xfrm>
        </p:spPr>
        <p:txBody>
          <a:bodyPr/>
          <a:lstStyle/>
          <a:p>
            <a:r>
              <a:rPr lang="en-US" sz="4000" dirty="0" smtClean="0"/>
              <a:t>Read Wiimote </a:t>
            </a:r>
            <a:r>
              <a:rPr lang="en-US" sz="4000" dirty="0"/>
              <a:t>Accelerometer </a:t>
            </a:r>
            <a:r>
              <a:rPr lang="en-US" sz="4000" dirty="0" smtClean="0"/>
              <a:t>Output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260677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/*Sample output from </a:t>
            </a:r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hexdump</a:t>
            </a:r>
            <a:r>
              <a:rPr lang="en-US" sz="1600" b="1" dirty="0"/>
              <a:t> </a:t>
            </a:r>
            <a:r>
              <a:rPr lang="en-US" sz="1600" b="1" dirty="0" smtClean="0"/>
              <a:t>event0 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0009080 03a7 0000 782a 0000 0000 0000 0000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0009050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03a7 0000 782a 0000 0003 0003 fff7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0009060 03a7 0000 782a 0000 0003 0004 002d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0009070 03a7 0000 782a 0000 0003 0005 009a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0009080 03a7 0000 782a 0000 0000 0000 0000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0009090 03a7 0000 be70 0000 0003 0003 fff3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00090a0 03a7 0000 be70 0000 0003 0004 0028 0000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00090b0 03a7 0000 be70 0000 0003 0005 009b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A3A5-CF72-421E-A288-E8A7EF687E4C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Electrical  &amp; Computer Engineering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257550" y="1189453"/>
            <a:ext cx="495300" cy="4876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15029" y="3687332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bytes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016752" y="3264833"/>
            <a:ext cx="330800" cy="23073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40625" y="3191913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Packet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8600" y="4668973"/>
            <a:ext cx="8719323" cy="15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/*Sample buffer indexing</a:t>
            </a:r>
            <a:endParaRPr lang="en-US" sz="1600" b="1" kern="0" dirty="0" smtClean="0"/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 [1][0] [3][2] [5][4] [7][6] [9][8] [11][10] [13][12] [15][14]</a:t>
            </a:r>
            <a:endParaRPr lang="en-US" sz="16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00000a0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03a7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be70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0000   0003    0004     0028     0000</a:t>
            </a:r>
          </a:p>
          <a:p>
            <a:pPr marL="0" indent="0">
              <a:buFontTx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00000b0 03a7   0000   be70   0000   0003    0005     009b     0000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758151" y="3382672"/>
            <a:ext cx="551634" cy="533400"/>
          </a:xfrm>
          <a:prstGeom prst="rightBrac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4196152" y="3630582"/>
            <a:ext cx="704092" cy="257197"/>
          </a:xfrm>
          <a:prstGeom prst="rightBrac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3800" y="4080869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Code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8579" y="3680229"/>
            <a:ext cx="82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Bluetooth Overview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Wireless technology for short-range voice and data communication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Low-cost and low-power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Provides a communication platform between a wide range of “smart” devices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Not limited to “line of sight” </a:t>
            </a:r>
            <a:r>
              <a:rPr lang="en-US" altLang="en-US" dirty="0" smtClean="0">
                <a:solidFill>
                  <a:srgbClr val="000000"/>
                </a:solidFill>
              </a:rPr>
              <a:t>communication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en-US" sz="3200" dirty="0">
                <a:solidFill>
                  <a:srgbClr val="000000"/>
                </a:solidFill>
                <a:ea typeface="+mn-ea"/>
              </a:rPr>
              <a:t>Advantageous for creating Wireless Personal Area Networks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DB6E-1528-413B-9C48-81BAD9E1EAD9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kern="1200" dirty="0"/>
              <a:t>Bluetooth Applications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Automatic synchronization between mobile and stationary devices</a:t>
            </a:r>
          </a:p>
          <a:p>
            <a:r>
              <a:rPr lang="en-US" altLang="en-US"/>
              <a:t>Connecting mobile users to the internet using bluetooth-enabled wire-bound connection ports</a:t>
            </a:r>
          </a:p>
          <a:p>
            <a:r>
              <a:rPr lang="en-US" altLang="en-US"/>
              <a:t>Dynamic creation of private networks</a:t>
            </a: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E732-437B-4305-8383-B5C45D10A33B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6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Introduction to Bluetooth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5225"/>
            <a:ext cx="8229600" cy="4525963"/>
          </a:xfrm>
          <a:ln/>
        </p:spPr>
        <p:txBody>
          <a:bodyPr/>
          <a:lstStyle/>
          <a:p>
            <a:pPr marL="336550" indent="-336550">
              <a:buClr>
                <a:srgbClr val="4A452A"/>
              </a:buClr>
              <a:buFont typeface="Arial" panose="020B0604020202020204" pitchFamily="34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/>
              <a:t>Connect multiple devices</a:t>
            </a:r>
          </a:p>
          <a:p>
            <a:pPr marL="736600" lvl="1" indent="-279400">
              <a:buClr>
                <a:srgbClr val="4A452A"/>
              </a:buClr>
              <a:buFont typeface="Arial" panose="020B0604020202020204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/>
              <a:t>Excellent for ad-hoc networking</a:t>
            </a:r>
          </a:p>
          <a:p>
            <a:pPr marL="736600" lvl="1" indent="-279400">
              <a:buClr>
                <a:srgbClr val="4A452A"/>
              </a:buClr>
              <a:buFont typeface="Arial" panose="020B0604020202020204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/>
              <a:t>Devices can create Piconets</a:t>
            </a:r>
          </a:p>
          <a:p>
            <a:pPr marL="736600" lvl="1" indent="-279400">
              <a:buClr>
                <a:srgbClr val="4A452A"/>
              </a:buClr>
              <a:buFont typeface="Arial" panose="020B0604020202020204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/>
              <a:t>Master / Slave devices can switch roles as needed.</a:t>
            </a:r>
          </a:p>
          <a:p>
            <a:pPr marL="736600" lvl="1" indent="-279400">
              <a:buClr>
                <a:srgbClr val="4A452A"/>
              </a:buClr>
              <a:buFont typeface="Arial" panose="020B0604020202020204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/>
              <a:t>Devices can range from headsets to keyboards and mice to gaming consoles like Nintendo's Wii gaming console.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A2F6-12E5-4EBC-9A63-2D6964AD1A5E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58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76200"/>
            <a:ext cx="8229600" cy="563562"/>
          </a:xfrm>
        </p:spPr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Keep data on different devices synchronized without using a cable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Walk into office and have your PDA synch with your laptop on your desk without even taking your PDA out of your briefcase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42FB-4884-40A0-8996-B0FFDB9A9574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4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 Hoc Networks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Up to 8 devices can be actively connected in master/slave configuration</a:t>
            </a:r>
          </a:p>
          <a:p>
            <a:r>
              <a:rPr lang="en-US" altLang="en-US"/>
              <a:t>Piconets can be combined to form scatternets providing unlimited device connectivity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2B5-5B0D-4D41-A6E4-3374FCF8041A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2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Bluetooth Radio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Uses 2.4 GHz ISM band spread spectrum radio (2400 – 2483.5 MHz)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Open to everyone worldwide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noisy (microwaves, cordless phones, garage door openers)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35CB-9FA7-4A73-ADDC-DAA6D0DABB0F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4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2" y="177008"/>
            <a:ext cx="8229600" cy="563562"/>
          </a:xfrm>
        </p:spPr>
        <p:txBody>
          <a:bodyPr/>
          <a:lstStyle/>
          <a:p>
            <a:r>
              <a:rPr lang="en-US" altLang="en-US" dirty="0"/>
              <a:t>Frequency Hopping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686800" cy="2630487"/>
          </a:xfrm>
        </p:spPr>
        <p:txBody>
          <a:bodyPr/>
          <a:lstStyle/>
          <a:p>
            <a:r>
              <a:rPr lang="en-US" altLang="en-US" sz="2800" dirty="0"/>
              <a:t>In order to mitigate interference, Bluetooth implements frequency hopping</a:t>
            </a:r>
          </a:p>
          <a:p>
            <a:r>
              <a:rPr lang="en-US" altLang="en-US" sz="2800" dirty="0"/>
              <a:t>1600 hops per second through 79 1MHz channels</a:t>
            </a:r>
          </a:p>
          <a:p>
            <a:r>
              <a:rPr lang="en-US" altLang="en-US" sz="2800" dirty="0"/>
              <a:t>Spreads Bluetooth traffic over the entire ISM band</a:t>
            </a:r>
          </a:p>
          <a:p>
            <a:r>
              <a:rPr lang="en-US" altLang="en-US" sz="2800" dirty="0"/>
              <a:t>All slaves in </a:t>
            </a:r>
            <a:r>
              <a:rPr lang="en-US" altLang="en-US" sz="2800" dirty="0" err="1"/>
              <a:t>piconet</a:t>
            </a:r>
            <a:r>
              <a:rPr lang="en-US" altLang="en-US" sz="2800" dirty="0"/>
              <a:t> follow the master for frequency hop sequence</a:t>
            </a:r>
          </a:p>
        </p:txBody>
      </p:sp>
      <p:pic>
        <p:nvPicPr>
          <p:cNvPr id="183300" name="Picture 4" descr="freq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7" y="4191000"/>
            <a:ext cx="39084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3C-C861-4E0A-97B7-DB4B7E8D2D1C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8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/>
          <a:lstStyle/>
          <a:p>
            <a:r>
              <a:rPr lang="en-US" altLang="en-US" dirty="0"/>
              <a:t>Frequency Hopping (cont.)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1716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Hops every packet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Packets can be 1, 3, or 5 slots long (a slot is 625µs)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Packets are pretty short</a:t>
            </a:r>
          </a:p>
        </p:txBody>
      </p:sp>
      <p:pic>
        <p:nvPicPr>
          <p:cNvPr id="184324" name="Picture 4" descr="single_pa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47434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66C-A4BB-4C17-B228-7CE04972D0FA}" type="datetime1">
              <a:rPr lang="en-US" altLang="en-US" smtClean="0"/>
              <a:t>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FC8-E4DA-4706-B545-74D1ED4046D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2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8403</TotalTime>
  <Words>987</Words>
  <Application>Microsoft Office PowerPoint</Application>
  <PresentationFormat>On-screen Show (4:3)</PresentationFormat>
  <Paragraphs>195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verdana</vt:lpstr>
      <vt:lpstr>Wingdings</vt:lpstr>
      <vt:lpstr>Default Design</vt:lpstr>
      <vt:lpstr>PowerPoint Presentation</vt:lpstr>
      <vt:lpstr>Bluetooth Overview</vt:lpstr>
      <vt:lpstr>Bluetooth Applications</vt:lpstr>
      <vt:lpstr>Introduction to Bluetooth</vt:lpstr>
      <vt:lpstr>Synchronization</vt:lpstr>
      <vt:lpstr>Ad Hoc Networks</vt:lpstr>
      <vt:lpstr>Bluetooth Radio</vt:lpstr>
      <vt:lpstr>Frequency Hopping</vt:lpstr>
      <vt:lpstr>Frequency Hopping (cont.)</vt:lpstr>
      <vt:lpstr>Bluetooth on Linux</vt:lpstr>
      <vt:lpstr>Checking out the source</vt:lpstr>
      <vt:lpstr>Master/Slave relationship</vt:lpstr>
      <vt:lpstr>Master meet slave</vt:lpstr>
      <vt:lpstr>Wii Remote (Wiimote)</vt:lpstr>
      <vt:lpstr>Read Wiimote Buttons</vt:lpstr>
      <vt:lpstr>Read Wiimote Buttons Output</vt:lpstr>
      <vt:lpstr>Read Wiimote Accelerometer</vt:lpstr>
      <vt:lpstr>Read Wiimote Accelerometer Output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John</cp:lastModifiedBy>
  <cp:revision>694</cp:revision>
  <dcterms:created xsi:type="dcterms:W3CDTF">2006-07-16T14:17:49Z</dcterms:created>
  <dcterms:modified xsi:type="dcterms:W3CDTF">2016-02-15T21:10:18Z</dcterms:modified>
</cp:coreProperties>
</file>