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0"/>
  </p:notesMasterIdLst>
  <p:sldIdLst>
    <p:sldId id="256" r:id="rId2"/>
    <p:sldId id="257" r:id="rId3"/>
    <p:sldId id="258" r:id="rId4"/>
    <p:sldId id="275" r:id="rId5"/>
    <p:sldId id="259" r:id="rId6"/>
    <p:sldId id="293" r:id="rId7"/>
    <p:sldId id="260" r:id="rId8"/>
    <p:sldId id="290" r:id="rId9"/>
    <p:sldId id="261" r:id="rId10"/>
    <p:sldId id="289" r:id="rId11"/>
    <p:sldId id="262" r:id="rId12"/>
    <p:sldId id="263" r:id="rId13"/>
    <p:sldId id="264" r:id="rId14"/>
    <p:sldId id="265" r:id="rId15"/>
    <p:sldId id="266" r:id="rId16"/>
    <p:sldId id="291" r:id="rId17"/>
    <p:sldId id="283" r:id="rId18"/>
    <p:sldId id="284" r:id="rId19"/>
    <p:sldId id="285" r:id="rId20"/>
    <p:sldId id="286" r:id="rId21"/>
    <p:sldId id="287" r:id="rId22"/>
    <p:sldId id="288" r:id="rId23"/>
    <p:sldId id="270" r:id="rId24"/>
    <p:sldId id="296" r:id="rId25"/>
    <p:sldId id="271" r:id="rId26"/>
    <p:sldId id="272" r:id="rId27"/>
    <p:sldId id="273" r:id="rId28"/>
    <p:sldId id="274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7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3468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339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91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91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30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8896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1748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FF4ABBD-C3E5-43B4-836A-C63FA6C65C36}" type="slidenum">
              <a:rPr lang="en-US"/>
              <a:pPr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12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920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763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039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497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454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314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23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45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78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63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278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021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9FF4ABBD-C3E5-43B4-836A-C63FA6C65C36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955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50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prstGeom prst="rect">
            <a:avLst/>
          </a:prstGeo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10267C0-FF29-4976-8935-0B6799EA9B94}" type="datetime1">
              <a:rPr lang="en-US" smtClean="0"/>
              <a:pPr>
                <a:defRPr/>
              </a:pPr>
              <a:t>5/14/2016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95586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gateway.coe.neu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scp.net/eng/index.ph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yannesposito.com/Scratch/en/blog/Learn-Vim-Progressively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nu.org/software/emacs/tour/" TargetMode="External"/><Relationship Id="rId4" Type="http://schemas.openxmlformats.org/officeDocument/2006/relationships/hyperlink" Target="http://www.nano-editor.org/dist/v2.2/nano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surrey.ac.uk/Teaching/Unix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obaxterm.mobatek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Unix/Linux Tutorial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52400" y="4724400"/>
            <a:ext cx="8839200" cy="19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EECE 2160: Embedded Design: Enabling </a:t>
            </a:r>
            <a:r>
              <a:rPr lang="en-US" dirty="0" smtClean="0"/>
              <a:t>Robotics</a:t>
            </a:r>
          </a:p>
          <a:p>
            <a:endParaRPr lang="en-US" dirty="0" smtClean="0"/>
          </a:p>
          <a:p>
            <a:r>
              <a:rPr lang="en" sz="2400" i="1" dirty="0" smtClean="0"/>
              <a:t>Slides adapted from EECE </a:t>
            </a:r>
            <a:r>
              <a:rPr lang="en" sz="2400" i="1" dirty="0"/>
              <a:t>7352 </a:t>
            </a:r>
            <a:r>
              <a:rPr lang="en" sz="2400" i="1" dirty="0" smtClean="0"/>
              <a:t>Computer </a:t>
            </a:r>
            <a:r>
              <a:rPr lang="en" sz="2400" i="1" dirty="0"/>
              <a:t>Architecture</a:t>
            </a: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File System</a:t>
            </a:r>
          </a:p>
        </p:txBody>
      </p:sp>
      <p:pic>
        <p:nvPicPr>
          <p:cNvPr id="4" name="Picture 9" descr="file-system.png                                                000B63D0Root                           C4C26A2C: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297475"/>
            <a:ext cx="6096000" cy="309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84525" y="5582013"/>
            <a:ext cx="2323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/home/john/portfolio/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79925" y="4286613"/>
            <a:ext cx="1477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/home/mary/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4191000" y="5951345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35622" y="6283235"/>
            <a:ext cx="142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Path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062538" y="1838325"/>
            <a:ext cx="22607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NOTE: Unix file names</a:t>
            </a:r>
          </a:p>
          <a:p>
            <a:r>
              <a:rPr lang="en-US" dirty="0">
                <a:solidFill>
                  <a:srgbClr val="0033CC"/>
                </a:solidFill>
              </a:rPr>
              <a:t>are </a:t>
            </a:r>
            <a:r>
              <a:rPr lang="en-US" b="1" dirty="0">
                <a:solidFill>
                  <a:srgbClr val="FF0000"/>
                </a:solidFill>
              </a:rPr>
              <a:t>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4272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General Commands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who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shows who is connected to the server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pwd (printing working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shows the path of the current directory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ps (process status)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shows running processes on current machine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ls (list)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list files and directories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 (manual)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display the manual of the command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General Commands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whereis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locate the commands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exit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close ssh connection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Navigation Commands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cd (change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cd .. (change to parent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cd ~ (change to home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cd / (change to root directory)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ls (list files and directories)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ls -a (list all entries)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ls -l (list in long format)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ls -al (options can be combined)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less / more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find (locate files or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find / -name file-name.txt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File and Directory Commands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mkdir (make directory)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mkdir &lt;directory-name&gt;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mv (move): move file/directory, rename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mv &lt;old-file&gt; &lt;new-file&gt;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mv &lt;old-directory&gt; &lt;new-directory&gt;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mv &lt;file&gt; &lt;directory&gt;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rm (remove): delete file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rm &lt;file-name&gt;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rm -r: delete directory (recursively)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rm -r &lt;directory-name&gt; 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File and Directory Commands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cp (copy file)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 dirty="0"/>
              <a:t>cp file.txt newfile.txt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 dirty="0"/>
              <a:t>cp file.txt ./TA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copy all files to a directory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 dirty="0"/>
              <a:t>cp ./TA/* ~/TA-backup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copy both files and directories (recursively)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cp -r ./TA/* ~/TA-backup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49E172-EF7B-4DF3-9550-B054BCAEB875}" type="datetime1">
              <a:rPr lang="en-US" smtClean="0"/>
              <a:pPr>
                <a:defRPr/>
              </a:pPr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5635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tx1"/>
                </a:solidFill>
              </a:rPr>
              <a:t>Example Task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914400"/>
            <a:ext cx="8382000" cy="533400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1800" dirty="0" smtClean="0">
                <a:solidFill>
                  <a:srgbClr val="0033CC"/>
                </a:solidFill>
              </a:rPr>
              <a:t>To find your current path use “</a:t>
            </a:r>
            <a:r>
              <a:rPr lang="en-US" sz="1800" dirty="0" err="1" smtClean="0">
                <a:solidFill>
                  <a:srgbClr val="0033CC"/>
                </a:solidFill>
              </a:rPr>
              <a:t>pwd</a:t>
            </a:r>
            <a:r>
              <a:rPr lang="en-US" sz="1800" dirty="0" smtClean="0">
                <a:solidFill>
                  <a:srgbClr val="0033CC"/>
                </a:solidFill>
              </a:rPr>
              <a:t>”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$ </a:t>
            </a:r>
            <a:r>
              <a:rPr lang="en-US" sz="1800" dirty="0" err="1" smtClean="0"/>
              <a:t>pwd</a:t>
            </a:r>
            <a:endParaRPr lang="en-US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/users/Faculty/</a:t>
            </a:r>
            <a:r>
              <a:rPr lang="en-US" sz="1800" dirty="0" err="1" smtClean="0"/>
              <a:t>jkimani</a:t>
            </a:r>
            <a:endParaRPr lang="en-US" sz="1800" dirty="0" smtClean="0"/>
          </a:p>
          <a:p>
            <a:pPr lvl="1"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33CC"/>
                </a:solidFill>
              </a:rPr>
              <a:t>To create a directory use “</a:t>
            </a:r>
            <a:r>
              <a:rPr lang="en-US" sz="1800" dirty="0" err="1" smtClean="0">
                <a:solidFill>
                  <a:srgbClr val="0033CC"/>
                </a:solidFill>
              </a:rPr>
              <a:t>mkdir</a:t>
            </a:r>
            <a:r>
              <a:rPr lang="en-US" sz="1800" dirty="0" smtClean="0">
                <a:solidFill>
                  <a:srgbClr val="0033CC"/>
                </a:solidFill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$ </a:t>
            </a:r>
            <a:r>
              <a:rPr lang="en-US" sz="1800" dirty="0" err="1" smtClean="0"/>
              <a:t>mkdir</a:t>
            </a:r>
            <a:r>
              <a:rPr lang="en-US" sz="1800" dirty="0" smtClean="0"/>
              <a:t> EECE2160</a:t>
            </a:r>
            <a:endParaRPr lang="en-US" sz="1200" dirty="0" smtClean="0"/>
          </a:p>
          <a:p>
            <a:pPr lvl="1">
              <a:spcBef>
                <a:spcPts val="0"/>
              </a:spcBef>
              <a:buNone/>
            </a:pPr>
            <a:endParaRPr lang="en-US" sz="1200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33CC"/>
                </a:solidFill>
              </a:rPr>
              <a:t>To change to a specific directory use “</a:t>
            </a:r>
            <a:r>
              <a:rPr lang="en-US" sz="1800" dirty="0" err="1" smtClean="0">
                <a:solidFill>
                  <a:srgbClr val="0033CC"/>
                </a:solidFill>
              </a:rPr>
              <a:t>cd</a:t>
            </a:r>
            <a:r>
              <a:rPr lang="en-US" sz="1800" dirty="0" smtClean="0">
                <a:solidFill>
                  <a:srgbClr val="0033CC"/>
                </a:solidFill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$ </a:t>
            </a:r>
            <a:r>
              <a:rPr lang="en-US" sz="1800" dirty="0" smtClean="0"/>
              <a:t>cd EECE2160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$ </a:t>
            </a:r>
            <a:r>
              <a:rPr lang="en-US" sz="1800" dirty="0" err="1" smtClean="0"/>
              <a:t>pwd</a:t>
            </a:r>
            <a:endParaRPr lang="en-US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/users/Faculty/</a:t>
            </a:r>
            <a:r>
              <a:rPr lang="en-US" sz="1800" dirty="0" err="1" smtClean="0"/>
              <a:t>jkimani</a:t>
            </a:r>
            <a:r>
              <a:rPr lang="en-US" sz="1800" dirty="0" smtClean="0"/>
              <a:t>/EECE2160</a:t>
            </a:r>
          </a:p>
          <a:p>
            <a:pPr lvl="1">
              <a:spcBef>
                <a:spcPts val="0"/>
              </a:spcBef>
              <a:buNone/>
            </a:pPr>
            <a:endParaRPr lang="en-US" sz="1200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33CC"/>
                </a:solidFill>
              </a:rPr>
              <a:t>To change to your home directory use “cd”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$ </a:t>
            </a:r>
            <a:r>
              <a:rPr lang="en-US" sz="1800" dirty="0" smtClean="0"/>
              <a:t>cd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$ </a:t>
            </a:r>
            <a:r>
              <a:rPr lang="en-US" sz="1800" dirty="0" err="1" smtClean="0"/>
              <a:t>pwd</a:t>
            </a:r>
            <a:endParaRPr lang="en-US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/users/Faculty/</a:t>
            </a:r>
            <a:r>
              <a:rPr lang="en-US" sz="1800" dirty="0" err="1" smtClean="0"/>
              <a:t>jkimani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33CC"/>
                </a:solidFill>
              </a:rPr>
              <a:t>To move up one directory level use “..”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$ </a:t>
            </a:r>
            <a:r>
              <a:rPr lang="en-US" sz="1800" dirty="0" smtClean="0"/>
              <a:t>cd ..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$ </a:t>
            </a:r>
            <a:r>
              <a:rPr lang="en-US" sz="1800" dirty="0" err="1" smtClean="0"/>
              <a:t>pwd</a:t>
            </a:r>
            <a:endParaRPr lang="en-US" sz="18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/>
              <a:t>/users/Faculty</a:t>
            </a:r>
          </a:p>
          <a:p>
            <a:pPr lvl="1">
              <a:buNone/>
            </a:pPr>
            <a:endParaRPr lang="en-US" sz="1800" dirty="0" smtClean="0">
              <a:solidFill>
                <a:srgbClr val="0033CC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438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Each file in Unix/Linux has an associated permission level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This allows the user to prevent others from reading/writing/executing their files or directories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Use “</a:t>
            </a:r>
            <a:r>
              <a:rPr lang="en-US" dirty="0" err="1">
                <a:solidFill>
                  <a:schemeClr val="tx1"/>
                </a:solidFill>
              </a:rPr>
              <a:t>ls</a:t>
            </a:r>
            <a:r>
              <a:rPr lang="en-US" dirty="0">
                <a:solidFill>
                  <a:schemeClr val="tx1"/>
                </a:solidFill>
              </a:rPr>
              <a:t> -l </a:t>
            </a:r>
            <a:r>
              <a:rPr lang="en-US" i="1" dirty="0">
                <a:solidFill>
                  <a:schemeClr val="tx1"/>
                </a:solidFill>
              </a:rPr>
              <a:t>filename</a:t>
            </a:r>
            <a:r>
              <a:rPr lang="en-US" dirty="0">
                <a:solidFill>
                  <a:schemeClr val="tx1"/>
                </a:solidFill>
              </a:rPr>
              <a:t>” to find the permission level of that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7"/>
            <a:ext cx="8991600" cy="1143000"/>
          </a:xfrm>
        </p:spPr>
        <p:txBody>
          <a:bodyPr/>
          <a:lstStyle/>
          <a:p>
            <a:r>
              <a:rPr lang="en-US" dirty="0"/>
              <a:t>Permission </a:t>
            </a:r>
            <a:r>
              <a:rPr lang="en-US" dirty="0" smtClean="0"/>
              <a:t>levels </a:t>
            </a:r>
            <a:r>
              <a:rPr lang="en-US" sz="3200" dirty="0" smtClean="0"/>
              <a:t>(Files and directories)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-bash-3.00$ </a:t>
            </a:r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   2 </a:t>
            </a:r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jkimani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Faculty     4096 Sep  3 22:21 </a:t>
            </a:r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C_Programs</a:t>
            </a:r>
            <a:endParaRPr lang="en-US" sz="16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   1 </a:t>
            </a:r>
            <a:r>
              <a:rPr 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jkimani</a:t>
            </a:r>
            <a:r>
              <a:rPr 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Faculty      122 Sep  4 10:22 Exercise1.c</a:t>
            </a:r>
          </a:p>
          <a:p>
            <a:pPr marL="0" indent="0">
              <a:buNone/>
            </a:pPr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Character distinguishes files, directories, &amp; links</a:t>
            </a:r>
            <a:endParaRPr lang="en-US" u="sng" dirty="0">
              <a:solidFill>
                <a:schemeClr val="tx1"/>
              </a:solidFill>
            </a:endParaRP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“-” normal </a:t>
            </a:r>
            <a:r>
              <a:rPr lang="en-US" sz="2800" dirty="0" smtClean="0">
                <a:solidFill>
                  <a:schemeClr val="tx1"/>
                </a:solidFill>
              </a:rPr>
              <a:t>file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endParaRPr lang="en-US" sz="2800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“</a:t>
            </a:r>
            <a:r>
              <a:rPr lang="en-US" sz="2800" dirty="0">
                <a:solidFill>
                  <a:schemeClr val="tx1"/>
                </a:solidFill>
              </a:rPr>
              <a:t>d” directory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“l” symbolic </a:t>
            </a:r>
            <a:r>
              <a:rPr lang="en-US" sz="2800" dirty="0" smtClean="0">
                <a:solidFill>
                  <a:schemeClr val="tx1"/>
                </a:solidFill>
              </a:rPr>
              <a:t>link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sz="3200" u="sng" dirty="0"/>
              <a:t>Permission levels</a:t>
            </a:r>
            <a:endParaRPr lang="en-US" sz="3200" u="sng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“</a:t>
            </a:r>
            <a:r>
              <a:rPr lang="en-US" sz="2800" dirty="0">
                <a:solidFill>
                  <a:schemeClr val="tx1"/>
                </a:solidFill>
              </a:rPr>
              <a:t>r” means “read only” permission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“w” means “write” permission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“x” means “execute” </a:t>
            </a:r>
            <a:r>
              <a:rPr lang="en-US" sz="2800" dirty="0" smtClean="0">
                <a:solidFill>
                  <a:schemeClr val="tx1"/>
                </a:solidFill>
              </a:rPr>
              <a:t>permission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69685"/>
              </p:ext>
            </p:extLst>
          </p:nvPr>
        </p:nvGraphicFramePr>
        <p:xfrm>
          <a:off x="762000" y="1600200"/>
          <a:ext cx="7757435" cy="502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Image" r:id="rId3" imgW="10844444" imgH="6603175" progId="">
                  <p:embed/>
                </p:oleObj>
              </mc:Choice>
              <mc:Fallback>
                <p:oleObj name="Image" r:id="rId3" imgW="10844444" imgH="66031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757435" cy="5029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14400" y="2362200"/>
            <a:ext cx="381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1143000" y="2667000"/>
            <a:ext cx="0" cy="3276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46125" y="5943600"/>
            <a:ext cx="2279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User (you</a:t>
            </a:r>
            <a:r>
              <a:rPr lang="en-US" sz="2400" b="1" dirty="0" smtClean="0"/>
              <a:t>) “u”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7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COE Lab Architecture</a:t>
            </a:r>
          </a:p>
        </p:txBody>
      </p:sp>
      <p:sp>
        <p:nvSpPr>
          <p:cNvPr id="40" name="Shape 40"/>
          <p:cNvSpPr/>
          <p:nvPr/>
        </p:nvSpPr>
        <p:spPr>
          <a:xfrm>
            <a:off x="509575" y="1802100"/>
            <a:ext cx="8124825" cy="4895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graphicFrame>
        <p:nvGraphicFramePr>
          <p:cNvPr id="7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23006"/>
              </p:ext>
            </p:extLst>
          </p:nvPr>
        </p:nvGraphicFramePr>
        <p:xfrm>
          <a:off x="838200" y="1752600"/>
          <a:ext cx="7696200" cy="468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Image" r:id="rId3" imgW="10844444" imgH="6603175" progId="">
                  <p:embed/>
                </p:oleObj>
              </mc:Choice>
              <mc:Fallback>
                <p:oleObj name="Image" r:id="rId3" imgW="10844444" imgH="66031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96200" cy="4687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1600" y="2438400"/>
            <a:ext cx="381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1447800" y="2667000"/>
            <a:ext cx="7620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14400" y="5715000"/>
            <a:ext cx="16786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/>
              <a:t>Group “g”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61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32972"/>
              </p:ext>
            </p:extLst>
          </p:nvPr>
        </p:nvGraphicFramePr>
        <p:xfrm>
          <a:off x="598320" y="1752600"/>
          <a:ext cx="8088480" cy="462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Image" r:id="rId3" imgW="10844444" imgH="6603175" progId="">
                  <p:embed/>
                </p:oleObj>
              </mc:Choice>
              <mc:Fallback>
                <p:oleObj name="Image" r:id="rId3" imgW="10844444" imgH="66031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0" y="1752600"/>
                        <a:ext cx="8088480" cy="462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73230" y="2457815"/>
            <a:ext cx="392582" cy="20918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1741320" y="2667000"/>
            <a:ext cx="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14400" y="5742930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Other (The World) “o”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16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If you own the file, you can change it’s permissions with “</a:t>
            </a:r>
            <a:r>
              <a:rPr lang="en-US" sz="2800" dirty="0" err="1">
                <a:solidFill>
                  <a:schemeClr val="tx1"/>
                </a:solidFill>
              </a:rPr>
              <a:t>chmod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Syntax: </a:t>
            </a:r>
            <a:r>
              <a:rPr lang="en-US" dirty="0" err="1">
                <a:solidFill>
                  <a:schemeClr val="tx1"/>
                </a:solidFill>
              </a:rPr>
              <a:t>chmod</a:t>
            </a:r>
            <a:r>
              <a:rPr lang="en-US" dirty="0">
                <a:solidFill>
                  <a:schemeClr val="tx1"/>
                </a:solidFill>
              </a:rPr>
              <a:t> [</a:t>
            </a:r>
            <a:r>
              <a:rPr lang="en-US" b="1" dirty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ser</a:t>
            </a:r>
            <a:r>
              <a:rPr lang="en-US" b="1" dirty="0">
                <a:solidFill>
                  <a:schemeClr val="tx1"/>
                </a:solidFill>
              </a:rPr>
              <a:t>/g</a:t>
            </a:r>
            <a:r>
              <a:rPr lang="en-US" dirty="0">
                <a:solidFill>
                  <a:schemeClr val="tx1"/>
                </a:solidFill>
              </a:rPr>
              <a:t>roup</a:t>
            </a:r>
            <a:r>
              <a:rPr lang="en-US" b="1" dirty="0">
                <a:solidFill>
                  <a:schemeClr val="tx1"/>
                </a:solidFill>
              </a:rPr>
              <a:t>/o</a:t>
            </a:r>
            <a:r>
              <a:rPr lang="en-US" dirty="0">
                <a:solidFill>
                  <a:schemeClr val="tx1"/>
                </a:solidFill>
              </a:rPr>
              <a:t>thers</a:t>
            </a:r>
            <a:r>
              <a:rPr lang="en-US" b="1" dirty="0">
                <a:solidFill>
                  <a:schemeClr val="tx1"/>
                </a:solidFill>
              </a:rPr>
              <a:t>/a</a:t>
            </a:r>
            <a:r>
              <a:rPr lang="en-US" dirty="0">
                <a:solidFill>
                  <a:schemeClr val="tx1"/>
                </a:solidFill>
              </a:rPr>
              <a:t>ll]+[permission] [file(s</a:t>
            </a:r>
            <a:r>
              <a:rPr lang="en-US" dirty="0" smtClean="0">
                <a:solidFill>
                  <a:schemeClr val="tx1"/>
                </a:solidFill>
              </a:rPr>
              <a:t>)]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Example: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 eaLnBrk="1" hangingPunct="1"/>
            <a:endParaRPr lang="en-US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See </a:t>
            </a:r>
            <a:r>
              <a:rPr lang="en-US" dirty="0">
                <a:solidFill>
                  <a:schemeClr val="tx1"/>
                </a:solidFill>
              </a:rPr>
              <a:t>the tutorial and the manual pages on how to use this command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Be very careful when using this command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70899"/>
              </p:ext>
            </p:extLst>
          </p:nvPr>
        </p:nvGraphicFramePr>
        <p:xfrm>
          <a:off x="2057400" y="3810000"/>
          <a:ext cx="6096000" cy="1112520"/>
        </p:xfrm>
        <a:graphic>
          <a:graphicData uri="http://schemas.openxmlformats.org/drawingml/2006/table">
            <a:tbl>
              <a:tblPr firstRow="1" bandRow="1"/>
              <a:tblGrid>
                <a:gridCol w="16002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Before: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rw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-r--r--  publicity.html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Command: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chmod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og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=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rw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 publicity.html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After: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rw-</a:t>
                      </a:r>
                      <a:r>
                        <a:rPr lang="en-US" sz="14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rw-rw</a:t>
                      </a:r>
                      <a:r>
                        <a:rPr lang="en-US" sz="14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 publicity.html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7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Transferring Files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SCP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Secure copy protocol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Command-line tool in shell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can transfer files between your local machine and a COE lab machine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Example:</a:t>
            </a:r>
          </a:p>
          <a:p>
            <a:pPr marL="1371600" lvl="2" indent="-342900" rtl="0"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/>
              <a:t>scp localfile.txt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username@gateway.coe.neu.edu</a:t>
            </a:r>
            <a:r>
              <a:rPr lang="en" sz="1800"/>
              <a:t>:~/remotefile.txt</a:t>
            </a:r>
          </a:p>
          <a:p>
            <a:pPr marL="1371600" lvl="2" indent="-342900" rtl="0"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/>
              <a:t>scp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username@gateway.coe.neu.edu</a:t>
            </a:r>
            <a:r>
              <a:rPr lang="en" sz="1800"/>
              <a:t>:~/remotefile.txt localfile.txt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SFTP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Secure file transfer protocol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Typically used in Windows GUI mode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winscp: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http://winscp.net/eng/index.php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24" y="1600200"/>
            <a:ext cx="6507480" cy="5132851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33326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Transferring </a:t>
            </a:r>
            <a:r>
              <a:rPr lang="en" dirty="0" smtClean="0"/>
              <a:t>Files on MobaXterm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" y="2009742"/>
            <a:ext cx="24384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en" sz="2000" b="1" dirty="0" smtClean="0"/>
              <a:t>1.</a:t>
            </a:r>
            <a:r>
              <a:rPr lang="en" sz="2000" dirty="0" smtClean="0"/>
              <a:t> Select “SFTP”</a:t>
            </a:r>
          </a:p>
        </p:txBody>
      </p:sp>
      <p:sp>
        <p:nvSpPr>
          <p:cNvPr id="10" name="Shape 52"/>
          <p:cNvSpPr txBox="1">
            <a:spLocks/>
          </p:cNvSpPr>
          <p:nvPr/>
        </p:nvSpPr>
        <p:spPr>
          <a:xfrm>
            <a:off x="45720" y="3087950"/>
            <a:ext cx="2609088" cy="86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buSzPct val="100000"/>
              <a:buFont typeface="Arial"/>
              <a:buNone/>
            </a:pPr>
            <a:r>
              <a:rPr lang="en-US" sz="2000" b="1" dirty="0" smtClean="0"/>
              <a:t>2.</a:t>
            </a:r>
            <a:r>
              <a:rPr lang="en-US" sz="2000" dirty="0" smtClean="0"/>
              <a:t> Enter</a:t>
            </a:r>
          </a:p>
          <a:p>
            <a:pPr marL="38100" indent="0">
              <a:buSzPct val="100000"/>
              <a:buFont typeface="Arial"/>
              <a:buNone/>
            </a:pPr>
            <a:r>
              <a:rPr lang="en-US" sz="1800" dirty="0" smtClean="0"/>
              <a:t>“gateway.coe.neu.edu”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53340" y="6076281"/>
            <a:ext cx="1664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buSzPct val="100000"/>
            </a:pPr>
            <a:r>
              <a:rPr lang="en-US" sz="2000" b="1" dirty="0" smtClean="0"/>
              <a:t>4.</a:t>
            </a:r>
            <a:r>
              <a:rPr lang="en-US" sz="2000" dirty="0" smtClean="0"/>
              <a:t> Click “OK”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86000" y="3320605"/>
            <a:ext cx="1600200" cy="2006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80616" y="6298177"/>
            <a:ext cx="2926080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033016" y="2185342"/>
            <a:ext cx="4291584" cy="10556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52"/>
          <p:cNvSpPr txBox="1">
            <a:spLocks/>
          </p:cNvSpPr>
          <p:nvPr/>
        </p:nvSpPr>
        <p:spPr>
          <a:xfrm>
            <a:off x="57150" y="4556012"/>
            <a:ext cx="2609088" cy="86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buSzPct val="100000"/>
              <a:buFont typeface="Arial"/>
              <a:buNone/>
            </a:pPr>
            <a:r>
              <a:rPr lang="en-US" sz="2000" b="1" dirty="0" smtClean="0"/>
              <a:t>3.</a:t>
            </a:r>
            <a:r>
              <a:rPr lang="en-US" sz="2000" dirty="0" smtClean="0"/>
              <a:t> Enter your username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717548" y="3263981"/>
            <a:ext cx="4322826" cy="171132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792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GCC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GNU Compiler Collection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C programs compiler used under linux/unix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Example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gcc helloworld.c (generates an a.out executable binary, ./a.out to run it)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gcc helloworld.c -o helloworld.out (generate helloworld.out instead of a.out as default)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gcc -S helloworld.c (generates assembly code)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gcc -O&lt;n&gt; myfile.c (choose O0, O1,O2,O3 as optimization levels)</a:t>
            </a:r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Command Line Text </a:t>
            </a:r>
            <a:r>
              <a:rPr lang="en" dirty="0"/>
              <a:t>Editors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Vi (Vim is improved Vi)</a:t>
            </a:r>
            <a:endParaRPr lang="en" dirty="0"/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-US" dirty="0" smtClean="0">
                <a:hlinkClick r:id="rId3"/>
              </a:rPr>
              <a:t>http://yannesposito.com/Scratch/en/blog/Learn-Vim-Progressively/</a:t>
            </a:r>
            <a:endParaRPr lang="en" dirty="0" smtClean="0"/>
          </a:p>
          <a:p>
            <a:pPr marL="457200" lvl="0" indent="-419100">
              <a:buSzPct val="100000"/>
              <a:buFont typeface="Arial"/>
              <a:buChar char="●"/>
            </a:pPr>
            <a:endParaRPr lang="en" dirty="0" smtClean="0"/>
          </a:p>
          <a:p>
            <a:pPr marL="457200" lvl="0" indent="-419100">
              <a:buSzPct val="100000"/>
              <a:buFont typeface="Arial"/>
              <a:buChar char="●"/>
            </a:pPr>
            <a:r>
              <a:rPr lang="en" dirty="0" smtClean="0"/>
              <a:t>Nano</a:t>
            </a:r>
            <a:endParaRPr lang="en" dirty="0"/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www.nano-editor.org/dist/v2.2/nano.html</a:t>
            </a:r>
            <a:endParaRPr lang="en" dirty="0" smtClean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endParaRPr lang="en" dirty="0" smtClean="0"/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Emacs</a:t>
            </a:r>
          </a:p>
          <a:p>
            <a:pPr marL="914400" lvl="1" indent="-381000">
              <a:buSzPct val="80000"/>
              <a:buFont typeface="Arial"/>
              <a:buChar char="○"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://www.gnu.org/software/emacs/tour</a:t>
            </a:r>
            <a:r>
              <a:rPr lang="en-US" dirty="0" smtClean="0">
                <a:hlinkClick r:id="rId5"/>
              </a:rPr>
              <a:t>/</a:t>
            </a:r>
            <a:endParaRPr lang="en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Vi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52400" y="1371600"/>
            <a:ext cx="8839200" cy="54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/>
              <a:t>Two modes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 b="1" i="1" dirty="0"/>
              <a:t>Command mode</a:t>
            </a:r>
            <a:r>
              <a:rPr lang="en" sz="2400" dirty="0"/>
              <a:t>: </a:t>
            </a:r>
            <a:r>
              <a:rPr lang="en" dirty="0"/>
              <a:t>typing</a:t>
            </a:r>
            <a:r>
              <a:rPr lang="en" sz="2400" dirty="0"/>
              <a:t> commands which cause actions to be taken on the file, type </a:t>
            </a:r>
            <a:r>
              <a:rPr lang="en" dirty="0"/>
              <a:t>“i” to enter insert mode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b="1" i="1" dirty="0"/>
              <a:t>Insert mode</a:t>
            </a:r>
            <a:r>
              <a:rPr lang="en" dirty="0"/>
              <a:t>: where entered text is inserted into the file, type “ESC” to exit to command mode</a:t>
            </a:r>
          </a:p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Commands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vi myfile.txt (open myfile.txt using vi)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i (enter insert mode, then you can type)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ESC :w (save modified file)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ESC :q (exit file without saving)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ESC :wq (save &amp; exit)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ESC :x (save &amp; exit)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Linux Tutorial Exercise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486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 smtClean="0"/>
              <a:t>Unix </a:t>
            </a:r>
            <a:r>
              <a:rPr lang="en-US" dirty="0" smtClean="0"/>
              <a:t>Tutorial</a:t>
            </a:r>
            <a:r>
              <a:rPr lang="en" dirty="0"/>
              <a:t> </a:t>
            </a:r>
            <a:r>
              <a:rPr lang="en" dirty="0" smtClean="0"/>
              <a:t>for Beginners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http://www.ee.surrey.ac.uk/Teaching/Unix/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Access COE Lab remotely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SSH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“secure shell”: a network protocol for secure data communication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Typically used to log into a remote machine and execute commands in command-line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SSH tools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In Windows: </a:t>
            </a:r>
            <a:endParaRPr lang="en" dirty="0" smtClean="0"/>
          </a:p>
          <a:p>
            <a:pPr marL="1314450" lvl="2" indent="-381000">
              <a:buSzPct val="80000"/>
              <a:buFont typeface="Arial"/>
              <a:buChar char="○"/>
            </a:pPr>
            <a:r>
              <a:rPr lang="en-US" dirty="0" smtClean="0"/>
              <a:t>P</a:t>
            </a:r>
            <a:r>
              <a:rPr lang="en" dirty="0" smtClean="0"/>
              <a:t>utty</a:t>
            </a:r>
          </a:p>
          <a:p>
            <a:pPr marL="1314450" lvl="2" indent="-381000">
              <a:buSzPct val="80000"/>
              <a:buFont typeface="Arial"/>
              <a:buChar char="○"/>
            </a:pPr>
            <a:r>
              <a:rPr lang="en" dirty="0" smtClean="0"/>
              <a:t>MobaXTerm</a:t>
            </a:r>
            <a:endParaRPr lang="en" dirty="0"/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In Linux/Mac: ssh is already installed, can be used directly from a terminal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Under Windows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8839200" cy="85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en" dirty="0" smtClean="0"/>
              <a:t>Putty: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://www.chiark.greenend.org.uk/~sgtatham/putty/download.html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04971"/>
            <a:ext cx="4438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634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33326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Under Windows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88392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en" dirty="0" smtClean="0"/>
              <a:t>MobaXTerm: </a:t>
            </a:r>
            <a:r>
              <a:rPr lang="en-US" sz="2000" dirty="0" smtClean="0">
                <a:hlinkClick r:id="rId3"/>
              </a:rPr>
              <a:t>http://mobaxterm.mobatek.net/</a:t>
            </a:r>
            <a:endParaRPr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5619"/>
            <a:ext cx="7162800" cy="464239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33326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Access COE </a:t>
            </a:r>
            <a:r>
              <a:rPr lang="en" dirty="0" smtClean="0"/>
              <a:t>Linux on MobaXterm</a:t>
            </a:r>
            <a:endParaRPr lang="en"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" y="2009742"/>
            <a:ext cx="24384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buClr>
                <a:schemeClr val="dk1"/>
              </a:buClr>
              <a:buSzPct val="100000"/>
              <a:buNone/>
            </a:pPr>
            <a:r>
              <a:rPr lang="en" sz="2000" b="1" dirty="0" smtClean="0"/>
              <a:t>1.</a:t>
            </a:r>
            <a:r>
              <a:rPr lang="en" sz="2000" dirty="0" smtClean="0"/>
              <a:t> Select “SSH”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8" y="1600200"/>
            <a:ext cx="6400800" cy="5048706"/>
          </a:xfrm>
          <a:prstGeom prst="rect">
            <a:avLst/>
          </a:prstGeom>
        </p:spPr>
      </p:pic>
      <p:sp>
        <p:nvSpPr>
          <p:cNvPr id="10" name="Shape 52"/>
          <p:cNvSpPr txBox="1">
            <a:spLocks/>
          </p:cNvSpPr>
          <p:nvPr/>
        </p:nvSpPr>
        <p:spPr>
          <a:xfrm>
            <a:off x="45720" y="2788174"/>
            <a:ext cx="2609088" cy="86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buSzPct val="100000"/>
              <a:buFont typeface="Arial"/>
              <a:buNone/>
            </a:pPr>
            <a:r>
              <a:rPr lang="en-US" sz="2000" b="1" dirty="0" smtClean="0"/>
              <a:t>2.</a:t>
            </a:r>
            <a:r>
              <a:rPr lang="en-US" sz="2000" dirty="0" smtClean="0"/>
              <a:t> Enter</a:t>
            </a:r>
          </a:p>
          <a:p>
            <a:pPr marL="38100" indent="0">
              <a:buSzPct val="100000"/>
              <a:buFont typeface="Arial"/>
              <a:buNone/>
            </a:pPr>
            <a:r>
              <a:rPr lang="en-US" sz="1800" dirty="0" smtClean="0"/>
              <a:t>“gateway.coe.neu.edu”</a:t>
            </a:r>
            <a:endParaRPr lang="en-US" sz="1800" dirty="0"/>
          </a:p>
        </p:txBody>
      </p:sp>
      <p:sp>
        <p:nvSpPr>
          <p:cNvPr id="11" name="Shape 52"/>
          <p:cNvSpPr txBox="1">
            <a:spLocks/>
          </p:cNvSpPr>
          <p:nvPr/>
        </p:nvSpPr>
        <p:spPr>
          <a:xfrm>
            <a:off x="53340" y="3919635"/>
            <a:ext cx="2404872" cy="7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buSzPct val="100000"/>
              <a:buFont typeface="Arial"/>
              <a:buNone/>
            </a:pPr>
            <a:r>
              <a:rPr lang="en-US" sz="2000" b="1" dirty="0" smtClean="0"/>
              <a:t>3.</a:t>
            </a:r>
            <a:r>
              <a:rPr lang="en-US" sz="2000" dirty="0" smtClean="0"/>
              <a:t> Check to specify your username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3340" y="6076281"/>
            <a:ext cx="1664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buSzPct val="100000"/>
            </a:pPr>
            <a:r>
              <a:rPr lang="en-US" sz="2000" b="1" dirty="0" smtClean="0"/>
              <a:t>5.</a:t>
            </a:r>
            <a:r>
              <a:rPr lang="en-US" sz="2000" dirty="0" smtClean="0"/>
              <a:t> Click “OK”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3263900"/>
            <a:ext cx="1837944" cy="1270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05000" y="6276337"/>
            <a:ext cx="2926080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86000" y="3213223"/>
            <a:ext cx="3108960" cy="12063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033016" y="2273219"/>
            <a:ext cx="880872" cy="176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52"/>
          <p:cNvSpPr txBox="1">
            <a:spLocks/>
          </p:cNvSpPr>
          <p:nvPr/>
        </p:nvSpPr>
        <p:spPr>
          <a:xfrm>
            <a:off x="45720" y="5003689"/>
            <a:ext cx="2609088" cy="866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buSzPct val="100000"/>
              <a:buFont typeface="Arial"/>
              <a:buNone/>
            </a:pPr>
            <a:r>
              <a:rPr lang="en-US" sz="2000" b="1" dirty="0" smtClean="0"/>
              <a:t>4.</a:t>
            </a:r>
            <a:r>
              <a:rPr lang="en-US" sz="2000" dirty="0" smtClean="0"/>
              <a:t> Enter your username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834896" y="3263901"/>
            <a:ext cx="4678680" cy="20780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22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Under Linux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04800" y="144506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Terminal</a:t>
            </a:r>
          </a:p>
        </p:txBody>
      </p:sp>
      <p:sp>
        <p:nvSpPr>
          <p:cNvPr id="60" name="Shape 60"/>
          <p:cNvSpPr/>
          <p:nvPr/>
        </p:nvSpPr>
        <p:spPr>
          <a:xfrm>
            <a:off x="914400" y="1981200"/>
            <a:ext cx="7620000" cy="4724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49E172-EF7B-4DF3-9550-B054BCAEB875}" type="datetime1">
              <a:rPr lang="en-US" smtClean="0"/>
              <a:pPr>
                <a:defRPr/>
              </a:pPr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Electrical  &amp; Computer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8454" y="228599"/>
            <a:ext cx="82296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</a:rPr>
              <a:t>Using </a:t>
            </a:r>
            <a:r>
              <a:rPr lang="en-US" sz="3600" b="1" dirty="0" smtClean="0">
                <a:solidFill>
                  <a:schemeClr val="tx1"/>
                </a:solidFill>
              </a:rPr>
              <a:t>the COE </a:t>
            </a:r>
            <a:r>
              <a:rPr lang="en-US" sz="3600" b="1" dirty="0">
                <a:solidFill>
                  <a:schemeClr val="tx1"/>
                </a:solidFill>
              </a:rPr>
              <a:t>Linux </a:t>
            </a:r>
            <a:r>
              <a:rPr lang="en-US" sz="3600" b="1" dirty="0" smtClean="0">
                <a:solidFill>
                  <a:schemeClr val="tx1"/>
                </a:solidFill>
              </a:rPr>
              <a:t>systems</a:t>
            </a:r>
            <a:endParaRPr 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906621"/>
            <a:ext cx="8763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</a:rPr>
              <a:t>You will use your COE login and password in the following steps</a:t>
            </a:r>
          </a:p>
          <a:p>
            <a:r>
              <a:rPr lang="en-US" sz="1800" dirty="0" err="1" smtClean="0"/>
              <a:t>ssh</a:t>
            </a:r>
            <a:r>
              <a:rPr lang="en-US" sz="1800" dirty="0" smtClean="0"/>
              <a:t> to “gateway.coe.neu.edu”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i="1" dirty="0" smtClean="0"/>
          </a:p>
          <a:p>
            <a:r>
              <a:rPr lang="en-US" sz="1800" dirty="0">
                <a:solidFill>
                  <a:srgbClr val="0033CC"/>
                </a:solidFill>
              </a:rPr>
              <a:t>Respond with your password when requested. You should be able to login.</a:t>
            </a:r>
          </a:p>
          <a:p>
            <a:pPr>
              <a:buNone/>
            </a:pPr>
            <a:endParaRPr lang="en-US" sz="1800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33CC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770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Shell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program that takes keyboard commands and passes them to the operating system to carry out.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Bourne Shell (sh)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Bourne-Again Shell (bash)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Korn Shell(ksh)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Tab completion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press key “Tab” to automatically fills in partially typed commands.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Ctrl + c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dirty="0"/>
              <a:t>Abort current task and regain user control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1070</Words>
  <Application>Microsoft Office PowerPoint</Application>
  <PresentationFormat>On-screen Show (4:3)</PresentationFormat>
  <Paragraphs>215</Paragraphs>
  <Slides>28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Wingdings</vt:lpstr>
      <vt:lpstr>Custom Theme</vt:lpstr>
      <vt:lpstr>Image</vt:lpstr>
      <vt:lpstr>Unix/Linux Tutorial</vt:lpstr>
      <vt:lpstr>COE Lab Architecture</vt:lpstr>
      <vt:lpstr>Access COE Lab remotely</vt:lpstr>
      <vt:lpstr>Under Windows</vt:lpstr>
      <vt:lpstr>Under Windows</vt:lpstr>
      <vt:lpstr>Access COE Linux on MobaXterm</vt:lpstr>
      <vt:lpstr>Under Linux</vt:lpstr>
      <vt:lpstr>Using the COE Linux systems</vt:lpstr>
      <vt:lpstr>Shell</vt:lpstr>
      <vt:lpstr>Unix/Linux File System</vt:lpstr>
      <vt:lpstr>General Commands</vt:lpstr>
      <vt:lpstr>General Commands</vt:lpstr>
      <vt:lpstr>Navigation Commands</vt:lpstr>
      <vt:lpstr>File and Directory Commands</vt:lpstr>
      <vt:lpstr>File and Directory Commands</vt:lpstr>
      <vt:lpstr>Example Task</vt:lpstr>
      <vt:lpstr>File permissions</vt:lpstr>
      <vt:lpstr>Permission levels (Files and directories)</vt:lpstr>
      <vt:lpstr>File Permissions</vt:lpstr>
      <vt:lpstr>File Permissions</vt:lpstr>
      <vt:lpstr>File Permissions</vt:lpstr>
      <vt:lpstr>Command: chmod</vt:lpstr>
      <vt:lpstr>Transferring Files</vt:lpstr>
      <vt:lpstr>Transferring Files on MobaXterm</vt:lpstr>
      <vt:lpstr>GCC</vt:lpstr>
      <vt:lpstr>Command Line Text Editors</vt:lpstr>
      <vt:lpstr>Vi</vt:lpstr>
      <vt:lpstr>Linux Tutorial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Unix/Linux Tutorial</dc:title>
  <dc:creator>David</dc:creator>
  <cp:lastModifiedBy>John</cp:lastModifiedBy>
  <cp:revision>37</cp:revision>
  <dcterms:modified xsi:type="dcterms:W3CDTF">2016-05-14T12:40:03Z</dcterms:modified>
</cp:coreProperties>
</file>