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437" r:id="rId2"/>
    <p:sldId id="438" r:id="rId3"/>
    <p:sldId id="439" r:id="rId4"/>
    <p:sldId id="440" r:id="rId5"/>
    <p:sldId id="441" r:id="rId6"/>
    <p:sldId id="442" r:id="rId7"/>
    <p:sldId id="443" r:id="rId8"/>
    <p:sldId id="444" r:id="rId9"/>
    <p:sldId id="448" r:id="rId10"/>
    <p:sldId id="449" r:id="rId11"/>
    <p:sldId id="452" r:id="rId12"/>
    <p:sldId id="453" r:id="rId13"/>
    <p:sldId id="454" r:id="rId14"/>
    <p:sldId id="455" r:id="rId15"/>
    <p:sldId id="456" r:id="rId16"/>
    <p:sldId id="457" r:id="rId17"/>
    <p:sldId id="458" r:id="rId18"/>
    <p:sldId id="459" r:id="rId19"/>
    <p:sldId id="460" r:id="rId20"/>
    <p:sldId id="464" r:id="rId21"/>
    <p:sldId id="465"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782A"/>
    <a:srgbClr val="FFFFE3"/>
    <a:srgbClr val="D0D0D0"/>
    <a:srgbClr val="D4D4D4"/>
    <a:srgbClr val="DEDEDE"/>
    <a:srgbClr val="EBEBEB"/>
    <a:srgbClr val="E0E0E0"/>
    <a:srgbClr val="D2D2D2"/>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3136" autoAdjust="0"/>
  </p:normalViewPr>
  <p:slideViewPr>
    <p:cSldViewPr>
      <p:cViewPr varScale="1">
        <p:scale>
          <a:sx n="105" d="100"/>
          <a:sy n="105" d="100"/>
        </p:scale>
        <p:origin x="205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44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45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45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95312-C83B-46B2-97C1-5B22C5C80555}" type="slidenum">
              <a:rPr lang="en-US"/>
              <a:pPr>
                <a:defRPr/>
              </a:pPr>
              <a:t>‹#›</a:t>
            </a:fld>
            <a:endParaRPr lang="en-US"/>
          </a:p>
        </p:txBody>
      </p:sp>
    </p:spTree>
    <p:extLst>
      <p:ext uri="{BB962C8B-B14F-4D97-AF65-F5344CB8AC3E}">
        <p14:creationId xmlns:p14="http://schemas.microsoft.com/office/powerpoint/2010/main" val="3399317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3BC709-681E-4990-B77A-1AF61D2BD896}" type="slidenum">
              <a:rPr lang="en-US"/>
              <a:pPr>
                <a:defRPr/>
              </a:pPr>
              <a:t>‹#›</a:t>
            </a:fld>
            <a:endParaRPr lang="en-US"/>
          </a:p>
        </p:txBody>
      </p:sp>
    </p:spTree>
    <p:extLst>
      <p:ext uri="{BB962C8B-B14F-4D97-AF65-F5344CB8AC3E}">
        <p14:creationId xmlns:p14="http://schemas.microsoft.com/office/powerpoint/2010/main" val="2599264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a:t>
            </a:fld>
            <a:endParaRPr lang="en-US"/>
          </a:p>
        </p:txBody>
      </p:sp>
    </p:spTree>
    <p:extLst>
      <p:ext uri="{BB962C8B-B14F-4D97-AF65-F5344CB8AC3E}">
        <p14:creationId xmlns:p14="http://schemas.microsoft.com/office/powerpoint/2010/main" val="407659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pPr eaLnBrk="1" hangingPunct="1"/>
            <a:endParaRPr lang="en-US" smtClean="0"/>
          </a:p>
        </p:txBody>
      </p:sp>
      <p:sp>
        <p:nvSpPr>
          <p:cNvPr id="30724" name="Slide Number Placeholder 3"/>
          <p:cNvSpPr>
            <a:spLocks noGrp="1"/>
          </p:cNvSpPr>
          <p:nvPr>
            <p:ph type="sldNum" sz="quarter" idx="5"/>
          </p:nvPr>
        </p:nvSpPr>
        <p:spPr>
          <a:noFill/>
          <a:ln>
            <a:miter lim="800000"/>
            <a:headEnd/>
            <a:tailEnd/>
          </a:ln>
        </p:spPr>
        <p:txBody>
          <a:bodyPr/>
          <a:lstStyle/>
          <a:p>
            <a:fld id="{4D54B075-BC82-4FEE-A44B-FCCF2CB409F0}" type="slidenum">
              <a:rPr lang="en-US" smtClean="0"/>
              <a:pPr/>
              <a:t>10</a:t>
            </a:fld>
            <a:endParaRPr lang="en-US" smtClean="0"/>
          </a:p>
        </p:txBody>
      </p:sp>
    </p:spTree>
    <p:extLst>
      <p:ext uri="{BB962C8B-B14F-4D97-AF65-F5344CB8AC3E}">
        <p14:creationId xmlns:p14="http://schemas.microsoft.com/office/powerpoint/2010/main" val="145834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57167E23-8FCA-4378-8D2D-0B956BBCEE4C}" type="slidenum">
              <a:rPr lang="en-US" smtClean="0"/>
              <a:pPr/>
              <a:t>11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smtClean="0"/>
              <a:t>The reason that the compiler must “know” about the array dimensions is to set up a mapping function.  A mapping function is generated by the compiler so that, at run time, the operation a[i][j] can be converted into a memory location access easily.  The mapping function for an array of N rows and M columns looks like this in C:</a:t>
            </a:r>
          </a:p>
          <a:p>
            <a:pPr eaLnBrk="1" hangingPunct="1"/>
            <a:endParaRPr lang="en-US" smtClean="0"/>
          </a:p>
          <a:p>
            <a:pPr eaLnBrk="1" hangingPunct="1"/>
            <a:r>
              <a:rPr lang="en-US" smtClean="0"/>
              <a:t>a[i][j] = OFFSET + i * M + j</a:t>
            </a:r>
          </a:p>
          <a:p>
            <a:pPr eaLnBrk="1" hangingPunct="1"/>
            <a:endParaRPr lang="en-US" smtClean="0"/>
          </a:p>
          <a:p>
            <a:pPr eaLnBrk="1" hangingPunct="1"/>
            <a:r>
              <a:rPr lang="en-US" smtClean="0"/>
              <a:t>Where OFFSET is the starting location for a.  See if you can figure out why the formula is as it is.  But notice that while we need to know M (number of columns), we don’t need N (number of rows).  Therefore, when you pass the array to a function, you must specify the number of columns but not the number of rows.</a:t>
            </a:r>
          </a:p>
          <a:p>
            <a:pPr eaLnBrk="1" hangingPunct="1"/>
            <a:endParaRPr lang="en-US" smtClean="0"/>
          </a:p>
          <a:p>
            <a:pPr eaLnBrk="1" hangingPunct="1"/>
            <a:r>
              <a:rPr lang="en-US" smtClean="0"/>
              <a:t>We study this in more detail in CSC 507.</a:t>
            </a:r>
          </a:p>
        </p:txBody>
      </p:sp>
    </p:spTree>
    <p:extLst>
      <p:ext uri="{BB962C8B-B14F-4D97-AF65-F5344CB8AC3E}">
        <p14:creationId xmlns:p14="http://schemas.microsoft.com/office/powerpoint/2010/main" val="167935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278C7B33-CDCE-4A2E-8E4C-DD9CC6F13832}" type="slidenum">
              <a:rPr lang="en-US" smtClean="0"/>
              <a:pPr/>
              <a:t>12</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3229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annotation of what goes here</a:t>
            </a:r>
          </a:p>
          <a:p>
            <a:endParaRPr lang="en-US" baseline="0" dirty="0" smtClean="0"/>
          </a:p>
          <a:p>
            <a:r>
              <a:rPr lang="en-US" baseline="0" dirty="0" err="1" smtClean="0"/>
              <a:t>iSize</a:t>
            </a:r>
            <a:r>
              <a:rPr lang="en-US" baseline="0" dirty="0" smtClean="0"/>
              <a:t> -&gt; BSS</a:t>
            </a:r>
          </a:p>
          <a:p>
            <a:r>
              <a:rPr lang="en-US" baseline="0" dirty="0" err="1" smtClean="0"/>
              <a:t>pData</a:t>
            </a:r>
            <a:r>
              <a:rPr lang="en-US" baseline="0" dirty="0" smtClean="0"/>
              <a:t> (pointer itself) stack</a:t>
            </a:r>
          </a:p>
          <a:p>
            <a:pPr marL="228600" indent="-228600">
              <a:buAutoNum type="arabicPlain" startAt="8"/>
            </a:pPr>
            <a:r>
              <a:rPr lang="en-US" baseline="0" dirty="0" smtClean="0"/>
              <a:t>Data</a:t>
            </a:r>
          </a:p>
          <a:p>
            <a:pPr marL="0" indent="0">
              <a:buNone/>
            </a:pPr>
            <a:r>
              <a:rPr lang="en-US" dirty="0" err="1" smtClean="0"/>
              <a:t>pData</a:t>
            </a:r>
            <a:r>
              <a:rPr lang="en-US" dirty="0" smtClean="0"/>
              <a:t> (where pointer points to, heap)</a:t>
            </a:r>
          </a:p>
          <a:p>
            <a:pPr marL="0" indent="0">
              <a:buNone/>
            </a:pPr>
            <a:r>
              <a:rPr lang="en-US" dirty="0" smtClean="0"/>
              <a:t>All</a:t>
            </a:r>
            <a:r>
              <a:rPr lang="en-US" baseline="0" dirty="0" smtClean="0"/>
              <a:t> code -&gt; text</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fld id="{414646D8-B4AE-4FEE-9760-02F4EDA97342}" type="slidenum">
              <a:rPr lang="en-US" altLang="en-US" smtClean="0"/>
              <a:pPr/>
              <a:t>14</a:t>
            </a:fld>
            <a:endParaRPr lang="en-US" altLang="en-US"/>
          </a:p>
        </p:txBody>
      </p:sp>
    </p:spTree>
    <p:extLst>
      <p:ext uri="{BB962C8B-B14F-4D97-AF65-F5344CB8AC3E}">
        <p14:creationId xmlns:p14="http://schemas.microsoft.com/office/powerpoint/2010/main" val="243774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description how stack grows. Show individual functions: </a:t>
            </a:r>
          </a:p>
          <a:p>
            <a:r>
              <a:rPr lang="en-US" baseline="0" dirty="0" smtClean="0"/>
              <a:t>Top;</a:t>
            </a:r>
          </a:p>
          <a:p>
            <a:r>
              <a:rPr lang="en-US" baseline="0" dirty="0" smtClean="0"/>
              <a:t> main </a:t>
            </a:r>
          </a:p>
          <a:p>
            <a:r>
              <a:rPr lang="en-US" baseline="0" dirty="0" smtClean="0"/>
              <a:t> return PC 10</a:t>
            </a:r>
          </a:p>
          <a:p>
            <a:r>
              <a:rPr lang="en-US" baseline="0" dirty="0" smtClean="0"/>
              <a:t> return value ?</a:t>
            </a:r>
          </a:p>
          <a:p>
            <a:r>
              <a:rPr lang="en-US" baseline="0" dirty="0" smtClean="0"/>
              <a:t> I</a:t>
            </a:r>
          </a:p>
          <a:p>
            <a:r>
              <a:rPr lang="en-US" baseline="0" dirty="0" smtClean="0"/>
              <a:t>Foo</a:t>
            </a:r>
          </a:p>
          <a:p>
            <a:r>
              <a:rPr lang="en-US" baseline="0" dirty="0" smtClean="0"/>
              <a:t>  return address 20</a:t>
            </a:r>
          </a:p>
          <a:p>
            <a:r>
              <a:rPr lang="en-US" baseline="0" dirty="0" smtClean="0"/>
              <a:t> J (argument with value 5)</a:t>
            </a:r>
          </a:p>
          <a:p>
            <a:r>
              <a:rPr lang="en-US" baseline="0" dirty="0" smtClean="0"/>
              <a:t>  K (local variable)</a:t>
            </a:r>
          </a:p>
          <a:p>
            <a:endParaRPr lang="en-US" baseline="0" dirty="0" smtClean="0"/>
          </a:p>
          <a:p>
            <a:r>
              <a:rPr lang="en-US" baseline="0" dirty="0" smtClean="0"/>
              <a:t>Bar </a:t>
            </a:r>
          </a:p>
          <a:p>
            <a:r>
              <a:rPr lang="en-US" baseline="0" dirty="0" smtClean="0"/>
              <a:t>  return address 30 </a:t>
            </a:r>
          </a:p>
          <a:p>
            <a:r>
              <a:rPr lang="en-US" baseline="0" dirty="0" smtClean="0"/>
              <a:t>  parameter m 6</a:t>
            </a:r>
          </a:p>
          <a:p>
            <a:r>
              <a:rPr lang="en-US" baseline="0" dirty="0" smtClean="0"/>
              <a:t>  </a:t>
            </a: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fld id="{414646D8-B4AE-4FEE-9760-02F4EDA97342}" type="slidenum">
              <a:rPr lang="en-US" altLang="en-US" smtClean="0"/>
              <a:pPr/>
              <a:t>16</a:t>
            </a:fld>
            <a:endParaRPr lang="en-US" altLang="en-US"/>
          </a:p>
        </p:txBody>
      </p:sp>
    </p:spTree>
    <p:extLst>
      <p:ext uri="{BB962C8B-B14F-4D97-AF65-F5344CB8AC3E}">
        <p14:creationId xmlns:p14="http://schemas.microsoft.com/office/powerpoint/2010/main" val="34750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A75286F3-BBA5-4B14-B223-7CE0302B33BC}" type="slidenum">
              <a:rPr lang="en-US" smtClean="0"/>
              <a:pPr/>
              <a:t>2</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8016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5E3011FE-D08B-4359-B78A-4B2AC720A839}" type="slidenum">
              <a:rPr lang="en-US" smtClean="0"/>
              <a:pPr/>
              <a:t>3</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smtClean="0"/>
              <a:t>Assume x points to memory location 1,000,000, which stores the value of the variable y.  Thus, y and *x are the same value.  Now assume you do *x = *x + 1;  This changes the datum stored in memory, and so both *x and y are affected.  *x and y are known as aliases, two ways of accessing the same memory location.</a:t>
            </a:r>
          </a:p>
          <a:p>
            <a:pPr eaLnBrk="1" hangingPunct="1"/>
            <a:endParaRPr lang="en-US" smtClean="0"/>
          </a:p>
          <a:p>
            <a:pPr eaLnBrk="1" hangingPunct="1"/>
            <a:r>
              <a:rPr lang="en-US" smtClean="0"/>
              <a:t>What happens if you do x = x + 1;  This is known as pointer arithmetic, you are adjusting the pointer to point elsewhere in memory.  This is perfectly legal in C (although it is illegal in most other languages).  Why would you do this?  We will explore that shortly.</a:t>
            </a:r>
          </a:p>
        </p:txBody>
      </p:sp>
    </p:spTree>
    <p:extLst>
      <p:ext uri="{BB962C8B-B14F-4D97-AF65-F5344CB8AC3E}">
        <p14:creationId xmlns:p14="http://schemas.microsoft.com/office/powerpoint/2010/main" val="259784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43581ECF-23B1-42F7-8F91-826A6E47A059}" type="slidenum">
              <a:rPr lang="en-US" smtClean="0"/>
              <a:pPr/>
              <a:t>4</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What happens when you try to dereference p+1?  That is, int *p = &amp;x; followed by *(p+1) ???</a:t>
            </a:r>
          </a:p>
          <a:p>
            <a:pPr eaLnBrk="1" hangingPunct="1"/>
            <a:endParaRPr lang="en-US" smtClean="0"/>
          </a:p>
          <a:p>
            <a:pPr eaLnBrk="1" hangingPunct="1"/>
            <a:r>
              <a:rPr lang="en-US" smtClean="0"/>
              <a:t>It depends on what is stored next in memory.  The location (p+1) is not 1 byte + the location of p, but instead  byte p + n where n is the size of the datum that p points to (4 bytes for an int or a float, 8 bytes for a double or long, 1 byte for char, 2 bytes for a short).  Lets consider the following code:</a:t>
            </a:r>
          </a:p>
          <a:p>
            <a:pPr eaLnBrk="1" hangingPunct="1"/>
            <a:endParaRPr lang="en-US" smtClean="0"/>
          </a:p>
          <a:p>
            <a:pPr eaLnBrk="1" hangingPunct="1"/>
            <a:r>
              <a:rPr lang="en-US" smtClean="0"/>
              <a:t>int x=1, y=10, z=100;</a:t>
            </a:r>
          </a:p>
          <a:p>
            <a:pPr eaLnBrk="1" hangingPunct="1"/>
            <a:r>
              <a:rPr lang="en-US" smtClean="0"/>
              <a:t>int *p = &amp;x;	// p now points at x</a:t>
            </a:r>
          </a:p>
          <a:p>
            <a:pPr eaLnBrk="1" hangingPunct="1"/>
            <a:r>
              <a:rPr lang="en-US" smtClean="0"/>
              <a:t>printf(“%d %d %d\n”, *p, *(p+1), *(p+2));</a:t>
            </a:r>
          </a:p>
          <a:p>
            <a:pPr eaLnBrk="1" hangingPunct="1"/>
            <a:endParaRPr lang="en-US" smtClean="0"/>
          </a:p>
          <a:p>
            <a:pPr eaLnBrk="1" hangingPunct="1"/>
            <a:r>
              <a:rPr lang="en-US" smtClean="0"/>
              <a:t>This will probably about 1 10 100.  Why?  The compiler will usually place local variables in contiguous blocks of memory.  So *p points at x but *(p+1) will probably point at y (but not definitely) and *(p+2) will point at z.  So notice that *(p+2) is perfectly legal syntactically and may execute without error.  If you are wrong with this assumption, or careless, then you will get a run-time error because you have tried to dereference an area of memory that is either not your own, or not a variable (it is possible that you are dereferencing code, which is not legal).</a:t>
            </a:r>
          </a:p>
        </p:txBody>
      </p:sp>
    </p:spTree>
    <p:extLst>
      <p:ext uri="{BB962C8B-B14F-4D97-AF65-F5344CB8AC3E}">
        <p14:creationId xmlns:p14="http://schemas.microsoft.com/office/powerpoint/2010/main" val="54327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07B293F2-281F-4A91-8508-2E6642FD9699}" type="slidenum">
              <a:rPr lang="en-US" smtClean="0"/>
              <a:pPr/>
              <a:t>5</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8624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F8D1D485-E213-4A70-91C5-9D2AD911F463}" type="slidenum">
              <a:rPr lang="en-US" smtClean="0"/>
              <a:pPr/>
              <a:t>6</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0438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B988AD42-04F5-41D5-A706-A38274560F43}" type="slidenum">
              <a:rPr lang="en-US" smtClean="0"/>
              <a:pPr/>
              <a:t>7</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smtClean="0"/>
              <a:t>Do the following:</a:t>
            </a:r>
          </a:p>
          <a:p>
            <a:pPr eaLnBrk="1" hangingPunct="1"/>
            <a:r>
              <a:rPr lang="en-US" smtClean="0"/>
              <a:t>      int a[ ] = {1, 5};</a:t>
            </a:r>
          </a:p>
          <a:p>
            <a:pPr eaLnBrk="1" hangingPunct="1"/>
            <a:r>
              <a:rPr lang="en-US" smtClean="0"/>
              <a:t>      int *p = a;</a:t>
            </a:r>
          </a:p>
          <a:p>
            <a:pPr eaLnBrk="1" hangingPunct="1"/>
            <a:r>
              <a:rPr lang="en-US" smtClean="0"/>
              <a:t>     printf(“%d\n”, *p++);</a:t>
            </a:r>
          </a:p>
          <a:p>
            <a:pPr eaLnBrk="1" hangingPunct="1"/>
            <a:r>
              <a:rPr lang="en-US" smtClean="0"/>
              <a:t>      printf(“%d\n”, *p);</a:t>
            </a:r>
          </a:p>
          <a:p>
            <a:pPr eaLnBrk="1" hangingPunct="1"/>
            <a:r>
              <a:rPr lang="en-US" smtClean="0"/>
              <a:t>     p = a;</a:t>
            </a:r>
          </a:p>
          <a:p>
            <a:pPr eaLnBrk="1" hangingPunct="1"/>
            <a:r>
              <a:rPr lang="en-US" smtClean="0"/>
              <a:t>     printf(“%d\n”, *++p);</a:t>
            </a:r>
          </a:p>
          <a:p>
            <a:pPr eaLnBrk="1" hangingPunct="1"/>
            <a:r>
              <a:rPr lang="en-US" smtClean="0"/>
              <a:t>     printf(“%d\n”, *p);</a:t>
            </a:r>
          </a:p>
          <a:p>
            <a:pPr eaLnBrk="1" hangingPunct="1"/>
            <a:r>
              <a:rPr lang="en-US" smtClean="0"/>
              <a:t>    p = a;</a:t>
            </a:r>
          </a:p>
          <a:p>
            <a:pPr eaLnBrk="1" hangingPunct="1"/>
            <a:r>
              <a:rPr lang="en-US" smtClean="0"/>
              <a:t>    printf(“%d\n”, ++*p);</a:t>
            </a:r>
          </a:p>
          <a:p>
            <a:pPr eaLnBrk="1" hangingPunct="1"/>
            <a:r>
              <a:rPr lang="en-US" smtClean="0"/>
              <a:t>    printf(“%d\n”, *p);</a:t>
            </a:r>
          </a:p>
          <a:p>
            <a:pPr eaLnBrk="1" hangingPunct="1"/>
            <a:r>
              <a:rPr lang="en-US" smtClean="0"/>
              <a:t>And see what you get.  Which of these increment p vs increment *p?  *p++, ++*p, *++p???  Using *p++ is dangerous unless you are clear in what you are doing.</a:t>
            </a:r>
          </a:p>
        </p:txBody>
      </p:sp>
    </p:spTree>
    <p:extLst>
      <p:ext uri="{BB962C8B-B14F-4D97-AF65-F5344CB8AC3E}">
        <p14:creationId xmlns:p14="http://schemas.microsoft.com/office/powerpoint/2010/main" val="391633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38980260-D90F-4BAF-951E-87AF688FBFF2}" type="slidenum">
              <a:rPr lang="en-US" smtClean="0"/>
              <a:pPr/>
              <a:t>8</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4824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E140972F-06A4-4F42-8389-E6124889F1A0}" type="slidenum">
              <a:rPr lang="en-US" smtClean="0"/>
              <a:pPr/>
              <a:t>9</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smtClean="0"/>
              <a:t>We discuss mapping functions in CSC 507, but here is a bit of information.  The compiler sets up a mapping function so that the array access</a:t>
            </a:r>
          </a:p>
          <a:p>
            <a:pPr eaLnBrk="1" hangingPunct="1"/>
            <a:r>
              <a:rPr lang="en-US" smtClean="0"/>
              <a:t>     a[i]   or b[i][j]  </a:t>
            </a:r>
          </a:p>
          <a:p>
            <a:pPr eaLnBrk="1" hangingPunct="1"/>
            <a:r>
              <a:rPr lang="en-US" smtClean="0"/>
              <a:t>Can be translated into a memory location.  This makes array accesses efficient.  Without a mapping function, the actual memory location for an array reference like b[i][j] would have to be determined at run-time.  </a:t>
            </a:r>
          </a:p>
          <a:p>
            <a:pPr eaLnBrk="1" hangingPunct="1"/>
            <a:endParaRPr lang="en-US" smtClean="0"/>
          </a:p>
          <a:p>
            <a:pPr eaLnBrk="1" hangingPunct="1"/>
            <a:r>
              <a:rPr lang="en-US" smtClean="0"/>
              <a:t>Usually, computing a mapping function is straight-forward for a compiler.  But because a C function might be in a file that does not include the array’s declaration, the compiler still must know what the array’s dimensions are to set up the mapping function.  The only dimension not necessary is the number of rows (the first dimension).  Therefore, the following are required in either a prototype that defines a function, or in the array’s header:</a:t>
            </a:r>
          </a:p>
          <a:p>
            <a:pPr eaLnBrk="1" hangingPunct="1"/>
            <a:endParaRPr lang="en-US" smtClean="0"/>
          </a:p>
          <a:p>
            <a:pPr eaLnBrk="1" hangingPunct="1"/>
            <a:r>
              <a:rPr lang="en-US" smtClean="0"/>
              <a:t>int a[ ]	// one dimension, no other values needed</a:t>
            </a:r>
          </a:p>
          <a:p>
            <a:pPr eaLnBrk="1" hangingPunct="1"/>
            <a:r>
              <a:rPr lang="en-US" smtClean="0"/>
              <a:t>int b[ ][10] 	// two dimensions, number of rows not needed</a:t>
            </a:r>
          </a:p>
          <a:p>
            <a:pPr eaLnBrk="1" hangingPunct="1"/>
            <a:r>
              <a:rPr lang="en-US" smtClean="0"/>
              <a:t>int c[ ][10][20][30]  // four dimensions, number of rows not needed</a:t>
            </a:r>
          </a:p>
        </p:txBody>
      </p:sp>
    </p:spTree>
    <p:extLst>
      <p:ext uri="{BB962C8B-B14F-4D97-AF65-F5344CB8AC3E}">
        <p14:creationId xmlns:p14="http://schemas.microsoft.com/office/powerpoint/2010/main" val="4072768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6190FD80-A8B1-4E3E-89CF-6F35C7888C5B}" type="datetime1">
              <a:rPr lang="en-US" smtClean="0"/>
              <a:t>1/11/2017</a:t>
            </a:fld>
            <a:endParaRPr lang="en-US"/>
          </a:p>
        </p:txBody>
      </p:sp>
      <p:sp>
        <p:nvSpPr>
          <p:cNvPr id="3" name="Rectangle 5"/>
          <p:cNvSpPr>
            <a:spLocks noGrp="1" noChangeArrowheads="1"/>
          </p:cNvSpPr>
          <p:nvPr>
            <p:ph type="ftr" sz="quarter" idx="11"/>
          </p:nvPr>
        </p:nvSpPr>
        <p:spPr>
          <a:xfrm>
            <a:off x="2286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8D138D89-AF1E-49D3-B2D3-24EAE90D238C}" type="datetime1">
              <a:rPr lang="en-US" smtClean="0"/>
              <a:t>1/11/2017</a:t>
            </a:fld>
            <a:endParaRPr lang="en-US"/>
          </a:p>
        </p:txBody>
      </p:sp>
      <p:sp>
        <p:nvSpPr>
          <p:cNvPr id="3" name="Rectangle 5"/>
          <p:cNvSpPr>
            <a:spLocks noGrp="1" noChangeArrowheads="1"/>
          </p:cNvSpPr>
          <p:nvPr>
            <p:ph type="ftr" sz="quarter" idx="11"/>
          </p:nvPr>
        </p:nvSpPr>
        <p:spPr>
          <a:xfrm>
            <a:off x="6858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pic>
        <p:nvPicPr>
          <p:cNvPr id="10" name="Picture 4" descr="http://upload.wikimedia.org/wikipedia/commons/thumb/3/35/Tux.svg/100px-Tux.svg.png"/>
          <p:cNvPicPr>
            <a:picLocks noChangeAspect="1" noChangeArrowheads="1"/>
          </p:cNvPicPr>
          <p:nvPr userDrawn="1"/>
        </p:nvPicPr>
        <p:blipFill>
          <a:blip r:embed="rId3" cstate="print"/>
          <a:srcRect/>
          <a:stretch>
            <a:fillRect/>
          </a:stretch>
        </p:blipFill>
        <p:spPr bwMode="auto">
          <a:xfrm>
            <a:off x="0" y="5753099"/>
            <a:ext cx="952500" cy="1104901"/>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C64D6C3-985E-408C-ADB3-588D29C6E448}" type="datetime1">
              <a:rPr lang="en-US" smtClean="0"/>
              <a:t>1/11/2017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Electrical  &amp; Computer Engineering</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750EDB-4144-477E-8B30-C1AE3E75E13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F6EB91D-DE76-49E0-B62D-AF2056BD3F8B}" type="datetime1">
              <a:rPr lang="en-US" smtClean="0"/>
              <a:t>1/11/2017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Electrical  &amp; Computer Engineering</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BF1C2A-6CC1-4A28-9B04-5D78E5F0C5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260D310-CA97-4D82-9B0A-9024B2142FD9}" type="datetime1">
              <a:rPr lang="en-US" smtClean="0"/>
              <a:t>1/11/2017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Electrical  &amp; Computer Engineering</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C287E3-C3C1-4393-AD08-6D3DC07A0D8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7171" name="Rectangle 3"/>
          <p:cNvSpPr>
            <a:spLocks noGrp="1" noChangeArrowheads="1"/>
          </p:cNvSpPr>
          <p:nvPr>
            <p:ph type="body" idx="1"/>
          </p:nvPr>
        </p:nvSpPr>
        <p:spPr bwMode="auto">
          <a:xfrm>
            <a:off x="5334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16752" y="635508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FD360E57-E9FB-45C4-9844-6061FE19625F}" type="datetime1">
              <a:rPr lang="en-US" smtClean="0"/>
              <a:t>1/11/2017</a:t>
            </a:fld>
            <a:endParaRPr lang="en-US" dirty="0"/>
          </a:p>
        </p:txBody>
      </p:sp>
      <p:sp>
        <p:nvSpPr>
          <p:cNvPr id="1029" name="Rectangle 5"/>
          <p:cNvSpPr>
            <a:spLocks noGrp="1" noChangeArrowheads="1"/>
          </p:cNvSpPr>
          <p:nvPr>
            <p:ph type="ftr" sz="quarter" idx="3"/>
          </p:nvPr>
        </p:nvSpPr>
        <p:spPr bwMode="auto">
          <a:xfrm>
            <a:off x="228600" y="635508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smtClean="0"/>
              <a:t>Electrical  &amp; Computer Engineering</a:t>
            </a:r>
            <a:endParaRPr lang="en-US" dirty="0"/>
          </a:p>
        </p:txBody>
      </p:sp>
      <p:sp>
        <p:nvSpPr>
          <p:cNvPr id="1030" name="Rectangle 6"/>
          <p:cNvSpPr>
            <a:spLocks noGrp="1" noChangeArrowheads="1"/>
          </p:cNvSpPr>
          <p:nvPr>
            <p:ph type="sldNum" sz="quarter" idx="4"/>
          </p:nvPr>
        </p:nvSpPr>
        <p:spPr bwMode="auto">
          <a:xfrm>
            <a:off x="8385048" y="635508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7FDF49C-9152-4FE1-ADAF-9D9013033BA1}" type="slidenum">
              <a:rPr lang="en-US"/>
              <a:pPr>
                <a:defRPr/>
              </a:pPr>
              <a:t>‹#›</a:t>
            </a:fld>
            <a:endParaRPr lang="en-US"/>
          </a:p>
        </p:txBody>
      </p:sp>
      <p:cxnSp>
        <p:nvCxnSpPr>
          <p:cNvPr id="10" name="Straight Connector 9"/>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2484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2" descr="https://encrypted-tbn1.gstatic.com/images?q=tbn:ANd9GcSWd2aRwADWjqUM1h7i0nNXzoU5QoJmpVm9cKC_jJmIGfvTk-il"/>
          <p:cNvPicPr>
            <a:picLocks noChangeAspect="1" noChangeArrowheads="1"/>
          </p:cNvPicPr>
          <p:nvPr userDrawn="1"/>
        </p:nvPicPr>
        <p:blipFill>
          <a:blip r:embed="rId7" cstate="print"/>
          <a:srcRect/>
          <a:stretch>
            <a:fillRect/>
          </a:stretch>
        </p:blipFill>
        <p:spPr bwMode="auto">
          <a:xfrm>
            <a:off x="3657600" y="6355080"/>
            <a:ext cx="18002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72" r:id="rId1"/>
    <p:sldLayoutId id="2147483685" r:id="rId2"/>
    <p:sldLayoutId id="2147483686" r:id="rId3"/>
    <p:sldLayoutId id="2147483687" r:id="rId4"/>
    <p:sldLayoutId id="2147483688" r:id="rId5"/>
  </p:sldLayoutIdLst>
  <p:transition>
    <p:fade/>
  </p:transition>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ww.learncpp.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2FC28D-3D5B-49FA-9560-FA82B5E5C35A}" type="datetime1">
              <a:rPr lang="en-US" smtClean="0"/>
              <a:t>1/11/2017</a:t>
            </a:fld>
            <a:endParaRPr lang="en-US"/>
          </a:p>
        </p:txBody>
      </p:sp>
      <p:sp>
        <p:nvSpPr>
          <p:cNvPr id="3" name="Footer Placeholder 2"/>
          <p:cNvSpPr>
            <a:spLocks noGrp="1"/>
          </p:cNvSpPr>
          <p:nvPr>
            <p:ph type="ftr" sz="quarter" idx="11"/>
          </p:nvPr>
        </p:nvSpPr>
        <p:spPr/>
        <p:txBody>
          <a:bodyPr/>
          <a:lstStyle/>
          <a:p>
            <a:pPr>
              <a:defRPr/>
            </a:pPr>
            <a:r>
              <a:rPr lang="en-US" dirty="0" smtClean="0"/>
              <a:t>Electrical  &amp; Computer Engineering</a:t>
            </a:r>
            <a:endParaRPr lang="en-US" dirty="0"/>
          </a:p>
        </p:txBody>
      </p:sp>
      <p:sp>
        <p:nvSpPr>
          <p:cNvPr id="4" name="Slide Number Placeholder 3"/>
          <p:cNvSpPr>
            <a:spLocks noGrp="1"/>
          </p:cNvSpPr>
          <p:nvPr>
            <p:ph type="sldNum" sz="quarter" idx="12"/>
          </p:nvPr>
        </p:nvSpPr>
        <p:spPr/>
        <p:txBody>
          <a:bodyPr/>
          <a:lstStyle/>
          <a:p>
            <a:pPr>
              <a:defRPr/>
            </a:pPr>
            <a:fld id="{E85A4FFC-2924-4420-9AA8-9D2F553E05E5}" type="slidenum">
              <a:rPr lang="en-US" smtClean="0"/>
              <a:pPr>
                <a:defRPr/>
              </a:pPr>
              <a:t>1</a:t>
            </a:fld>
            <a:endParaRPr lang="en-US"/>
          </a:p>
        </p:txBody>
      </p:sp>
      <p:sp>
        <p:nvSpPr>
          <p:cNvPr id="6" name="Rectangle 17"/>
          <p:cNvSpPr txBox="1">
            <a:spLocks noChangeArrowheads="1"/>
          </p:cNvSpPr>
          <p:nvPr/>
        </p:nvSpPr>
        <p:spPr bwMode="auto">
          <a:xfrm>
            <a:off x="533400" y="3265348"/>
            <a:ext cx="7772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0"/>
              </a:spcBef>
              <a:spcAft>
                <a:spcPct val="0"/>
              </a:spcAft>
              <a:buClrTx/>
              <a:buSzTx/>
              <a:buFontTx/>
              <a:buNone/>
              <a:tabLst/>
              <a:defRPr/>
            </a:pPr>
            <a:r>
              <a:rPr kumimoji="0" lang="en-US" sz="2000" b="0" u="none" strike="noStrike" kern="0" cap="none" spc="0" normalizeH="0" baseline="0" noProof="0" dirty="0" smtClean="0">
                <a:ln>
                  <a:noFill/>
                </a:ln>
                <a:solidFill>
                  <a:schemeClr val="tx1"/>
                </a:solidFill>
                <a:effectLst/>
                <a:uLnTx/>
                <a:uFillTx/>
                <a:latin typeface="+mn-lt"/>
                <a:ea typeface="+mn-ea"/>
                <a:cs typeface="+mn-cs"/>
              </a:rPr>
              <a:t>Prof.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John Kimani</a:t>
            </a:r>
          </a:p>
          <a:p>
            <a:pPr marL="342900" marR="0" lvl="0" indent="-342900" algn="ctr" defTabSz="914400" rtl="0" eaLnBrk="1" fontAlgn="base" latinLnBrk="0" hangingPunct="1">
              <a:lnSpc>
                <a:spcPct val="9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Rectangle 21"/>
          <p:cNvSpPr>
            <a:spLocks noChangeArrowheads="1"/>
          </p:cNvSpPr>
          <p:nvPr/>
        </p:nvSpPr>
        <p:spPr bwMode="auto">
          <a:xfrm>
            <a:off x="304800" y="1143000"/>
            <a:ext cx="8229600" cy="1752600"/>
          </a:xfrm>
          <a:prstGeom prst="rect">
            <a:avLst/>
          </a:prstGeom>
          <a:noFill/>
          <a:ln w="9525">
            <a:noFill/>
            <a:miter lim="800000"/>
            <a:headEnd/>
            <a:tailEnd/>
          </a:ln>
        </p:spPr>
        <p:txBody>
          <a:bodyPr anchor="ctr" anchorCtr="1"/>
          <a:lstStyle/>
          <a:p>
            <a:pPr algn="ctr"/>
            <a:r>
              <a:rPr lang="en-US" sz="3200" b="1" dirty="0" smtClean="0">
                <a:solidFill>
                  <a:schemeClr val="tx2"/>
                </a:solidFill>
              </a:rPr>
              <a:t>EECE 2160: Embedded Design: Enabling Robotics</a:t>
            </a:r>
            <a:endParaRPr lang="en-US" sz="4000" dirty="0">
              <a:solidFill>
                <a:schemeClr val="tx2"/>
              </a:solidFill>
            </a:endParaRPr>
          </a:p>
        </p:txBody>
      </p:sp>
      <p:sp>
        <p:nvSpPr>
          <p:cNvPr id="8" name="Rectangle 2"/>
          <p:cNvSpPr txBox="1">
            <a:spLocks noChangeArrowheads="1"/>
          </p:cNvSpPr>
          <p:nvPr/>
        </p:nvSpPr>
        <p:spPr>
          <a:xfrm>
            <a:off x="152400" y="4208348"/>
            <a:ext cx="8229600" cy="1430452"/>
          </a:xfrm>
          <a:prstGeom prst="rect">
            <a:avLst/>
          </a:prstGeom>
          <a:noFill/>
          <a:ln/>
        </p:spPr>
        <p:txBody>
          <a:bodyPr lIns="92075" tIns="46038" rIns="92075" bIns="46038"/>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b="1" kern="0" dirty="0" smtClean="0"/>
              <a:t>Pointers, Arrays, and Dynamic Memory Allocation</a:t>
            </a:r>
            <a:endParaRPr lang="en-US" b="1" kern="0" dirty="0"/>
          </a:p>
        </p:txBody>
      </p:sp>
      <p:sp>
        <p:nvSpPr>
          <p:cNvPr id="9" name="Rectangle 8"/>
          <p:cNvSpPr/>
          <p:nvPr/>
        </p:nvSpPr>
        <p:spPr>
          <a:xfrm>
            <a:off x="76200" y="5943600"/>
            <a:ext cx="8991600" cy="307777"/>
          </a:xfrm>
          <a:prstGeom prst="rect">
            <a:avLst/>
          </a:prstGeom>
        </p:spPr>
        <p:txBody>
          <a:bodyPr wrap="square">
            <a:spAutoFit/>
          </a:bodyPr>
          <a:lstStyle/>
          <a:p>
            <a:pPr algn="ctr"/>
            <a:r>
              <a:rPr lang="en-US" sz="1400" i="1" dirty="0"/>
              <a:t>Many of these slides are adapted by slides developed by </a:t>
            </a:r>
            <a:r>
              <a:rPr lang="en-US" sz="1400" i="1" dirty="0" smtClean="0"/>
              <a:t>Richard Fox, NKU</a:t>
            </a:r>
            <a:endParaRPr lang="en-US" sz="1400" i="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63004405-3287-4F19-AE12-9DE984B7CEC3}" type="datetime1">
              <a:rPr lang="en-US" smtClean="0"/>
              <a:t>1/11/2017</a:t>
            </a:fld>
            <a:endParaRPr lang="en-US"/>
          </a:p>
        </p:txBody>
      </p:sp>
      <p:sp>
        <p:nvSpPr>
          <p:cNvPr id="8" name="Footer Placeholder 7"/>
          <p:cNvSpPr>
            <a:spLocks noGrp="1"/>
          </p:cNvSpPr>
          <p:nvPr>
            <p:ph type="ftr" sz="quarter" idx="11"/>
          </p:nvPr>
        </p:nvSpPr>
        <p:spPr/>
        <p:txBody>
          <a:bodyPr/>
          <a:lstStyle/>
          <a:p>
            <a:pPr>
              <a:defRPr/>
            </a:pPr>
            <a:r>
              <a:rPr lang="en-US" smtClean="0"/>
              <a:t>Electrical  &amp; Computer Engineering</a:t>
            </a:r>
            <a:endParaRPr lang="en-US"/>
          </a:p>
        </p:txBody>
      </p:sp>
      <p:sp>
        <p:nvSpPr>
          <p:cNvPr id="7" name="Slide Number Placeholder 6"/>
          <p:cNvSpPr>
            <a:spLocks noGrp="1"/>
          </p:cNvSpPr>
          <p:nvPr>
            <p:ph type="sldNum" sz="quarter" idx="12"/>
          </p:nvPr>
        </p:nvSpPr>
        <p:spPr/>
        <p:txBody>
          <a:bodyPr/>
          <a:lstStyle/>
          <a:p>
            <a:pPr>
              <a:defRPr/>
            </a:pPr>
            <a:fld id="{DD750EDB-4144-477E-8B30-C1AE3E75E135}" type="slidenum">
              <a:rPr lang="en-US" smtClean="0"/>
              <a:pPr>
                <a:defRPr/>
              </a:pPr>
              <a:t>10</a:t>
            </a:fld>
            <a:endParaRPr lang="en-US"/>
          </a:p>
        </p:txBody>
      </p:sp>
      <p:sp>
        <p:nvSpPr>
          <p:cNvPr id="13314" name="Rectangle 2"/>
          <p:cNvSpPr>
            <a:spLocks noGrp="1" noChangeArrowheads="1"/>
          </p:cNvSpPr>
          <p:nvPr>
            <p:ph type="title" idx="4294967295"/>
          </p:nvPr>
        </p:nvSpPr>
        <p:spPr>
          <a:xfrm>
            <a:off x="0" y="0"/>
            <a:ext cx="7772400" cy="914400"/>
          </a:xfrm>
        </p:spPr>
        <p:txBody>
          <a:bodyPr/>
          <a:lstStyle/>
          <a:p>
            <a:pPr eaLnBrk="1" hangingPunct="1"/>
            <a:r>
              <a:rPr lang="en-US" dirty="0" smtClean="0"/>
              <a:t>Pointers to Pointers</a:t>
            </a:r>
          </a:p>
        </p:txBody>
      </p:sp>
      <p:sp>
        <p:nvSpPr>
          <p:cNvPr id="13315" name="Rectangle 3"/>
          <p:cNvSpPr>
            <a:spLocks noGrp="1" noChangeArrowheads="1"/>
          </p:cNvSpPr>
          <p:nvPr>
            <p:ph type="body" idx="4294967295"/>
          </p:nvPr>
        </p:nvSpPr>
        <p:spPr>
          <a:xfrm>
            <a:off x="0" y="1143000"/>
            <a:ext cx="7772400" cy="2895600"/>
          </a:xfrm>
        </p:spPr>
        <p:txBody>
          <a:bodyPr/>
          <a:lstStyle/>
          <a:p>
            <a:pPr eaLnBrk="1" hangingPunct="1">
              <a:lnSpc>
                <a:spcPct val="90000"/>
              </a:lnSpc>
            </a:pPr>
            <a:r>
              <a:rPr lang="en-US" sz="2800" smtClean="0"/>
              <a:t>As indicated in the last slide, we can have an array of arrays which is really an array of pointers or pointers to pointers</a:t>
            </a:r>
          </a:p>
          <a:p>
            <a:pPr lvl="1" eaLnBrk="1" hangingPunct="1">
              <a:lnSpc>
                <a:spcPct val="90000"/>
              </a:lnSpc>
            </a:pPr>
            <a:r>
              <a:rPr lang="en-US" sz="2400" smtClean="0"/>
              <a:t>We may wish to use pointers to pointers outside of arrays as well, although it is more common that pointers to pointers represent array of pointers</a:t>
            </a:r>
          </a:p>
          <a:p>
            <a:pPr lvl="1" eaLnBrk="1" hangingPunct="1">
              <a:lnSpc>
                <a:spcPct val="90000"/>
              </a:lnSpc>
            </a:pPr>
            <a:r>
              <a:rPr lang="en-US" sz="2400" smtClean="0"/>
              <a:t>Consider the following:</a:t>
            </a:r>
          </a:p>
        </p:txBody>
      </p:sp>
      <p:sp>
        <p:nvSpPr>
          <p:cNvPr id="13316" name="Text Box 4"/>
          <p:cNvSpPr txBox="1">
            <a:spLocks noChangeArrowheads="1"/>
          </p:cNvSpPr>
          <p:nvPr/>
        </p:nvSpPr>
        <p:spPr bwMode="auto">
          <a:xfrm>
            <a:off x="1066800" y="4114800"/>
            <a:ext cx="4070350" cy="2014538"/>
          </a:xfrm>
          <a:prstGeom prst="rect">
            <a:avLst/>
          </a:prstGeom>
          <a:noFill/>
          <a:ln w="9525">
            <a:noFill/>
            <a:miter lim="800000"/>
            <a:headEnd/>
            <a:tailEnd/>
          </a:ln>
        </p:spPr>
        <p:txBody>
          <a:bodyPr wrap="none">
            <a:spAutoFit/>
          </a:bodyPr>
          <a:lstStyle/>
          <a:p>
            <a:r>
              <a:rPr lang="en-US" sz="1800"/>
              <a:t> int a;</a:t>
            </a:r>
          </a:p>
          <a:p>
            <a:r>
              <a:rPr lang="en-US" sz="1800"/>
              <a:t> int *p;</a:t>
            </a:r>
          </a:p>
          <a:p>
            <a:r>
              <a:rPr lang="en-US" sz="1800"/>
              <a:t> int **q;</a:t>
            </a:r>
          </a:p>
          <a:p>
            <a:r>
              <a:rPr lang="en-US" sz="1800"/>
              <a:t> a = 10;</a:t>
            </a:r>
          </a:p>
          <a:p>
            <a:r>
              <a:rPr lang="en-US" sz="1800"/>
              <a:t> p = &amp;a;</a:t>
            </a:r>
          </a:p>
          <a:p>
            <a:r>
              <a:rPr lang="en-US" sz="1800"/>
              <a:t> q = &amp;p;</a:t>
            </a:r>
          </a:p>
          <a:p>
            <a:r>
              <a:rPr lang="en-US" sz="1800"/>
              <a:t> printf(“%d”, **q);		// outputs 10</a:t>
            </a:r>
          </a:p>
        </p:txBody>
      </p:sp>
      <p:sp>
        <p:nvSpPr>
          <p:cNvPr id="13317" name="Text Box 5"/>
          <p:cNvSpPr txBox="1">
            <a:spLocks noChangeArrowheads="1"/>
          </p:cNvSpPr>
          <p:nvPr/>
        </p:nvSpPr>
        <p:spPr bwMode="auto">
          <a:xfrm>
            <a:off x="3276600" y="4191000"/>
            <a:ext cx="5410200" cy="1190625"/>
          </a:xfrm>
          <a:prstGeom prst="rect">
            <a:avLst/>
          </a:prstGeom>
          <a:noFill/>
          <a:ln w="9525">
            <a:noFill/>
            <a:miter lim="800000"/>
            <a:headEnd/>
            <a:tailEnd/>
          </a:ln>
        </p:spPr>
        <p:txBody>
          <a:bodyPr wrap="none">
            <a:spAutoFit/>
          </a:bodyPr>
          <a:lstStyle/>
          <a:p>
            <a:r>
              <a:rPr lang="en-US" sz="1800"/>
              <a:t>We dereference our pointer p with *p but we dereference</a:t>
            </a:r>
          </a:p>
          <a:p>
            <a:r>
              <a:rPr lang="en-US" sz="1800"/>
              <a:t>our pointer to a pointer q with **q</a:t>
            </a:r>
          </a:p>
          <a:p>
            <a:endParaRPr lang="en-US" sz="1800"/>
          </a:p>
          <a:p>
            <a:r>
              <a:rPr lang="en-US" sz="1800"/>
              <a:t>*q is actually p, so **q is a</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F57A6184-3E47-4B56-A602-9327FCABAFBC}" type="datetime1">
              <a:rPr lang="en-US" smtClean="0"/>
              <a:t>1/11/2017</a:t>
            </a:fld>
            <a:endParaRPr lang="en-US"/>
          </a:p>
        </p:txBody>
      </p:sp>
      <p:sp>
        <p:nvSpPr>
          <p:cNvPr id="9" name="Footer Placeholder 8"/>
          <p:cNvSpPr>
            <a:spLocks noGrp="1"/>
          </p:cNvSpPr>
          <p:nvPr>
            <p:ph type="ftr" sz="quarter" idx="11"/>
          </p:nvPr>
        </p:nvSpPr>
        <p:spPr/>
        <p:txBody>
          <a:bodyPr/>
          <a:lstStyle/>
          <a:p>
            <a:pPr>
              <a:defRPr/>
            </a:pPr>
            <a:r>
              <a:rPr lang="en-US" smtClean="0"/>
              <a:t>Electrical  &amp; Computer Engineering</a:t>
            </a:r>
            <a:endParaRPr lang="en-US"/>
          </a:p>
        </p:txBody>
      </p:sp>
      <p:sp>
        <p:nvSpPr>
          <p:cNvPr id="8" name="Slide Number Placeholder 7"/>
          <p:cNvSpPr>
            <a:spLocks noGrp="1"/>
          </p:cNvSpPr>
          <p:nvPr>
            <p:ph type="sldNum" sz="quarter" idx="12"/>
          </p:nvPr>
        </p:nvSpPr>
        <p:spPr/>
        <p:txBody>
          <a:bodyPr/>
          <a:lstStyle/>
          <a:p>
            <a:pPr>
              <a:defRPr/>
            </a:pPr>
            <a:fld id="{5FBF1C2A-6CC1-4A28-9B04-5D78E5F0C532}" type="slidenum">
              <a:rPr lang="en-US" smtClean="0"/>
              <a:pPr>
                <a:defRPr/>
              </a:pPr>
              <a:t>11</a:t>
            </a:fld>
            <a:endParaRPr lang="en-US"/>
          </a:p>
        </p:txBody>
      </p:sp>
      <p:sp>
        <p:nvSpPr>
          <p:cNvPr id="16386" name="Rectangle 2"/>
          <p:cNvSpPr>
            <a:spLocks noGrp="1" noChangeArrowheads="1"/>
          </p:cNvSpPr>
          <p:nvPr>
            <p:ph type="title" idx="4294967295"/>
          </p:nvPr>
        </p:nvSpPr>
        <p:spPr>
          <a:xfrm>
            <a:off x="0" y="0"/>
            <a:ext cx="7772400" cy="990600"/>
          </a:xfrm>
        </p:spPr>
        <p:txBody>
          <a:bodyPr/>
          <a:lstStyle/>
          <a:p>
            <a:pPr eaLnBrk="1" hangingPunct="1"/>
            <a:r>
              <a:rPr lang="en-US" dirty="0" smtClean="0"/>
              <a:t>Passing Arrays</a:t>
            </a:r>
          </a:p>
        </p:txBody>
      </p:sp>
      <p:sp>
        <p:nvSpPr>
          <p:cNvPr id="16387" name="Rectangle 3"/>
          <p:cNvSpPr>
            <a:spLocks noGrp="1" noChangeArrowheads="1"/>
          </p:cNvSpPr>
          <p:nvPr>
            <p:ph type="body" sz="half" idx="4294967295"/>
          </p:nvPr>
        </p:nvSpPr>
        <p:spPr>
          <a:xfrm>
            <a:off x="0" y="914400"/>
            <a:ext cx="3810000" cy="2895600"/>
          </a:xfrm>
        </p:spPr>
        <p:txBody>
          <a:bodyPr/>
          <a:lstStyle/>
          <a:p>
            <a:pPr eaLnBrk="1" hangingPunct="1"/>
            <a:r>
              <a:rPr lang="en-US" sz="2400" dirty="0" smtClean="0"/>
              <a:t>When an array is passed to a function, what is being passed is a pointer to the array</a:t>
            </a:r>
          </a:p>
          <a:p>
            <a:pPr lvl="1" eaLnBrk="1" hangingPunct="1"/>
            <a:r>
              <a:rPr lang="en-US" sz="2000" dirty="0" smtClean="0"/>
              <a:t>In the formal parameter list, you can either specify the parameter as an array or a pointer</a:t>
            </a:r>
          </a:p>
        </p:txBody>
      </p:sp>
      <p:sp>
        <p:nvSpPr>
          <p:cNvPr id="16388" name="Rectangle 4"/>
          <p:cNvSpPr>
            <a:spLocks noGrp="1" noChangeArrowheads="1"/>
          </p:cNvSpPr>
          <p:nvPr>
            <p:ph type="body" sz="half" idx="4294967295"/>
          </p:nvPr>
        </p:nvSpPr>
        <p:spPr>
          <a:xfrm>
            <a:off x="4419600" y="762000"/>
            <a:ext cx="4724400" cy="3810000"/>
          </a:xfrm>
        </p:spPr>
        <p:txBody>
          <a:bodyPr/>
          <a:lstStyle/>
          <a:p>
            <a:pPr eaLnBrk="1" hangingPunct="1"/>
            <a:r>
              <a:rPr lang="en-US" sz="2400" dirty="0" smtClean="0"/>
              <a:t>Because you can compile functions separately, the compiler must be able to “know” about an array being passed in to a function, so you must specify all (or most) of the definition:</a:t>
            </a:r>
          </a:p>
          <a:p>
            <a:pPr lvl="1" eaLnBrk="1" hangingPunct="1"/>
            <a:r>
              <a:rPr lang="en-US" sz="2000" dirty="0" smtClean="0"/>
              <a:t>The type and all dimensions except for the first</a:t>
            </a:r>
          </a:p>
          <a:p>
            <a:pPr eaLnBrk="1" hangingPunct="1"/>
            <a:endParaRPr lang="en-US" sz="2400" dirty="0" smtClean="0"/>
          </a:p>
        </p:txBody>
      </p:sp>
      <p:sp>
        <p:nvSpPr>
          <p:cNvPr id="16389" name="Text Box 5"/>
          <p:cNvSpPr txBox="1">
            <a:spLocks noChangeArrowheads="1"/>
          </p:cNvSpPr>
          <p:nvPr/>
        </p:nvSpPr>
        <p:spPr bwMode="auto">
          <a:xfrm>
            <a:off x="609600" y="3810000"/>
            <a:ext cx="2778125" cy="2289175"/>
          </a:xfrm>
          <a:prstGeom prst="rect">
            <a:avLst/>
          </a:prstGeom>
          <a:noFill/>
          <a:ln w="9525">
            <a:noFill/>
            <a:miter lim="800000"/>
            <a:headEnd/>
            <a:tailEnd/>
          </a:ln>
        </p:spPr>
        <p:txBody>
          <a:bodyPr wrap="none">
            <a:spAutoFit/>
          </a:bodyPr>
          <a:lstStyle/>
          <a:p>
            <a:r>
              <a:rPr lang="en-US" sz="1800" dirty="0" err="1"/>
              <a:t>int</a:t>
            </a:r>
            <a:r>
              <a:rPr lang="en-US" sz="1800" dirty="0"/>
              <a:t> array[100];</a:t>
            </a:r>
          </a:p>
          <a:p>
            <a:r>
              <a:rPr lang="en-US" sz="1800" dirty="0"/>
              <a:t>…</a:t>
            </a:r>
          </a:p>
          <a:p>
            <a:r>
              <a:rPr lang="en-US" sz="1800" dirty="0" err="1"/>
              <a:t>afunction</a:t>
            </a:r>
            <a:r>
              <a:rPr lang="en-US" sz="1800" dirty="0"/>
              <a:t>(array);</a:t>
            </a:r>
          </a:p>
          <a:p>
            <a:r>
              <a:rPr lang="en-US" sz="1800" dirty="0"/>
              <a:t>…</a:t>
            </a:r>
          </a:p>
          <a:p>
            <a:endParaRPr lang="en-US" sz="1800" dirty="0"/>
          </a:p>
          <a:p>
            <a:r>
              <a:rPr lang="en-US" sz="1800" dirty="0"/>
              <a:t>void </a:t>
            </a:r>
            <a:r>
              <a:rPr lang="en-US" sz="1800" dirty="0" err="1"/>
              <a:t>afunction</a:t>
            </a:r>
            <a:r>
              <a:rPr lang="en-US" sz="1800" dirty="0"/>
              <a:t>(</a:t>
            </a:r>
            <a:r>
              <a:rPr lang="en-US" sz="1800" dirty="0" err="1"/>
              <a:t>int</a:t>
            </a:r>
            <a:r>
              <a:rPr lang="en-US" sz="1800" dirty="0"/>
              <a:t> *a) {…}</a:t>
            </a:r>
          </a:p>
          <a:p>
            <a:r>
              <a:rPr lang="en-US" sz="1800" dirty="0"/>
              <a:t>or</a:t>
            </a:r>
          </a:p>
          <a:p>
            <a:r>
              <a:rPr lang="en-US" sz="1800" dirty="0"/>
              <a:t>void </a:t>
            </a:r>
            <a:r>
              <a:rPr lang="en-US" sz="1800" dirty="0" err="1"/>
              <a:t>afunction</a:t>
            </a:r>
            <a:r>
              <a:rPr lang="en-US" sz="1800" dirty="0"/>
              <a:t>(</a:t>
            </a:r>
            <a:r>
              <a:rPr lang="en-US" sz="1800" dirty="0" err="1"/>
              <a:t>int</a:t>
            </a:r>
            <a:r>
              <a:rPr lang="en-US" sz="1800" dirty="0"/>
              <a:t> a[ ]) {…}</a:t>
            </a:r>
          </a:p>
        </p:txBody>
      </p:sp>
      <p:sp>
        <p:nvSpPr>
          <p:cNvPr id="16390" name="Text Box 6"/>
          <p:cNvSpPr txBox="1">
            <a:spLocks noChangeArrowheads="1"/>
          </p:cNvSpPr>
          <p:nvPr/>
        </p:nvSpPr>
        <p:spPr bwMode="auto">
          <a:xfrm>
            <a:off x="4495800" y="3962400"/>
            <a:ext cx="4419600" cy="2289175"/>
          </a:xfrm>
          <a:prstGeom prst="rect">
            <a:avLst/>
          </a:prstGeom>
          <a:noFill/>
          <a:ln w="9525">
            <a:noFill/>
            <a:miter lim="800000"/>
            <a:headEnd/>
            <a:tailEnd/>
          </a:ln>
        </p:spPr>
        <p:txBody>
          <a:bodyPr wrap="square">
            <a:spAutoFit/>
          </a:bodyPr>
          <a:lstStyle/>
          <a:p>
            <a:r>
              <a:rPr lang="en-US" sz="1800" dirty="0"/>
              <a:t> </a:t>
            </a:r>
            <a:r>
              <a:rPr lang="en-US" sz="1800" dirty="0" err="1"/>
              <a:t>int</a:t>
            </a:r>
            <a:r>
              <a:rPr lang="en-US" sz="1800" dirty="0"/>
              <a:t> array[5][10][15];</a:t>
            </a:r>
          </a:p>
          <a:p>
            <a:r>
              <a:rPr lang="en-US" sz="1800" dirty="0"/>
              <a:t> …</a:t>
            </a:r>
          </a:p>
          <a:p>
            <a:r>
              <a:rPr lang="en-US" sz="1800" dirty="0"/>
              <a:t> </a:t>
            </a:r>
            <a:r>
              <a:rPr lang="en-US" sz="1800" dirty="0" err="1"/>
              <a:t>afunction</a:t>
            </a:r>
            <a:r>
              <a:rPr lang="en-US" sz="1800" dirty="0"/>
              <a:t>(array);</a:t>
            </a:r>
          </a:p>
          <a:p>
            <a:r>
              <a:rPr lang="en-US" sz="1800" dirty="0"/>
              <a:t> …</a:t>
            </a:r>
          </a:p>
          <a:p>
            <a:r>
              <a:rPr lang="en-US" sz="1800" dirty="0"/>
              <a:t> void </a:t>
            </a:r>
            <a:r>
              <a:rPr lang="en-US" sz="1800" dirty="0" err="1"/>
              <a:t>afunction</a:t>
            </a:r>
            <a:r>
              <a:rPr lang="en-US" sz="1800" dirty="0"/>
              <a:t>(</a:t>
            </a:r>
            <a:r>
              <a:rPr lang="en-US" sz="1800" dirty="0" err="1"/>
              <a:t>int</a:t>
            </a:r>
            <a:r>
              <a:rPr lang="en-US" sz="1800" dirty="0"/>
              <a:t> a[ ][10][15]) {…}    or</a:t>
            </a:r>
          </a:p>
          <a:p>
            <a:r>
              <a:rPr lang="en-US" sz="1800" dirty="0"/>
              <a:t> void </a:t>
            </a:r>
            <a:r>
              <a:rPr lang="en-US" sz="1800" dirty="0" err="1"/>
              <a:t>afunction</a:t>
            </a:r>
            <a:r>
              <a:rPr lang="en-US" sz="1800" dirty="0"/>
              <a:t>(</a:t>
            </a:r>
            <a:r>
              <a:rPr lang="en-US" sz="1800" dirty="0" err="1"/>
              <a:t>int</a:t>
            </a:r>
            <a:r>
              <a:rPr lang="en-US" sz="1800" dirty="0"/>
              <a:t> *a[10][15]) {…}      or</a:t>
            </a:r>
          </a:p>
          <a:p>
            <a:r>
              <a:rPr lang="en-US" sz="1800" dirty="0"/>
              <a:t> void </a:t>
            </a:r>
            <a:r>
              <a:rPr lang="en-US" sz="1800" dirty="0" err="1"/>
              <a:t>afunction</a:t>
            </a:r>
            <a:r>
              <a:rPr lang="en-US" sz="1800" dirty="0"/>
              <a:t>(</a:t>
            </a:r>
            <a:r>
              <a:rPr lang="en-US" sz="1800" dirty="0" err="1"/>
              <a:t>int</a:t>
            </a:r>
            <a:r>
              <a:rPr lang="en-US" sz="1800" dirty="0"/>
              <a:t> a[5][10][15]) {…}   or</a:t>
            </a:r>
          </a:p>
          <a:p>
            <a:r>
              <a:rPr lang="en-US" sz="1800" dirty="0"/>
              <a:t> void </a:t>
            </a:r>
            <a:r>
              <a:rPr lang="en-US" sz="1800" dirty="0" err="1"/>
              <a:t>afunction</a:t>
            </a:r>
            <a:r>
              <a:rPr lang="en-US" sz="1800" dirty="0"/>
              <a:t>(</a:t>
            </a:r>
            <a:r>
              <a:rPr lang="en-US" sz="1800" dirty="0" err="1"/>
              <a:t>int</a:t>
            </a:r>
            <a:r>
              <a:rPr lang="en-US" sz="1800" dirty="0"/>
              <a:t> **a[15]) {…}          etc</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0E74AFF-4F63-4D1F-AF69-3401236119A9}" type="datetime1">
              <a:rPr lang="en-US" smtClean="0"/>
              <a:t>1/11/2017</a:t>
            </a:fld>
            <a:endParaRPr lang="en-US" dirty="0"/>
          </a:p>
        </p:txBody>
      </p:sp>
      <p:sp>
        <p:nvSpPr>
          <p:cNvPr id="6" name="Footer Placeholder 5"/>
          <p:cNvSpPr>
            <a:spLocks noGrp="1"/>
          </p:cNvSpPr>
          <p:nvPr>
            <p:ph type="ftr" sz="quarter" idx="11"/>
          </p:nvPr>
        </p:nvSpPr>
        <p:spPr/>
        <p:txBody>
          <a:bodyPr/>
          <a:lstStyle/>
          <a:p>
            <a:pPr>
              <a:defRPr/>
            </a:pPr>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pPr>
              <a:defRPr/>
            </a:pPr>
            <a:fld id="{DD750EDB-4144-477E-8B30-C1AE3E75E135}" type="slidenum">
              <a:rPr lang="en-US" smtClean="0"/>
              <a:pPr>
                <a:defRPr/>
              </a:pPr>
              <a:t>12</a:t>
            </a:fld>
            <a:endParaRPr lang="en-US"/>
          </a:p>
        </p:txBody>
      </p:sp>
      <p:sp>
        <p:nvSpPr>
          <p:cNvPr id="17410" name="Rectangle 2"/>
          <p:cNvSpPr>
            <a:spLocks noGrp="1" noChangeArrowheads="1"/>
          </p:cNvSpPr>
          <p:nvPr>
            <p:ph type="title" idx="4294967295"/>
          </p:nvPr>
        </p:nvSpPr>
        <p:spPr>
          <a:xfrm>
            <a:off x="0" y="0"/>
            <a:ext cx="7772400" cy="990600"/>
          </a:xfrm>
        </p:spPr>
        <p:txBody>
          <a:bodyPr/>
          <a:lstStyle/>
          <a:p>
            <a:pPr eaLnBrk="1" hangingPunct="1"/>
            <a:r>
              <a:rPr lang="en-US" dirty="0" smtClean="0"/>
              <a:t>Some Additional Comments</a:t>
            </a:r>
          </a:p>
        </p:txBody>
      </p:sp>
      <p:sp>
        <p:nvSpPr>
          <p:cNvPr id="17411" name="Rectangle 3"/>
          <p:cNvSpPr>
            <a:spLocks noGrp="1" noChangeArrowheads="1"/>
          </p:cNvSpPr>
          <p:nvPr>
            <p:ph type="body" idx="4294967295"/>
          </p:nvPr>
        </p:nvSpPr>
        <p:spPr>
          <a:xfrm>
            <a:off x="228600" y="838200"/>
            <a:ext cx="8915400" cy="5562600"/>
          </a:xfrm>
        </p:spPr>
        <p:txBody>
          <a:bodyPr/>
          <a:lstStyle/>
          <a:p>
            <a:pPr eaLnBrk="1" hangingPunct="1">
              <a:lnSpc>
                <a:spcPct val="90000"/>
              </a:lnSpc>
            </a:pPr>
            <a:r>
              <a:rPr lang="en-US" sz="2800" dirty="0" smtClean="0"/>
              <a:t>In functions, do not do return p; where p is a pointer</a:t>
            </a:r>
          </a:p>
          <a:p>
            <a:pPr lvl="1" eaLnBrk="1" hangingPunct="1">
              <a:lnSpc>
                <a:spcPct val="90000"/>
              </a:lnSpc>
            </a:pPr>
            <a:r>
              <a:rPr lang="en-US" sz="2400" dirty="0" smtClean="0"/>
              <a:t>Recall local variables are </a:t>
            </a:r>
            <a:r>
              <a:rPr lang="en-US" sz="2400" dirty="0" err="1" smtClean="0"/>
              <a:t>deallocated</a:t>
            </a:r>
            <a:r>
              <a:rPr lang="en-US" sz="2400" dirty="0" smtClean="0"/>
              <a:t> when the function ends</a:t>
            </a:r>
          </a:p>
          <a:p>
            <a:pPr lvl="2" eaLnBrk="1" hangingPunct="1">
              <a:lnSpc>
                <a:spcPct val="90000"/>
              </a:lnSpc>
            </a:pPr>
            <a:r>
              <a:rPr lang="en-US" sz="2000" dirty="0" smtClean="0"/>
              <a:t>so whatever p is pointing to will no longer be available</a:t>
            </a:r>
          </a:p>
          <a:p>
            <a:pPr lvl="2" eaLnBrk="1" hangingPunct="1">
              <a:lnSpc>
                <a:spcPct val="90000"/>
              </a:lnSpc>
            </a:pPr>
            <a:r>
              <a:rPr lang="en-US" sz="2000" dirty="0" smtClean="0"/>
              <a:t>but if you return the pointer, then you still are pointing at that memory location even though you no longer know what is there</a:t>
            </a:r>
          </a:p>
          <a:p>
            <a:pPr eaLnBrk="1" hangingPunct="1">
              <a:lnSpc>
                <a:spcPct val="90000"/>
              </a:lnSpc>
            </a:pPr>
            <a:r>
              <a:rPr lang="en-US" sz="2800" dirty="0" smtClean="0"/>
              <a:t>We can declare a pointer to point to a void type, which means that the pointer can point to any type</a:t>
            </a:r>
          </a:p>
          <a:p>
            <a:pPr lvl="1" eaLnBrk="1" hangingPunct="1">
              <a:lnSpc>
                <a:spcPct val="90000"/>
              </a:lnSpc>
            </a:pPr>
            <a:r>
              <a:rPr lang="en-US" sz="2400" dirty="0" smtClean="0"/>
              <a:t>However, this does require a cast before the pointer can be assigned</a:t>
            </a:r>
          </a:p>
          <a:p>
            <a:pPr lvl="2" eaLnBrk="1" hangingPunct="1">
              <a:lnSpc>
                <a:spcPct val="90000"/>
              </a:lnSpc>
            </a:pPr>
            <a:r>
              <a:rPr lang="en-US" sz="2000" dirty="0" err="1" smtClean="0"/>
              <a:t>int</a:t>
            </a:r>
            <a:r>
              <a:rPr lang="en-US" sz="2000" dirty="0" smtClean="0"/>
              <a:t> x; float y; void *p;	// p can point to either x or y</a:t>
            </a:r>
          </a:p>
          <a:p>
            <a:pPr lvl="2" eaLnBrk="1" hangingPunct="1">
              <a:lnSpc>
                <a:spcPct val="90000"/>
              </a:lnSpc>
            </a:pPr>
            <a:r>
              <a:rPr lang="en-US" sz="2000" dirty="0" smtClean="0"/>
              <a:t>p = (</a:t>
            </a:r>
            <a:r>
              <a:rPr lang="en-US" sz="2000" dirty="0" err="1" smtClean="0"/>
              <a:t>int</a:t>
            </a:r>
            <a:r>
              <a:rPr lang="en-US" sz="2000" dirty="0" smtClean="0"/>
              <a:t> *) &amp;x;		// p can point to </a:t>
            </a:r>
            <a:r>
              <a:rPr lang="en-US" sz="2000" dirty="0" err="1" smtClean="0"/>
              <a:t>int</a:t>
            </a:r>
            <a:r>
              <a:rPr lang="en-US" sz="2000" dirty="0" smtClean="0"/>
              <a:t> x once the address is cast</a:t>
            </a:r>
          </a:p>
          <a:p>
            <a:pPr lvl="2" eaLnBrk="1" hangingPunct="1">
              <a:lnSpc>
                <a:spcPct val="90000"/>
              </a:lnSpc>
            </a:pPr>
            <a:r>
              <a:rPr lang="en-US" sz="2000" dirty="0" smtClean="0"/>
              <a:t>p = (float *) &amp;y;	// or p can point to float y</a:t>
            </a:r>
          </a:p>
          <a:p>
            <a:pPr eaLnBrk="1" hangingPunct="1">
              <a:lnSpc>
                <a:spcPct val="90000"/>
              </a:lnSpc>
            </a:pPr>
            <a:r>
              <a:rPr lang="en-US" sz="2000" dirty="0" smtClean="0"/>
              <a:t>Pointers that don’t currently point to anything have the special value NULL and can be tested as (p = = NULL) or (!p), and (p != NULL) or (p)</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2ED7F6-1F98-491F-9D82-86F794DD216B}" type="datetime1">
              <a:rPr lang="en-US" smtClean="0"/>
              <a:t>1/11/2017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13</a:t>
            </a:fld>
            <a:endParaRPr lang="en-US"/>
          </a:p>
        </p:txBody>
      </p:sp>
      <p:sp>
        <p:nvSpPr>
          <p:cNvPr id="39938" name="Rectangle 2"/>
          <p:cNvSpPr>
            <a:spLocks noGrp="1" noChangeArrowheads="1"/>
          </p:cNvSpPr>
          <p:nvPr>
            <p:ph type="title" idx="4294967295"/>
          </p:nvPr>
        </p:nvSpPr>
        <p:spPr>
          <a:xfrm>
            <a:off x="0" y="201613"/>
            <a:ext cx="8229600" cy="563562"/>
          </a:xfrm>
        </p:spPr>
        <p:txBody>
          <a:bodyPr/>
          <a:lstStyle/>
          <a:p>
            <a:r>
              <a:rPr lang="en-US" dirty="0"/>
              <a:t>Memory Allocation</a:t>
            </a:r>
          </a:p>
        </p:txBody>
      </p:sp>
      <p:sp>
        <p:nvSpPr>
          <p:cNvPr id="39939" name="Rectangle 3"/>
          <p:cNvSpPr>
            <a:spLocks noGrp="1" noChangeArrowheads="1"/>
          </p:cNvSpPr>
          <p:nvPr>
            <p:ph type="body" idx="4294967295"/>
          </p:nvPr>
        </p:nvSpPr>
        <p:spPr>
          <a:xfrm>
            <a:off x="0" y="1033463"/>
            <a:ext cx="8229600" cy="4525962"/>
          </a:xfrm>
        </p:spPr>
        <p:txBody>
          <a:bodyPr>
            <a:normAutofit/>
          </a:bodyPr>
          <a:lstStyle/>
          <a:p>
            <a:r>
              <a:rPr lang="en-US" i="1" dirty="0">
                <a:solidFill>
                  <a:srgbClr val="0033CC"/>
                </a:solidFill>
              </a:rPr>
              <a:t>k</a:t>
            </a:r>
            <a:r>
              <a:rPr lang="en-US" dirty="0">
                <a:solidFill>
                  <a:srgbClr val="0033CC"/>
                </a:solidFill>
              </a:rPr>
              <a:t> x </a:t>
            </a:r>
            <a:r>
              <a:rPr lang="en-US" i="1" dirty="0">
                <a:solidFill>
                  <a:srgbClr val="0033CC"/>
                </a:solidFill>
              </a:rPr>
              <a:t>m</a:t>
            </a:r>
            <a:r>
              <a:rPr lang="en-US" dirty="0">
                <a:solidFill>
                  <a:srgbClr val="0033CC"/>
                </a:solidFill>
              </a:rPr>
              <a:t> array of stored bits (</a:t>
            </a:r>
            <a:r>
              <a:rPr lang="en-US" i="1" dirty="0">
                <a:solidFill>
                  <a:srgbClr val="0033CC"/>
                </a:solidFill>
              </a:rPr>
              <a:t>k</a:t>
            </a:r>
            <a:r>
              <a:rPr lang="en-US" dirty="0">
                <a:solidFill>
                  <a:srgbClr val="0033CC"/>
                </a:solidFill>
              </a:rPr>
              <a:t> is usually 2</a:t>
            </a:r>
            <a:r>
              <a:rPr lang="en-US" i="1" baseline="30000" dirty="0">
                <a:solidFill>
                  <a:srgbClr val="0033CC"/>
                </a:solidFill>
              </a:rPr>
              <a:t>n</a:t>
            </a:r>
            <a:r>
              <a:rPr lang="en-US" dirty="0">
                <a:solidFill>
                  <a:srgbClr val="0033CC"/>
                </a:solidFill>
              </a:rPr>
              <a:t>)</a:t>
            </a:r>
          </a:p>
          <a:p>
            <a:r>
              <a:rPr lang="en-US" dirty="0">
                <a:solidFill>
                  <a:srgbClr val="0033CC"/>
                </a:solidFill>
              </a:rPr>
              <a:t>Address</a:t>
            </a:r>
          </a:p>
          <a:p>
            <a:pPr lvl="1"/>
            <a:r>
              <a:rPr lang="en-US" dirty="0">
                <a:solidFill>
                  <a:srgbClr val="0033CC"/>
                </a:solidFill>
              </a:rPr>
              <a:t>unique (</a:t>
            </a:r>
            <a:r>
              <a:rPr lang="en-US" i="1" dirty="0">
                <a:solidFill>
                  <a:srgbClr val="0033CC"/>
                </a:solidFill>
              </a:rPr>
              <a:t>n</a:t>
            </a:r>
            <a:r>
              <a:rPr lang="en-US" dirty="0">
                <a:solidFill>
                  <a:srgbClr val="0033CC"/>
                </a:solidFill>
              </a:rPr>
              <a:t>-bit) identifier of location</a:t>
            </a:r>
          </a:p>
          <a:p>
            <a:r>
              <a:rPr lang="en-US" dirty="0">
                <a:solidFill>
                  <a:srgbClr val="0033CC"/>
                </a:solidFill>
              </a:rPr>
              <a:t>Contents</a:t>
            </a:r>
          </a:p>
          <a:p>
            <a:pPr lvl="1"/>
            <a:r>
              <a:rPr lang="en-US" i="1" dirty="0">
                <a:solidFill>
                  <a:srgbClr val="0033CC"/>
                </a:solidFill>
              </a:rPr>
              <a:t>m</a:t>
            </a:r>
            <a:r>
              <a:rPr lang="en-US" dirty="0">
                <a:solidFill>
                  <a:srgbClr val="0033CC"/>
                </a:solidFill>
              </a:rPr>
              <a:t>-bit value stored in location</a:t>
            </a:r>
          </a:p>
          <a:p>
            <a:endParaRPr lang="en-US" dirty="0">
              <a:solidFill>
                <a:srgbClr val="0033CC"/>
              </a:solidFill>
            </a:endParaRPr>
          </a:p>
        </p:txBody>
      </p:sp>
      <p:grpSp>
        <p:nvGrpSpPr>
          <p:cNvPr id="2" name="Group 4"/>
          <p:cNvGrpSpPr>
            <a:grpSpLocks/>
          </p:cNvGrpSpPr>
          <p:nvPr/>
        </p:nvGrpSpPr>
        <p:grpSpPr bwMode="auto">
          <a:xfrm>
            <a:off x="7075414" y="1967837"/>
            <a:ext cx="1828800" cy="2743200"/>
            <a:chOff x="3552" y="1488"/>
            <a:chExt cx="1152" cy="1728"/>
          </a:xfrm>
        </p:grpSpPr>
        <p:sp>
          <p:nvSpPr>
            <p:cNvPr id="39941" name="Rectangle 5"/>
            <p:cNvSpPr>
              <a:spLocks noChangeArrowheads="1"/>
            </p:cNvSpPr>
            <p:nvPr/>
          </p:nvSpPr>
          <p:spPr bwMode="auto">
            <a:xfrm>
              <a:off x="3552" y="1488"/>
              <a:ext cx="1152" cy="1728"/>
            </a:xfrm>
            <a:prstGeom prst="rect">
              <a:avLst/>
            </a:prstGeom>
            <a:noFill/>
            <a:ln w="28575">
              <a:solidFill>
                <a:srgbClr val="CE0000"/>
              </a:solidFill>
              <a:miter lim="800000"/>
              <a:headEnd/>
              <a:tailEnd/>
            </a:ln>
            <a:effectLst/>
          </p:spPr>
          <p:txBody>
            <a:bodyPr wrap="none" anchor="ctr"/>
            <a:lstStyle/>
            <a:p>
              <a:endParaRPr lang="en-US"/>
            </a:p>
          </p:txBody>
        </p:sp>
        <p:sp>
          <p:nvSpPr>
            <p:cNvPr id="39942" name="Line 6"/>
            <p:cNvSpPr>
              <a:spLocks noChangeShapeType="1"/>
            </p:cNvSpPr>
            <p:nvPr/>
          </p:nvSpPr>
          <p:spPr bwMode="auto">
            <a:xfrm>
              <a:off x="3552" y="1632"/>
              <a:ext cx="1152" cy="0"/>
            </a:xfrm>
            <a:prstGeom prst="line">
              <a:avLst/>
            </a:prstGeom>
            <a:noFill/>
            <a:ln w="28575">
              <a:solidFill>
                <a:srgbClr val="CE0000"/>
              </a:solidFill>
              <a:round/>
              <a:headEnd/>
              <a:tailEnd/>
            </a:ln>
            <a:effectLst/>
          </p:spPr>
          <p:txBody>
            <a:bodyPr/>
            <a:lstStyle/>
            <a:p>
              <a:endParaRPr lang="en-US"/>
            </a:p>
          </p:txBody>
        </p:sp>
        <p:sp>
          <p:nvSpPr>
            <p:cNvPr id="39943" name="Line 7"/>
            <p:cNvSpPr>
              <a:spLocks noChangeShapeType="1"/>
            </p:cNvSpPr>
            <p:nvPr/>
          </p:nvSpPr>
          <p:spPr bwMode="auto">
            <a:xfrm>
              <a:off x="3552" y="1776"/>
              <a:ext cx="1152" cy="0"/>
            </a:xfrm>
            <a:prstGeom prst="line">
              <a:avLst/>
            </a:prstGeom>
            <a:noFill/>
            <a:ln w="28575">
              <a:solidFill>
                <a:srgbClr val="CE0000"/>
              </a:solidFill>
              <a:round/>
              <a:headEnd/>
              <a:tailEnd/>
            </a:ln>
            <a:effectLst/>
          </p:spPr>
          <p:txBody>
            <a:bodyPr/>
            <a:lstStyle/>
            <a:p>
              <a:endParaRPr lang="en-US"/>
            </a:p>
          </p:txBody>
        </p:sp>
        <p:sp>
          <p:nvSpPr>
            <p:cNvPr id="39944" name="Line 8"/>
            <p:cNvSpPr>
              <a:spLocks noChangeShapeType="1"/>
            </p:cNvSpPr>
            <p:nvPr/>
          </p:nvSpPr>
          <p:spPr bwMode="auto">
            <a:xfrm>
              <a:off x="3552" y="1920"/>
              <a:ext cx="1152" cy="0"/>
            </a:xfrm>
            <a:prstGeom prst="line">
              <a:avLst/>
            </a:prstGeom>
            <a:noFill/>
            <a:ln w="28575">
              <a:solidFill>
                <a:srgbClr val="CE0000"/>
              </a:solidFill>
              <a:round/>
              <a:headEnd/>
              <a:tailEnd/>
            </a:ln>
            <a:effectLst/>
          </p:spPr>
          <p:txBody>
            <a:bodyPr/>
            <a:lstStyle/>
            <a:p>
              <a:endParaRPr lang="en-US"/>
            </a:p>
          </p:txBody>
        </p:sp>
        <p:sp>
          <p:nvSpPr>
            <p:cNvPr id="39945" name="Line 9"/>
            <p:cNvSpPr>
              <a:spLocks noChangeShapeType="1"/>
            </p:cNvSpPr>
            <p:nvPr/>
          </p:nvSpPr>
          <p:spPr bwMode="auto">
            <a:xfrm>
              <a:off x="3552" y="2064"/>
              <a:ext cx="1152" cy="0"/>
            </a:xfrm>
            <a:prstGeom prst="line">
              <a:avLst/>
            </a:prstGeom>
            <a:noFill/>
            <a:ln w="28575">
              <a:solidFill>
                <a:srgbClr val="CE0000"/>
              </a:solidFill>
              <a:round/>
              <a:headEnd/>
              <a:tailEnd/>
            </a:ln>
            <a:effectLst/>
          </p:spPr>
          <p:txBody>
            <a:bodyPr/>
            <a:lstStyle/>
            <a:p>
              <a:endParaRPr lang="en-US"/>
            </a:p>
          </p:txBody>
        </p:sp>
        <p:sp>
          <p:nvSpPr>
            <p:cNvPr id="39946" name="Line 10"/>
            <p:cNvSpPr>
              <a:spLocks noChangeShapeType="1"/>
            </p:cNvSpPr>
            <p:nvPr/>
          </p:nvSpPr>
          <p:spPr bwMode="auto">
            <a:xfrm>
              <a:off x="3552" y="2208"/>
              <a:ext cx="1152" cy="0"/>
            </a:xfrm>
            <a:prstGeom prst="line">
              <a:avLst/>
            </a:prstGeom>
            <a:noFill/>
            <a:ln w="28575">
              <a:solidFill>
                <a:srgbClr val="CE0000"/>
              </a:solidFill>
              <a:round/>
              <a:headEnd/>
              <a:tailEnd/>
            </a:ln>
            <a:effectLst/>
          </p:spPr>
          <p:txBody>
            <a:bodyPr/>
            <a:lstStyle/>
            <a:p>
              <a:endParaRPr lang="en-US"/>
            </a:p>
          </p:txBody>
        </p:sp>
        <p:sp>
          <p:nvSpPr>
            <p:cNvPr id="39947" name="Line 11"/>
            <p:cNvSpPr>
              <a:spLocks noChangeShapeType="1"/>
            </p:cNvSpPr>
            <p:nvPr/>
          </p:nvSpPr>
          <p:spPr bwMode="auto">
            <a:xfrm>
              <a:off x="3552" y="2352"/>
              <a:ext cx="1152" cy="0"/>
            </a:xfrm>
            <a:prstGeom prst="line">
              <a:avLst/>
            </a:prstGeom>
            <a:noFill/>
            <a:ln w="28575">
              <a:solidFill>
                <a:srgbClr val="CE0000"/>
              </a:solidFill>
              <a:round/>
              <a:headEnd/>
              <a:tailEnd/>
            </a:ln>
            <a:effectLst/>
          </p:spPr>
          <p:txBody>
            <a:bodyPr/>
            <a:lstStyle/>
            <a:p>
              <a:endParaRPr lang="en-US"/>
            </a:p>
          </p:txBody>
        </p:sp>
        <p:sp>
          <p:nvSpPr>
            <p:cNvPr id="39948" name="Line 12"/>
            <p:cNvSpPr>
              <a:spLocks noChangeShapeType="1"/>
            </p:cNvSpPr>
            <p:nvPr/>
          </p:nvSpPr>
          <p:spPr bwMode="auto">
            <a:xfrm>
              <a:off x="3552" y="2496"/>
              <a:ext cx="1152" cy="0"/>
            </a:xfrm>
            <a:prstGeom prst="line">
              <a:avLst/>
            </a:prstGeom>
            <a:noFill/>
            <a:ln w="28575">
              <a:solidFill>
                <a:srgbClr val="CE0000"/>
              </a:solidFill>
              <a:round/>
              <a:headEnd/>
              <a:tailEnd/>
            </a:ln>
            <a:effectLst/>
          </p:spPr>
          <p:txBody>
            <a:bodyPr/>
            <a:lstStyle/>
            <a:p>
              <a:endParaRPr lang="en-US"/>
            </a:p>
          </p:txBody>
        </p:sp>
        <p:sp>
          <p:nvSpPr>
            <p:cNvPr id="39949" name="Line 13"/>
            <p:cNvSpPr>
              <a:spLocks noChangeShapeType="1"/>
            </p:cNvSpPr>
            <p:nvPr/>
          </p:nvSpPr>
          <p:spPr bwMode="auto">
            <a:xfrm>
              <a:off x="3552" y="2784"/>
              <a:ext cx="1152" cy="0"/>
            </a:xfrm>
            <a:prstGeom prst="line">
              <a:avLst/>
            </a:prstGeom>
            <a:noFill/>
            <a:ln w="28575">
              <a:solidFill>
                <a:srgbClr val="CE0000"/>
              </a:solidFill>
              <a:round/>
              <a:headEnd/>
              <a:tailEnd/>
            </a:ln>
            <a:effectLst/>
          </p:spPr>
          <p:txBody>
            <a:bodyPr/>
            <a:lstStyle/>
            <a:p>
              <a:endParaRPr lang="en-US"/>
            </a:p>
          </p:txBody>
        </p:sp>
        <p:sp>
          <p:nvSpPr>
            <p:cNvPr id="39950" name="Line 14"/>
            <p:cNvSpPr>
              <a:spLocks noChangeShapeType="1"/>
            </p:cNvSpPr>
            <p:nvPr/>
          </p:nvSpPr>
          <p:spPr bwMode="auto">
            <a:xfrm>
              <a:off x="3552" y="2928"/>
              <a:ext cx="1152" cy="0"/>
            </a:xfrm>
            <a:prstGeom prst="line">
              <a:avLst/>
            </a:prstGeom>
            <a:noFill/>
            <a:ln w="28575">
              <a:solidFill>
                <a:srgbClr val="CE0000"/>
              </a:solidFill>
              <a:round/>
              <a:headEnd/>
              <a:tailEnd/>
            </a:ln>
            <a:effectLst/>
          </p:spPr>
          <p:txBody>
            <a:bodyPr/>
            <a:lstStyle/>
            <a:p>
              <a:endParaRPr lang="en-US"/>
            </a:p>
          </p:txBody>
        </p:sp>
        <p:sp>
          <p:nvSpPr>
            <p:cNvPr id="39951" name="Line 15"/>
            <p:cNvSpPr>
              <a:spLocks noChangeShapeType="1"/>
            </p:cNvSpPr>
            <p:nvPr/>
          </p:nvSpPr>
          <p:spPr bwMode="auto">
            <a:xfrm>
              <a:off x="3552" y="3072"/>
              <a:ext cx="1152" cy="0"/>
            </a:xfrm>
            <a:prstGeom prst="line">
              <a:avLst/>
            </a:prstGeom>
            <a:noFill/>
            <a:ln w="28575">
              <a:solidFill>
                <a:srgbClr val="CE0000"/>
              </a:solidFill>
              <a:round/>
              <a:headEnd/>
              <a:tailEnd/>
            </a:ln>
            <a:effectLst/>
          </p:spPr>
          <p:txBody>
            <a:bodyPr/>
            <a:lstStyle/>
            <a:p>
              <a:endParaRPr lang="en-US"/>
            </a:p>
          </p:txBody>
        </p:sp>
        <p:sp>
          <p:nvSpPr>
            <p:cNvPr id="39952" name="Text Box 16"/>
            <p:cNvSpPr txBox="1">
              <a:spLocks noChangeArrowheads="1"/>
            </p:cNvSpPr>
            <p:nvPr/>
          </p:nvSpPr>
          <p:spPr bwMode="auto">
            <a:xfrm>
              <a:off x="4032" y="2496"/>
              <a:ext cx="212" cy="319"/>
            </a:xfrm>
            <a:prstGeom prst="rect">
              <a:avLst/>
            </a:prstGeom>
            <a:noFill/>
            <a:ln w="9525">
              <a:noFill/>
              <a:miter lim="800000"/>
              <a:headEnd/>
              <a:tailEnd/>
            </a:ln>
            <a:effectLst/>
          </p:spPr>
          <p:txBody>
            <a:bodyPr wrap="none">
              <a:spAutoFit/>
            </a:bodyPr>
            <a:lstStyle/>
            <a:p>
              <a:pPr>
                <a:lnSpc>
                  <a:spcPct val="50000"/>
                </a:lnSpc>
              </a:pPr>
              <a:r>
                <a:rPr lang="en-US" sz="1800" b="1">
                  <a:solidFill>
                    <a:srgbClr val="CE0000"/>
                  </a:solidFill>
                  <a:latin typeface="Franklin Gothic Book" pitchFamily="34" charset="0"/>
                </a:rPr>
                <a:t>•</a:t>
              </a:r>
            </a:p>
            <a:p>
              <a:pPr>
                <a:lnSpc>
                  <a:spcPct val="50000"/>
                </a:lnSpc>
              </a:pPr>
              <a:r>
                <a:rPr lang="en-US" sz="1800" b="1">
                  <a:solidFill>
                    <a:srgbClr val="CE0000"/>
                  </a:solidFill>
                  <a:latin typeface="Franklin Gothic Book" pitchFamily="34" charset="0"/>
                </a:rPr>
                <a:t>•</a:t>
              </a:r>
            </a:p>
            <a:p>
              <a:pPr>
                <a:lnSpc>
                  <a:spcPct val="50000"/>
                </a:lnSpc>
              </a:pPr>
              <a:r>
                <a:rPr lang="en-US" sz="1800" b="1">
                  <a:solidFill>
                    <a:srgbClr val="CE0000"/>
                  </a:solidFill>
                  <a:latin typeface="Franklin Gothic Book" pitchFamily="34" charset="0"/>
                </a:rPr>
                <a:t>•</a:t>
              </a:r>
            </a:p>
          </p:txBody>
        </p:sp>
      </p:grpSp>
      <p:sp>
        <p:nvSpPr>
          <p:cNvPr id="39953" name="Text Box 17"/>
          <p:cNvSpPr txBox="1">
            <a:spLocks noChangeArrowheads="1"/>
          </p:cNvSpPr>
          <p:nvPr/>
        </p:nvSpPr>
        <p:spPr bwMode="auto">
          <a:xfrm>
            <a:off x="6335608" y="1967837"/>
            <a:ext cx="730250" cy="2797175"/>
          </a:xfrm>
          <a:prstGeom prst="rect">
            <a:avLst/>
          </a:prstGeom>
          <a:noFill/>
          <a:ln w="9525">
            <a:noFill/>
            <a:miter lim="800000"/>
            <a:headEnd/>
            <a:tailEnd/>
          </a:ln>
          <a:effectLst/>
        </p:spPr>
        <p:txBody>
          <a:bodyPr wrap="none">
            <a:spAutoFit/>
          </a:bodyPr>
          <a:lstStyle/>
          <a:p>
            <a:pPr algn="r">
              <a:lnSpc>
                <a:spcPct val="82000"/>
              </a:lnSpc>
            </a:pPr>
            <a:r>
              <a:rPr lang="en-US" sz="1800" b="1" dirty="0">
                <a:latin typeface="CourierPS" pitchFamily="49" charset="0"/>
              </a:rPr>
              <a:t>0000</a:t>
            </a:r>
          </a:p>
          <a:p>
            <a:pPr algn="r">
              <a:lnSpc>
                <a:spcPct val="82000"/>
              </a:lnSpc>
            </a:pPr>
            <a:r>
              <a:rPr lang="en-US" sz="1800" b="1" dirty="0">
                <a:latin typeface="CourierPS" pitchFamily="49" charset="0"/>
              </a:rPr>
              <a:t>0001</a:t>
            </a:r>
          </a:p>
          <a:p>
            <a:pPr algn="r">
              <a:lnSpc>
                <a:spcPct val="82000"/>
              </a:lnSpc>
            </a:pPr>
            <a:r>
              <a:rPr lang="en-US" sz="1800" b="1" dirty="0">
                <a:latin typeface="CourierPS" pitchFamily="49" charset="0"/>
              </a:rPr>
              <a:t>0010</a:t>
            </a:r>
          </a:p>
          <a:p>
            <a:pPr algn="r">
              <a:lnSpc>
                <a:spcPct val="82000"/>
              </a:lnSpc>
            </a:pPr>
            <a:r>
              <a:rPr lang="en-US" sz="1800" b="1" dirty="0">
                <a:latin typeface="CourierPS" pitchFamily="49" charset="0"/>
              </a:rPr>
              <a:t>0011</a:t>
            </a:r>
          </a:p>
          <a:p>
            <a:pPr algn="r">
              <a:lnSpc>
                <a:spcPct val="82000"/>
              </a:lnSpc>
            </a:pPr>
            <a:r>
              <a:rPr lang="en-US" sz="1800" b="1" dirty="0">
                <a:latin typeface="CourierPS" pitchFamily="49" charset="0"/>
              </a:rPr>
              <a:t>0100</a:t>
            </a:r>
          </a:p>
          <a:p>
            <a:pPr algn="r">
              <a:lnSpc>
                <a:spcPct val="82000"/>
              </a:lnSpc>
            </a:pPr>
            <a:r>
              <a:rPr lang="en-US" sz="1800" b="1" dirty="0">
                <a:latin typeface="CourierPS" pitchFamily="49" charset="0"/>
              </a:rPr>
              <a:t>0101</a:t>
            </a:r>
          </a:p>
          <a:p>
            <a:pPr algn="r">
              <a:lnSpc>
                <a:spcPct val="82000"/>
              </a:lnSpc>
            </a:pPr>
            <a:r>
              <a:rPr lang="en-US" sz="1800" b="1" dirty="0">
                <a:latin typeface="CourierPS" pitchFamily="49" charset="0"/>
              </a:rPr>
              <a:t>0110</a:t>
            </a:r>
          </a:p>
          <a:p>
            <a:pPr algn="r">
              <a:lnSpc>
                <a:spcPct val="82000"/>
              </a:lnSpc>
            </a:pPr>
            <a:endParaRPr lang="en-US" sz="1800" b="1" dirty="0">
              <a:latin typeface="CourierPS" pitchFamily="49" charset="0"/>
            </a:endParaRPr>
          </a:p>
          <a:p>
            <a:pPr algn="r">
              <a:lnSpc>
                <a:spcPct val="82000"/>
              </a:lnSpc>
            </a:pPr>
            <a:endParaRPr lang="en-US" sz="1800" b="1" dirty="0">
              <a:latin typeface="CourierPS" pitchFamily="49" charset="0"/>
            </a:endParaRPr>
          </a:p>
          <a:p>
            <a:pPr algn="r">
              <a:lnSpc>
                <a:spcPct val="82000"/>
              </a:lnSpc>
            </a:pPr>
            <a:r>
              <a:rPr lang="en-US" sz="1800" b="1" dirty="0">
                <a:latin typeface="CourierPS" pitchFamily="49" charset="0"/>
              </a:rPr>
              <a:t>1101</a:t>
            </a:r>
          </a:p>
          <a:p>
            <a:pPr algn="r">
              <a:lnSpc>
                <a:spcPct val="82000"/>
              </a:lnSpc>
            </a:pPr>
            <a:r>
              <a:rPr lang="en-US" sz="1800" b="1" dirty="0">
                <a:latin typeface="CourierPS" pitchFamily="49" charset="0"/>
              </a:rPr>
              <a:t>1110</a:t>
            </a:r>
          </a:p>
          <a:p>
            <a:pPr algn="r">
              <a:lnSpc>
                <a:spcPct val="82000"/>
              </a:lnSpc>
            </a:pPr>
            <a:r>
              <a:rPr lang="en-US" sz="1800" b="1" dirty="0">
                <a:latin typeface="CourierPS" pitchFamily="49" charset="0"/>
              </a:rPr>
              <a:t>1111</a:t>
            </a:r>
          </a:p>
        </p:txBody>
      </p:sp>
      <p:sp>
        <p:nvSpPr>
          <p:cNvPr id="39954" name="Text Box 18"/>
          <p:cNvSpPr txBox="1">
            <a:spLocks noChangeArrowheads="1"/>
          </p:cNvSpPr>
          <p:nvPr/>
        </p:nvSpPr>
        <p:spPr bwMode="auto">
          <a:xfrm>
            <a:off x="7349790" y="2838321"/>
            <a:ext cx="1162050" cy="336550"/>
          </a:xfrm>
          <a:prstGeom prst="rect">
            <a:avLst/>
          </a:prstGeom>
          <a:noFill/>
          <a:ln w="9525">
            <a:noFill/>
            <a:miter lim="800000"/>
            <a:headEnd/>
            <a:tailEnd/>
          </a:ln>
          <a:effectLst/>
        </p:spPr>
        <p:txBody>
          <a:bodyPr wrap="none">
            <a:spAutoFit/>
          </a:bodyPr>
          <a:lstStyle/>
          <a:p>
            <a:r>
              <a:rPr lang="en-US" sz="1600" b="1" dirty="0">
                <a:latin typeface="CourierPS" pitchFamily="49" charset="0"/>
              </a:rPr>
              <a:t>00101101</a:t>
            </a:r>
          </a:p>
        </p:txBody>
      </p:sp>
      <p:sp>
        <p:nvSpPr>
          <p:cNvPr id="39955" name="Text Box 19"/>
          <p:cNvSpPr txBox="1">
            <a:spLocks noChangeArrowheads="1"/>
          </p:cNvSpPr>
          <p:nvPr/>
        </p:nvSpPr>
        <p:spPr bwMode="auto">
          <a:xfrm>
            <a:off x="7408789" y="4004931"/>
            <a:ext cx="1162050" cy="336550"/>
          </a:xfrm>
          <a:prstGeom prst="rect">
            <a:avLst/>
          </a:prstGeom>
          <a:noFill/>
          <a:ln w="9525">
            <a:noFill/>
            <a:miter lim="800000"/>
            <a:headEnd/>
            <a:tailEnd/>
          </a:ln>
          <a:effectLst/>
        </p:spPr>
        <p:txBody>
          <a:bodyPr wrap="none">
            <a:spAutoFit/>
          </a:bodyPr>
          <a:lstStyle/>
          <a:p>
            <a:r>
              <a:rPr lang="en-US" sz="1600" b="1" dirty="0">
                <a:latin typeface="CourierPS" pitchFamily="49" charset="0"/>
              </a:rPr>
              <a:t>10100010</a:t>
            </a:r>
          </a:p>
        </p:txBody>
      </p:sp>
      <p:pic>
        <p:nvPicPr>
          <p:cNvPr id="26626" name="Picture 2" descr="http://static.ddmcdn.com/gif/computer-memory-ram.jpg"/>
          <p:cNvPicPr>
            <a:picLocks noChangeAspect="1" noChangeArrowheads="1"/>
          </p:cNvPicPr>
          <p:nvPr/>
        </p:nvPicPr>
        <p:blipFill>
          <a:blip r:embed="rId2" cstate="print"/>
          <a:srcRect/>
          <a:stretch>
            <a:fillRect/>
          </a:stretch>
        </p:blipFill>
        <p:spPr bwMode="auto">
          <a:xfrm>
            <a:off x="7244971" y="5343524"/>
            <a:ext cx="1899029" cy="1514476"/>
          </a:xfrm>
          <a:prstGeom prst="rect">
            <a:avLst/>
          </a:prstGeom>
          <a:noFill/>
        </p:spPr>
      </p:pic>
    </p:spTree>
    <p:extLst>
      <p:ext uri="{BB962C8B-B14F-4D97-AF65-F5344CB8AC3E}">
        <p14:creationId xmlns:p14="http://schemas.microsoft.com/office/powerpoint/2010/main" val="6374327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925235" y="1032727"/>
            <a:ext cx="1613647" cy="4975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6" name="Slide Number Placeholder 5"/>
          <p:cNvSpPr>
            <a:spLocks noGrp="1"/>
          </p:cNvSpPr>
          <p:nvPr>
            <p:ph type="sldNum" sz="quarter" idx="12"/>
          </p:nvPr>
        </p:nvSpPr>
        <p:spPr/>
        <p:txBody>
          <a:bodyPr/>
          <a:lstStyle/>
          <a:p>
            <a:fld id="{029563B7-F027-4ACB-B450-8E332F8A87ED}" type="slidenum">
              <a:rPr lang="en-US" altLang="en-US" smtClean="0"/>
              <a:pPr/>
              <a:t>14</a:t>
            </a:fld>
            <a:endParaRPr lang="en-US" altLang="en-US"/>
          </a:p>
        </p:txBody>
      </p:sp>
      <p:sp>
        <p:nvSpPr>
          <p:cNvPr id="2" name="Title 1"/>
          <p:cNvSpPr>
            <a:spLocks noGrp="1"/>
          </p:cNvSpPr>
          <p:nvPr>
            <p:ph type="title" idx="4294967295"/>
          </p:nvPr>
        </p:nvSpPr>
        <p:spPr>
          <a:xfrm>
            <a:off x="0" y="274638"/>
            <a:ext cx="8229600" cy="563562"/>
          </a:xfrm>
        </p:spPr>
        <p:txBody>
          <a:bodyPr/>
          <a:lstStyle/>
          <a:p>
            <a:r>
              <a:rPr lang="en-US" dirty="0" smtClean="0"/>
              <a:t>Memory Layout</a:t>
            </a:r>
            <a:endParaRPr lang="en-US" dirty="0"/>
          </a:p>
        </p:txBody>
      </p:sp>
      <p:sp>
        <p:nvSpPr>
          <p:cNvPr id="3" name="Content Placeholder 2"/>
          <p:cNvSpPr>
            <a:spLocks noGrp="1"/>
          </p:cNvSpPr>
          <p:nvPr>
            <p:ph idx="4294967295"/>
          </p:nvPr>
        </p:nvSpPr>
        <p:spPr>
          <a:xfrm>
            <a:off x="0" y="989013"/>
            <a:ext cx="7986713" cy="5387975"/>
          </a:xfrm>
        </p:spPr>
        <p:txBody>
          <a:bodyPr/>
          <a:lstStyle/>
          <a:p>
            <a:r>
              <a:rPr lang="en-US" b="1" dirty="0" smtClean="0"/>
              <a:t>Text: program code</a:t>
            </a:r>
          </a:p>
          <a:p>
            <a:r>
              <a:rPr lang="en-US" b="1" dirty="0" smtClean="0"/>
              <a:t>Data: global variables</a:t>
            </a:r>
          </a:p>
          <a:p>
            <a:r>
              <a:rPr lang="en-US" b="1" dirty="0" smtClean="0"/>
              <a:t>BSS: global and static variables</a:t>
            </a:r>
          </a:p>
          <a:p>
            <a:r>
              <a:rPr lang="en-US" b="1" dirty="0" smtClean="0"/>
              <a:t>Stack: local variables</a:t>
            </a:r>
          </a:p>
          <a:p>
            <a:r>
              <a:rPr lang="en-US" b="1" dirty="0" smtClean="0"/>
              <a:t>Heap: Dynamic memory</a:t>
            </a:r>
          </a:p>
          <a:p>
            <a:endParaRPr lang="en-US" b="1" dirty="0"/>
          </a:p>
          <a:p>
            <a:endParaRPr lang="en-US" b="1" dirty="0" smtClean="0"/>
          </a:p>
          <a:p>
            <a:endParaRPr lang="en-US" b="1" dirty="0"/>
          </a:p>
          <a:p>
            <a:endParaRPr lang="en-US" b="1" dirty="0" smtClean="0"/>
          </a:p>
          <a:p>
            <a:endParaRPr lang="en-US" b="1" dirty="0"/>
          </a:p>
          <a:p>
            <a:endParaRPr lang="en-US" b="1" dirty="0"/>
          </a:p>
          <a:p>
            <a:endParaRPr lang="en-US" b="1" dirty="0" smtClean="0"/>
          </a:p>
          <a:p>
            <a:endParaRPr lang="en-US" b="1" dirty="0"/>
          </a:p>
          <a:p>
            <a:endParaRPr lang="en-US" b="1" dirty="0"/>
          </a:p>
        </p:txBody>
      </p:sp>
      <p:sp>
        <p:nvSpPr>
          <p:cNvPr id="7" name="Rectangle 6"/>
          <p:cNvSpPr/>
          <p:nvPr/>
        </p:nvSpPr>
        <p:spPr>
          <a:xfrm>
            <a:off x="6992471" y="3587668"/>
            <a:ext cx="1479176" cy="73864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Heap</a:t>
            </a:r>
          </a:p>
        </p:txBody>
      </p:sp>
      <p:sp>
        <p:nvSpPr>
          <p:cNvPr id="8" name="Rectangle 7"/>
          <p:cNvSpPr/>
          <p:nvPr/>
        </p:nvSpPr>
        <p:spPr>
          <a:xfrm>
            <a:off x="6992471" y="4327256"/>
            <a:ext cx="1479176" cy="3342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BSS</a:t>
            </a:r>
          </a:p>
        </p:txBody>
      </p:sp>
      <p:sp>
        <p:nvSpPr>
          <p:cNvPr id="9" name="Rectangle 8"/>
          <p:cNvSpPr/>
          <p:nvPr/>
        </p:nvSpPr>
        <p:spPr>
          <a:xfrm>
            <a:off x="6992471" y="4663433"/>
            <a:ext cx="1479176" cy="5378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Data</a:t>
            </a:r>
          </a:p>
        </p:txBody>
      </p:sp>
      <p:sp>
        <p:nvSpPr>
          <p:cNvPr id="10" name="Rectangle 9"/>
          <p:cNvSpPr/>
          <p:nvPr/>
        </p:nvSpPr>
        <p:spPr>
          <a:xfrm>
            <a:off x="6992471" y="5201315"/>
            <a:ext cx="1479176" cy="7395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Text</a:t>
            </a:r>
          </a:p>
        </p:txBody>
      </p:sp>
      <p:sp>
        <p:nvSpPr>
          <p:cNvPr id="11" name="Rectangle 10"/>
          <p:cNvSpPr/>
          <p:nvPr/>
        </p:nvSpPr>
        <p:spPr>
          <a:xfrm>
            <a:off x="6992471" y="1099020"/>
            <a:ext cx="1479176" cy="8077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Stack</a:t>
            </a:r>
          </a:p>
        </p:txBody>
      </p:sp>
      <p:cxnSp>
        <p:nvCxnSpPr>
          <p:cNvPr id="13" name="Straight Arrow Connector 12"/>
          <p:cNvCxnSpPr>
            <a:stCxn id="7" idx="0"/>
          </p:cNvCxnSpPr>
          <p:nvPr/>
        </p:nvCxnSpPr>
        <p:spPr>
          <a:xfrm flipV="1">
            <a:off x="7732059" y="2915315"/>
            <a:ext cx="0" cy="672353"/>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1" idx="2"/>
          </p:cNvCxnSpPr>
          <p:nvPr/>
        </p:nvCxnSpPr>
        <p:spPr>
          <a:xfrm>
            <a:off x="7732059" y="1906786"/>
            <a:ext cx="0" cy="537882"/>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328647" y="806823"/>
            <a:ext cx="1590500" cy="363946"/>
          </a:xfrm>
          <a:prstGeom prst="rect">
            <a:avLst/>
          </a:prstGeom>
          <a:noFill/>
        </p:spPr>
        <p:txBody>
          <a:bodyPr wrap="none" rtlCol="0">
            <a:spAutoFit/>
          </a:bodyPr>
          <a:lstStyle/>
          <a:p>
            <a:r>
              <a:rPr lang="en-US" sz="1765" dirty="0"/>
              <a:t>0xFFFF FFFF</a:t>
            </a:r>
          </a:p>
        </p:txBody>
      </p:sp>
      <p:sp>
        <p:nvSpPr>
          <p:cNvPr id="21" name="TextBox 20"/>
          <p:cNvSpPr txBox="1"/>
          <p:nvPr/>
        </p:nvSpPr>
        <p:spPr>
          <a:xfrm>
            <a:off x="7280707" y="6030948"/>
            <a:ext cx="1500732" cy="363946"/>
          </a:xfrm>
          <a:prstGeom prst="rect">
            <a:avLst/>
          </a:prstGeom>
          <a:noFill/>
        </p:spPr>
        <p:txBody>
          <a:bodyPr wrap="none" rtlCol="0">
            <a:spAutoFit/>
          </a:bodyPr>
          <a:lstStyle/>
          <a:p>
            <a:r>
              <a:rPr lang="en-US" sz="1765" dirty="0"/>
              <a:t>0x0000 0000</a:t>
            </a:r>
          </a:p>
        </p:txBody>
      </p:sp>
      <p:sp>
        <p:nvSpPr>
          <p:cNvPr id="22" name="TextBox 21"/>
          <p:cNvSpPr txBox="1"/>
          <p:nvPr/>
        </p:nvSpPr>
        <p:spPr>
          <a:xfrm>
            <a:off x="774102" y="4069982"/>
            <a:ext cx="5254752" cy="1993623"/>
          </a:xfrm>
          <a:prstGeom prst="rect">
            <a:avLst/>
          </a:prstGeom>
          <a:noFill/>
          <a:ln w="22225">
            <a:solidFill>
              <a:schemeClr val="dk1">
                <a:shade val="95000"/>
                <a:satMod val="105000"/>
              </a:schemeClr>
            </a:solidFill>
          </a:ln>
        </p:spPr>
        <p:txBody>
          <a:bodyPr wrap="square" rtlCol="0">
            <a:spAutoFit/>
          </a:bodyPr>
          <a:lstStyle/>
          <a:p>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8000FF"/>
                </a:solidFill>
                <a:highlight>
                  <a:srgbClr val="FFFFFF"/>
                </a:highlight>
                <a:latin typeface="Courier New" panose="02070309020205020404" pitchFamily="49" charset="0"/>
                <a:cs typeface="Courier New" panose="02070309020205020404" pitchFamily="49" charset="0"/>
              </a:rPr>
              <a:t>char</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myFunc</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8000FF"/>
                </a:solidFill>
                <a:highlight>
                  <a:srgbClr val="FFFFFF"/>
                </a:highlight>
                <a:latin typeface="Courier New" panose="02070309020205020404" pitchFamily="49" charset="0"/>
                <a:cs typeface="Courier New" panose="02070309020205020404" pitchFamily="49" charset="0"/>
              </a:rPr>
              <a:t>void</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8000FF"/>
                </a:solidFill>
                <a:highlight>
                  <a:srgbClr val="FFFFFF"/>
                </a:highlight>
                <a:latin typeface="Courier New" panose="02070309020205020404" pitchFamily="49" charset="0"/>
                <a:cs typeface="Courier New" panose="02070309020205020404" pitchFamily="49" charset="0"/>
              </a:rPr>
              <a:t>char</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FF8000"/>
                </a:solidFill>
                <a:highlight>
                  <a:srgbClr val="FFFFFF"/>
                </a:highlight>
                <a:latin typeface="Courier New" panose="02070309020205020404" pitchFamily="49" charset="0"/>
                <a:cs typeface="Courier New" panose="02070309020205020404" pitchFamily="49" charset="0"/>
              </a:rPr>
              <a:t>8</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malloc</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44217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925235" y="1032727"/>
            <a:ext cx="1613647" cy="4975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6" name="Slide Number Placeholder 5"/>
          <p:cNvSpPr>
            <a:spLocks noGrp="1"/>
          </p:cNvSpPr>
          <p:nvPr>
            <p:ph type="sldNum" sz="quarter" idx="12"/>
          </p:nvPr>
        </p:nvSpPr>
        <p:spPr/>
        <p:txBody>
          <a:bodyPr/>
          <a:lstStyle/>
          <a:p>
            <a:fld id="{029563B7-F027-4ACB-B450-8E332F8A87ED}" type="slidenum">
              <a:rPr lang="en-US" altLang="en-US" smtClean="0"/>
              <a:pPr/>
              <a:t>15</a:t>
            </a:fld>
            <a:endParaRPr lang="en-US" altLang="en-US"/>
          </a:p>
        </p:txBody>
      </p:sp>
      <p:sp>
        <p:nvSpPr>
          <p:cNvPr id="2" name="Title 1"/>
          <p:cNvSpPr>
            <a:spLocks noGrp="1"/>
          </p:cNvSpPr>
          <p:nvPr>
            <p:ph type="title" idx="4294967295"/>
          </p:nvPr>
        </p:nvSpPr>
        <p:spPr>
          <a:xfrm>
            <a:off x="0" y="274638"/>
            <a:ext cx="8229600" cy="563562"/>
          </a:xfrm>
        </p:spPr>
        <p:txBody>
          <a:bodyPr/>
          <a:lstStyle/>
          <a:p>
            <a:r>
              <a:rPr lang="en-US" dirty="0" smtClean="0"/>
              <a:t>Memory Layout</a:t>
            </a:r>
            <a:endParaRPr lang="en-US" dirty="0"/>
          </a:p>
        </p:txBody>
      </p:sp>
      <p:sp>
        <p:nvSpPr>
          <p:cNvPr id="3" name="Content Placeholder 2"/>
          <p:cNvSpPr>
            <a:spLocks noGrp="1"/>
          </p:cNvSpPr>
          <p:nvPr>
            <p:ph idx="4294967295"/>
          </p:nvPr>
        </p:nvSpPr>
        <p:spPr>
          <a:xfrm>
            <a:off x="0" y="1319213"/>
            <a:ext cx="7986713" cy="4608512"/>
          </a:xfrm>
        </p:spPr>
        <p:txBody>
          <a:bodyPr/>
          <a:lstStyle/>
          <a:p>
            <a:r>
              <a:rPr lang="en-US" b="1" dirty="0" smtClean="0"/>
              <a:t>When allocated?</a:t>
            </a:r>
          </a:p>
          <a:p>
            <a:pPr lvl="1"/>
            <a:r>
              <a:rPr lang="en-US" b="1" dirty="0" smtClean="0"/>
              <a:t>Global and static: upon program start</a:t>
            </a:r>
          </a:p>
          <a:p>
            <a:pPr lvl="1"/>
            <a:r>
              <a:rPr lang="en-US" b="1" dirty="0" smtClean="0"/>
              <a:t>Local variables: upon function call</a:t>
            </a:r>
          </a:p>
          <a:p>
            <a:pPr lvl="1"/>
            <a:r>
              <a:rPr lang="en-US" b="1" dirty="0" smtClean="0"/>
              <a:t>Dynamic memory: new (C++)</a:t>
            </a:r>
          </a:p>
          <a:p>
            <a:endParaRPr lang="en-US" b="1" dirty="0"/>
          </a:p>
          <a:p>
            <a:endParaRPr lang="en-US" b="1" dirty="0" smtClean="0"/>
          </a:p>
          <a:p>
            <a:endParaRPr lang="en-US" b="1" dirty="0"/>
          </a:p>
          <a:p>
            <a:endParaRPr lang="en-US" b="1" dirty="0"/>
          </a:p>
        </p:txBody>
      </p:sp>
      <p:sp>
        <p:nvSpPr>
          <p:cNvPr id="7" name="Rectangle 6"/>
          <p:cNvSpPr/>
          <p:nvPr/>
        </p:nvSpPr>
        <p:spPr>
          <a:xfrm>
            <a:off x="6992471" y="3587668"/>
            <a:ext cx="1479176" cy="73864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Heap</a:t>
            </a:r>
          </a:p>
        </p:txBody>
      </p:sp>
      <p:sp>
        <p:nvSpPr>
          <p:cNvPr id="8" name="Rectangle 7"/>
          <p:cNvSpPr/>
          <p:nvPr/>
        </p:nvSpPr>
        <p:spPr>
          <a:xfrm>
            <a:off x="6992471" y="4327256"/>
            <a:ext cx="1479176" cy="3342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BSS</a:t>
            </a:r>
          </a:p>
        </p:txBody>
      </p:sp>
      <p:sp>
        <p:nvSpPr>
          <p:cNvPr id="9" name="Rectangle 8"/>
          <p:cNvSpPr/>
          <p:nvPr/>
        </p:nvSpPr>
        <p:spPr>
          <a:xfrm>
            <a:off x="6992471" y="4663433"/>
            <a:ext cx="1479176" cy="5378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Data</a:t>
            </a:r>
          </a:p>
        </p:txBody>
      </p:sp>
      <p:sp>
        <p:nvSpPr>
          <p:cNvPr id="10" name="Rectangle 9"/>
          <p:cNvSpPr/>
          <p:nvPr/>
        </p:nvSpPr>
        <p:spPr>
          <a:xfrm>
            <a:off x="6992471" y="5201315"/>
            <a:ext cx="1479176" cy="7395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Text</a:t>
            </a:r>
          </a:p>
        </p:txBody>
      </p:sp>
      <p:sp>
        <p:nvSpPr>
          <p:cNvPr id="11" name="Rectangle 10"/>
          <p:cNvSpPr/>
          <p:nvPr/>
        </p:nvSpPr>
        <p:spPr>
          <a:xfrm>
            <a:off x="6992471" y="1099020"/>
            <a:ext cx="1479176" cy="8077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765" b="1" dirty="0"/>
              <a:t>Stack</a:t>
            </a:r>
          </a:p>
        </p:txBody>
      </p:sp>
      <p:cxnSp>
        <p:nvCxnSpPr>
          <p:cNvPr id="13" name="Straight Arrow Connector 12"/>
          <p:cNvCxnSpPr>
            <a:stCxn id="7" idx="0"/>
          </p:cNvCxnSpPr>
          <p:nvPr/>
        </p:nvCxnSpPr>
        <p:spPr>
          <a:xfrm flipV="1">
            <a:off x="7732059" y="2915315"/>
            <a:ext cx="0" cy="672353"/>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1" idx="2"/>
          </p:cNvCxnSpPr>
          <p:nvPr/>
        </p:nvCxnSpPr>
        <p:spPr>
          <a:xfrm>
            <a:off x="7732059" y="1906786"/>
            <a:ext cx="0" cy="537882"/>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328647" y="806823"/>
            <a:ext cx="1590500" cy="363946"/>
          </a:xfrm>
          <a:prstGeom prst="rect">
            <a:avLst/>
          </a:prstGeom>
          <a:noFill/>
        </p:spPr>
        <p:txBody>
          <a:bodyPr wrap="none" rtlCol="0">
            <a:spAutoFit/>
          </a:bodyPr>
          <a:lstStyle/>
          <a:p>
            <a:r>
              <a:rPr lang="en-US" sz="1765" dirty="0"/>
              <a:t>0xFFFF FFFF</a:t>
            </a:r>
          </a:p>
        </p:txBody>
      </p:sp>
      <p:sp>
        <p:nvSpPr>
          <p:cNvPr id="21" name="TextBox 20"/>
          <p:cNvSpPr txBox="1"/>
          <p:nvPr/>
        </p:nvSpPr>
        <p:spPr>
          <a:xfrm>
            <a:off x="7280707" y="6030948"/>
            <a:ext cx="1500732" cy="363946"/>
          </a:xfrm>
          <a:prstGeom prst="rect">
            <a:avLst/>
          </a:prstGeom>
          <a:noFill/>
        </p:spPr>
        <p:txBody>
          <a:bodyPr wrap="none" rtlCol="0">
            <a:spAutoFit/>
          </a:bodyPr>
          <a:lstStyle/>
          <a:p>
            <a:r>
              <a:rPr lang="en-US" sz="1765" dirty="0"/>
              <a:t>0x0000 0000</a:t>
            </a:r>
          </a:p>
        </p:txBody>
      </p:sp>
      <p:sp>
        <p:nvSpPr>
          <p:cNvPr id="22" name="TextBox 21"/>
          <p:cNvSpPr txBox="1"/>
          <p:nvPr/>
        </p:nvSpPr>
        <p:spPr>
          <a:xfrm>
            <a:off x="838200" y="3934338"/>
            <a:ext cx="5477435" cy="1993623"/>
          </a:xfrm>
          <a:prstGeom prst="rect">
            <a:avLst/>
          </a:prstGeom>
          <a:noFill/>
          <a:ln w="22225">
            <a:solidFill>
              <a:schemeClr val="dk1">
                <a:shade val="95000"/>
                <a:satMod val="105000"/>
              </a:schemeClr>
            </a:solidFill>
          </a:ln>
        </p:spPr>
        <p:txBody>
          <a:bodyPr wrap="square" rtlCol="0">
            <a:spAutoFit/>
          </a:bodyPr>
          <a:lstStyle/>
          <a:p>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8000FF"/>
                </a:solidFill>
                <a:highlight>
                  <a:srgbClr val="FFFFFF"/>
                </a:highlight>
                <a:latin typeface="Courier New" panose="02070309020205020404" pitchFamily="49" charset="0"/>
                <a:cs typeface="Courier New" panose="02070309020205020404" pitchFamily="49" charset="0"/>
              </a:rPr>
              <a:t>char</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myFunc</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8000FF"/>
                </a:solidFill>
                <a:highlight>
                  <a:srgbClr val="FFFFFF"/>
                </a:highlight>
                <a:latin typeface="Courier New" panose="02070309020205020404" pitchFamily="49" charset="0"/>
                <a:cs typeface="Courier New" panose="02070309020205020404" pitchFamily="49" charset="0"/>
              </a:rPr>
              <a:t>void</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8000FF"/>
                </a:solidFill>
                <a:highlight>
                  <a:srgbClr val="FFFFFF"/>
                </a:highlight>
                <a:latin typeface="Courier New" panose="02070309020205020404" pitchFamily="49" charset="0"/>
                <a:cs typeface="Courier New" panose="02070309020205020404" pitchFamily="49" charset="0"/>
              </a:rPr>
              <a:t>char</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FF8000"/>
                </a:solidFill>
                <a:highlight>
                  <a:srgbClr val="FFFFFF"/>
                </a:highlight>
                <a:latin typeface="Courier New" panose="02070309020205020404" pitchFamily="49" charset="0"/>
                <a:cs typeface="Courier New" panose="02070309020205020404" pitchFamily="49" charset="0"/>
              </a:rPr>
              <a:t>8</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malloc</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iSize</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pData</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32588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9563B7-F027-4ACB-B450-8E332F8A87ED}" type="slidenum">
              <a:rPr lang="en-US" altLang="en-US" smtClean="0"/>
              <a:pPr/>
              <a:t>16</a:t>
            </a:fld>
            <a:endParaRPr lang="en-US" altLang="en-US" dirty="0"/>
          </a:p>
        </p:txBody>
      </p:sp>
      <p:sp>
        <p:nvSpPr>
          <p:cNvPr id="2" name="Title 1"/>
          <p:cNvSpPr>
            <a:spLocks noGrp="1"/>
          </p:cNvSpPr>
          <p:nvPr>
            <p:ph type="title" idx="4294967295"/>
          </p:nvPr>
        </p:nvSpPr>
        <p:spPr>
          <a:xfrm>
            <a:off x="0" y="274638"/>
            <a:ext cx="8229600" cy="563562"/>
          </a:xfrm>
        </p:spPr>
        <p:txBody>
          <a:bodyPr/>
          <a:lstStyle/>
          <a:p>
            <a:r>
              <a:rPr lang="en-US" dirty="0" smtClean="0"/>
              <a:t>Stack</a:t>
            </a:r>
            <a:endParaRPr lang="en-US" dirty="0"/>
          </a:p>
        </p:txBody>
      </p:sp>
      <p:sp>
        <p:nvSpPr>
          <p:cNvPr id="3" name="Content Placeholder 2"/>
          <p:cNvSpPr>
            <a:spLocks noGrp="1"/>
          </p:cNvSpPr>
          <p:nvPr>
            <p:ph idx="4294967295"/>
          </p:nvPr>
        </p:nvSpPr>
        <p:spPr>
          <a:xfrm>
            <a:off x="0" y="941388"/>
            <a:ext cx="4724400" cy="5410200"/>
          </a:xfrm>
        </p:spPr>
        <p:txBody>
          <a:bodyPr/>
          <a:lstStyle/>
          <a:p>
            <a:r>
              <a:rPr lang="en-US" sz="2400" dirty="0" smtClean="0"/>
              <a:t>Memory for C/C++ run-time system to keep track of active functions</a:t>
            </a:r>
          </a:p>
          <a:p>
            <a:pPr lvl="1"/>
            <a:r>
              <a:rPr lang="en-US" sz="2400" dirty="0" smtClean="0"/>
              <a:t>Stack pointer (SP) </a:t>
            </a:r>
          </a:p>
          <a:p>
            <a:r>
              <a:rPr lang="en-US" sz="2400" dirty="0" smtClean="0"/>
              <a:t>Upon function invocation, create “activation record” or “stack frame” containing </a:t>
            </a:r>
          </a:p>
          <a:p>
            <a:pPr lvl="1"/>
            <a:r>
              <a:rPr lang="en-US" sz="2400" dirty="0" smtClean="0"/>
              <a:t>Return address</a:t>
            </a:r>
          </a:p>
          <a:p>
            <a:pPr lvl="1"/>
            <a:r>
              <a:rPr lang="en-US" sz="2400" dirty="0" smtClean="0"/>
              <a:t>Return value</a:t>
            </a:r>
          </a:p>
          <a:p>
            <a:pPr lvl="1"/>
            <a:r>
              <a:rPr lang="en-US" sz="2400" dirty="0" smtClean="0"/>
              <a:t>Local variables, …</a:t>
            </a:r>
          </a:p>
          <a:p>
            <a:r>
              <a:rPr lang="en-US" altLang="en-US" sz="2400" dirty="0"/>
              <a:t>Upon return, pop frame from stack and continue at return address</a:t>
            </a:r>
          </a:p>
          <a:p>
            <a:pPr lvl="1"/>
            <a:endParaRPr lang="en-US" dirty="0" smtClean="0"/>
          </a:p>
          <a:p>
            <a:pPr lvl="1"/>
            <a:endParaRPr lang="en-US" dirty="0"/>
          </a:p>
        </p:txBody>
      </p:sp>
      <p:sp>
        <p:nvSpPr>
          <p:cNvPr id="8" name="Rectangle 7"/>
          <p:cNvSpPr/>
          <p:nvPr/>
        </p:nvSpPr>
        <p:spPr>
          <a:xfrm>
            <a:off x="7497696" y="1203426"/>
            <a:ext cx="1613647" cy="4967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Rectangle 12"/>
          <p:cNvSpPr/>
          <p:nvPr/>
        </p:nvSpPr>
        <p:spPr>
          <a:xfrm>
            <a:off x="7564932" y="1203426"/>
            <a:ext cx="1479176" cy="3751840"/>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765" b="1" dirty="0"/>
              <a:t>Stack</a:t>
            </a:r>
          </a:p>
        </p:txBody>
      </p:sp>
      <p:sp>
        <p:nvSpPr>
          <p:cNvPr id="16" name="TextBox 15"/>
          <p:cNvSpPr txBox="1"/>
          <p:nvPr/>
        </p:nvSpPr>
        <p:spPr>
          <a:xfrm>
            <a:off x="7467542" y="840407"/>
            <a:ext cx="1590500" cy="363946"/>
          </a:xfrm>
          <a:prstGeom prst="rect">
            <a:avLst/>
          </a:prstGeom>
          <a:noFill/>
        </p:spPr>
        <p:txBody>
          <a:bodyPr wrap="none" rtlCol="0">
            <a:spAutoFit/>
          </a:bodyPr>
          <a:lstStyle/>
          <a:p>
            <a:r>
              <a:rPr lang="en-US" sz="1765" dirty="0"/>
              <a:t>0xFFFF FFFF</a:t>
            </a:r>
          </a:p>
        </p:txBody>
      </p:sp>
      <p:sp>
        <p:nvSpPr>
          <p:cNvPr id="19" name="TextBox 18"/>
          <p:cNvSpPr txBox="1"/>
          <p:nvPr/>
        </p:nvSpPr>
        <p:spPr>
          <a:xfrm>
            <a:off x="4929455" y="1225197"/>
            <a:ext cx="2501006" cy="3894912"/>
          </a:xfrm>
          <a:prstGeom prst="rect">
            <a:avLst/>
          </a:prstGeom>
          <a:noFill/>
          <a:ln w="25400">
            <a:solidFill>
              <a:schemeClr val="dk1">
                <a:shade val="95000"/>
                <a:satMod val="105000"/>
              </a:schemeClr>
            </a:solidFill>
          </a:ln>
        </p:spPr>
        <p:txBody>
          <a:bodyPr wrap="none" rtlCol="0">
            <a:spAutoFit/>
          </a:bodyPr>
          <a:lstStyle/>
          <a:p>
            <a:pPr>
              <a:tabLst>
                <a:tab pos="305377" algn="l"/>
              </a:tabLst>
            </a:pPr>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main</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8000FF"/>
                </a:solidFill>
                <a:highlight>
                  <a:srgbClr val="FFFFFF"/>
                </a:highlight>
                <a:latin typeface="Courier New" panose="02070309020205020404" pitchFamily="49" charset="0"/>
                <a:cs typeface="Courier New" panose="02070309020205020404" pitchFamily="49" charset="0"/>
              </a:rPr>
              <a:t>void</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FF8000"/>
                </a:solidFill>
                <a:highlight>
                  <a:srgbClr val="FFFFFF"/>
                </a:highlight>
                <a:latin typeface="Courier New" panose="02070309020205020404" pitchFamily="49" charset="0"/>
                <a:cs typeface="Courier New" panose="02070309020205020404" pitchFamily="49" charset="0"/>
              </a:rPr>
              <a:t>5</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foo</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FF8000"/>
                </a:solidFill>
                <a:highlight>
                  <a:srgbClr val="FFFFFF"/>
                </a:highlight>
                <a:latin typeface="Courier New" panose="02070309020205020404" pitchFamily="49" charset="0"/>
                <a:cs typeface="Courier New" panose="02070309020205020404" pitchFamily="49" charset="0"/>
              </a:rPr>
              <a:t>0</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dirty="0">
                <a:solidFill>
                  <a:srgbClr val="8000FF"/>
                </a:solidFill>
                <a:highlight>
                  <a:srgbClr val="FFFFFF"/>
                </a:highlight>
                <a:latin typeface="Courier New" panose="02070309020205020404" pitchFamily="49" charset="0"/>
                <a:cs typeface="Courier New" panose="02070309020205020404" pitchFamily="49" charset="0"/>
              </a:rPr>
              <a:t>void</a:t>
            </a:r>
            <a:r>
              <a:rPr lang="en-US" sz="1765" dirty="0">
                <a:solidFill>
                  <a:srgbClr val="000000"/>
                </a:solidFill>
                <a:highlight>
                  <a:srgbClr val="FFFFFF"/>
                </a:highlight>
                <a:latin typeface="Courier New" panose="02070309020205020404" pitchFamily="49" charset="0"/>
                <a:cs typeface="Courier New" panose="02070309020205020404" pitchFamily="49" charset="0"/>
              </a:rPr>
              <a:t> foo</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j</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k</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k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j</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FF8000"/>
                </a:solidFill>
                <a:highlight>
                  <a:srgbClr val="FFFFFF"/>
                </a:highlight>
                <a:latin typeface="Courier New" panose="02070309020205020404" pitchFamily="49" charset="0"/>
                <a:cs typeface="Courier New" panose="02070309020205020404" pitchFamily="49" charset="0"/>
              </a:rPr>
              <a:t>1</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bar</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k</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p>
          <a:p>
            <a:pPr>
              <a:tabLst>
                <a:tab pos="305377" algn="l"/>
              </a:tabLst>
            </a:pP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dirty="0">
                <a:solidFill>
                  <a:srgbClr val="8000FF"/>
                </a:solidFill>
                <a:highlight>
                  <a:srgbClr val="FFFFFF"/>
                </a:highlight>
                <a:latin typeface="Courier New" panose="02070309020205020404" pitchFamily="49" charset="0"/>
                <a:cs typeface="Courier New" panose="02070309020205020404" pitchFamily="49" charset="0"/>
              </a:rPr>
              <a:t>void</a:t>
            </a:r>
            <a:r>
              <a:rPr lang="en-US" sz="1765" dirty="0">
                <a:solidFill>
                  <a:srgbClr val="000000"/>
                </a:solidFill>
                <a:highlight>
                  <a:srgbClr val="FFFFFF"/>
                </a:highlight>
                <a:latin typeface="Courier New" panose="02070309020205020404" pitchFamily="49" charset="0"/>
                <a:cs typeface="Courier New" panose="02070309020205020404" pitchFamily="49" charset="0"/>
              </a:rPr>
              <a:t> bar</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65" dirty="0">
                <a:solidFill>
                  <a:srgbClr val="000000"/>
                </a:solidFill>
                <a:highlight>
                  <a:srgbClr val="FFFFFF"/>
                </a:highlight>
                <a:latin typeface="Courier New" panose="02070309020205020404" pitchFamily="49" charset="0"/>
                <a:cs typeface="Courier New" panose="02070309020205020404" pitchFamily="49" charset="0"/>
              </a:rPr>
              <a:t> m</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dirty="0">
                <a:solidFill>
                  <a:srgbClr val="000000"/>
                </a:solidFill>
                <a:highlight>
                  <a:srgbClr val="FFFFFF"/>
                </a:highlight>
                <a:latin typeface="Courier New" panose="02070309020205020404" pitchFamily="49" charset="0"/>
                <a:cs typeface="Courier New" panose="02070309020205020404" pitchFamily="49" charset="0"/>
              </a:rPr>
              <a:t>  </a:t>
            </a:r>
            <a:r>
              <a:rPr lang="en-US" sz="1765"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pPr>
              <a:tabLst>
                <a:tab pos="305377" algn="l"/>
              </a:tabLst>
            </a:pPr>
            <a:r>
              <a:rPr lang="en-US" sz="1765"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65"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765" dirty="0"/>
          </a:p>
        </p:txBody>
      </p:sp>
    </p:spTree>
    <p:extLst>
      <p:ext uri="{BB962C8B-B14F-4D97-AF65-F5344CB8AC3E}">
        <p14:creationId xmlns:p14="http://schemas.microsoft.com/office/powerpoint/2010/main" val="156923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744220"/>
          </a:xfrm>
        </p:spPr>
        <p:txBody>
          <a:bodyPr/>
          <a:lstStyle/>
          <a:p>
            <a:pPr eaLnBrk="1" hangingPunct="1"/>
            <a:r>
              <a:rPr lang="en-US" altLang="en-US" dirty="0" smtClean="0"/>
              <a:t>Memory Allocation</a:t>
            </a:r>
          </a:p>
        </p:txBody>
      </p:sp>
      <p:sp>
        <p:nvSpPr>
          <p:cNvPr id="15363" name="Rectangle 3"/>
          <p:cNvSpPr>
            <a:spLocks noGrp="1" noChangeArrowheads="1"/>
          </p:cNvSpPr>
          <p:nvPr>
            <p:ph type="body" idx="1"/>
          </p:nvPr>
        </p:nvSpPr>
        <p:spPr>
          <a:xfrm>
            <a:off x="76200" y="886411"/>
            <a:ext cx="8991600" cy="5334000"/>
          </a:xfrm>
        </p:spPr>
        <p:txBody>
          <a:bodyPr/>
          <a:lstStyle/>
          <a:p>
            <a:pPr eaLnBrk="1" hangingPunct="1">
              <a:lnSpc>
                <a:spcPct val="90000"/>
              </a:lnSpc>
            </a:pPr>
            <a:r>
              <a:rPr lang="en-US" altLang="en-US" sz="2800" dirty="0" smtClean="0"/>
              <a:t>To this point, we have been declaring pointers and having them point at already created variables/structures</a:t>
            </a:r>
          </a:p>
          <a:p>
            <a:pPr lvl="1" eaLnBrk="1" hangingPunct="1">
              <a:lnSpc>
                <a:spcPct val="90000"/>
              </a:lnSpc>
            </a:pPr>
            <a:r>
              <a:rPr lang="en-US" altLang="en-US" sz="2400" dirty="0" smtClean="0"/>
              <a:t>However, the primary use of pointers is to create dynamic structures </a:t>
            </a:r>
          </a:p>
          <a:p>
            <a:pPr lvl="2" eaLnBrk="1" hangingPunct="1">
              <a:lnSpc>
                <a:spcPct val="90000"/>
              </a:lnSpc>
            </a:pPr>
            <a:r>
              <a:rPr lang="en-US" altLang="en-US" sz="2000" dirty="0" smtClean="0"/>
              <a:t>structures that can have data added to them or deleted from them such that the amount of memory being used is equal to the number of elements in the structure</a:t>
            </a:r>
          </a:p>
          <a:p>
            <a:pPr lvl="2" eaLnBrk="1" hangingPunct="1">
              <a:lnSpc>
                <a:spcPct val="90000"/>
              </a:lnSpc>
            </a:pPr>
            <a:r>
              <a:rPr lang="en-US" altLang="en-US" sz="2000" dirty="0" smtClean="0"/>
              <a:t>this is unlike an array which is static in size</a:t>
            </a:r>
          </a:p>
          <a:p>
            <a:pPr lvl="1" eaLnBrk="1" hangingPunct="1">
              <a:lnSpc>
                <a:spcPct val="90000"/>
              </a:lnSpc>
            </a:pPr>
            <a:r>
              <a:rPr lang="en-US" altLang="en-US" sz="2400" dirty="0" smtClean="0"/>
              <a:t>An ordinary variable has its memory created at compile time so is fixed in size</a:t>
            </a:r>
          </a:p>
          <a:p>
            <a:pPr lvl="1" eaLnBrk="1" hangingPunct="1">
              <a:lnSpc>
                <a:spcPct val="90000"/>
              </a:lnSpc>
            </a:pPr>
            <a:r>
              <a:rPr lang="en-US" altLang="en-US" sz="2400" dirty="0" smtClean="0"/>
              <a:t>The pointer can point to a piece of memory that has just been created (allocated) </a:t>
            </a:r>
          </a:p>
          <a:p>
            <a:pPr lvl="1" eaLnBrk="1" hangingPunct="1">
              <a:lnSpc>
                <a:spcPct val="90000"/>
              </a:lnSpc>
            </a:pPr>
            <a:r>
              <a:rPr lang="en-US" altLang="en-US" sz="2400" dirty="0" smtClean="0"/>
              <a:t>We will use this approach (memory allocation + pointers) to create data structures like linked lists and trees </a:t>
            </a:r>
          </a:p>
        </p:txBody>
      </p:sp>
      <p:sp>
        <p:nvSpPr>
          <p:cNvPr id="2" name="Date Placeholder 1"/>
          <p:cNvSpPr>
            <a:spLocks noGrp="1"/>
          </p:cNvSpPr>
          <p:nvPr>
            <p:ph type="dt" sz="half" idx="10"/>
          </p:nvPr>
        </p:nvSpPr>
        <p:spPr/>
        <p:txBody>
          <a:bodyPr/>
          <a:lstStyle/>
          <a:p>
            <a:pPr>
              <a:defRPr/>
            </a:pPr>
            <a:fld id="{ACF1683C-EEE6-405A-A9DB-5C0BCFE8EAD7}" type="datetime1">
              <a:rPr lang="en-US" smtClean="0"/>
              <a:t>1/11/2017</a:t>
            </a:fld>
            <a:endParaRPr lang="en-US"/>
          </a:p>
        </p:txBody>
      </p:sp>
      <p:sp>
        <p:nvSpPr>
          <p:cNvPr id="3" name="Footer Placeholder 2"/>
          <p:cNvSpPr>
            <a:spLocks noGrp="1"/>
          </p:cNvSpPr>
          <p:nvPr>
            <p:ph type="ftr" sz="quarter" idx="11"/>
          </p:nvPr>
        </p:nvSpPr>
        <p:spPr/>
        <p:txBody>
          <a:bodyPr/>
          <a:lstStyle/>
          <a:p>
            <a:pPr>
              <a:defRPr/>
            </a:pPr>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pPr>
              <a:defRPr/>
            </a:pPr>
            <a:fld id="{DD750EDB-4144-477E-8B30-C1AE3E75E135}" type="slidenum">
              <a:rPr lang="en-US" smtClean="0"/>
              <a:pPr>
                <a:defRPr/>
              </a:pPr>
              <a:t>17</a:t>
            </a:fld>
            <a:endParaRPr lang="en-US"/>
          </a:p>
        </p:txBody>
      </p:sp>
    </p:spTree>
    <p:extLst>
      <p:ext uri="{BB962C8B-B14F-4D97-AF65-F5344CB8AC3E}">
        <p14:creationId xmlns:p14="http://schemas.microsoft.com/office/powerpoint/2010/main" val="3773518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458FC8A2-9EE9-4314-9FFC-F57DEB652B87}" type="slidenum">
              <a:rPr lang="en-US" altLang="en-US"/>
              <a:pPr/>
              <a:t>18</a:t>
            </a:fld>
            <a:endParaRPr lang="en-US" altLang="en-US"/>
          </a:p>
        </p:txBody>
      </p:sp>
      <p:sp>
        <p:nvSpPr>
          <p:cNvPr id="6146" name="Rectangle 2"/>
          <p:cNvSpPr>
            <a:spLocks noGrp="1" noChangeArrowheads="1"/>
          </p:cNvSpPr>
          <p:nvPr>
            <p:ph type="title"/>
          </p:nvPr>
        </p:nvSpPr>
        <p:spPr>
          <a:xfrm>
            <a:off x="495300" y="152400"/>
            <a:ext cx="8229600" cy="563562"/>
          </a:xfrm>
        </p:spPr>
        <p:txBody>
          <a:bodyPr/>
          <a:lstStyle/>
          <a:p>
            <a:r>
              <a:rPr lang="en-US" altLang="en-US" dirty="0"/>
              <a:t>Dynamic Memory Allocation</a:t>
            </a:r>
          </a:p>
        </p:txBody>
      </p:sp>
      <p:sp>
        <p:nvSpPr>
          <p:cNvPr id="6147" name="Rectangle 3"/>
          <p:cNvSpPr>
            <a:spLocks noGrp="1" noChangeArrowheads="1"/>
          </p:cNvSpPr>
          <p:nvPr>
            <p:ph type="body" idx="1"/>
          </p:nvPr>
        </p:nvSpPr>
        <p:spPr>
          <a:xfrm>
            <a:off x="76200" y="1295400"/>
            <a:ext cx="8991600" cy="4876800"/>
          </a:xfrm>
        </p:spPr>
        <p:txBody>
          <a:bodyPr/>
          <a:lstStyle/>
          <a:p>
            <a:pPr algn="just"/>
            <a:r>
              <a:rPr lang="en-US" altLang="en-US" sz="2800" dirty="0">
                <a:cs typeface="Times New Roman" panose="02020603050405020304" pitchFamily="18" charset="0"/>
              </a:rPr>
              <a:t>Creating and maintaining dynamic data structures requires dynamic memory allocation – the ability for a program to obtain more memory space at execution time to hold new values, and to release space no longer needed.</a:t>
            </a:r>
          </a:p>
          <a:p>
            <a:pPr algn="just">
              <a:buFontTx/>
              <a:buNone/>
            </a:pPr>
            <a:endParaRPr lang="en-US" altLang="en-US" sz="2800" dirty="0">
              <a:cs typeface="Times New Roman" panose="02020603050405020304" pitchFamily="18" charset="0"/>
            </a:endParaRPr>
          </a:p>
          <a:p>
            <a:pPr algn="just"/>
            <a:r>
              <a:rPr lang="en-US" altLang="en-US" sz="2800" dirty="0">
                <a:cs typeface="Times New Roman" panose="02020603050405020304" pitchFamily="18" charset="0"/>
              </a:rPr>
              <a:t>In </a:t>
            </a:r>
            <a:r>
              <a:rPr lang="en-US" altLang="en-US" sz="2800" dirty="0" smtClean="0">
                <a:cs typeface="Times New Roman" panose="02020603050405020304" pitchFamily="18" charset="0"/>
              </a:rPr>
              <a:t>C++, the </a:t>
            </a:r>
            <a:r>
              <a:rPr lang="en-US" altLang="en-US" sz="2800" i="1" dirty="0" smtClean="0">
                <a:solidFill>
                  <a:srgbClr val="FF0000"/>
                </a:solidFill>
                <a:cs typeface="Courier New" panose="02070309020205020404" pitchFamily="49" charset="0"/>
              </a:rPr>
              <a:t>new</a:t>
            </a:r>
            <a:r>
              <a:rPr lang="en-US" altLang="en-US" sz="2800" dirty="0" smtClean="0">
                <a:cs typeface="Times New Roman" panose="02020603050405020304" pitchFamily="18" charset="0"/>
              </a:rPr>
              <a:t> operator and the </a:t>
            </a:r>
            <a:r>
              <a:rPr lang="en-US" altLang="en-US" sz="2800" i="1" dirty="0" smtClean="0">
                <a:solidFill>
                  <a:srgbClr val="FF0000"/>
                </a:solidFill>
                <a:cs typeface="Courier New" panose="02070309020205020404" pitchFamily="49" charset="0"/>
              </a:rPr>
              <a:t>delete </a:t>
            </a:r>
            <a:r>
              <a:rPr lang="en-US" altLang="en-US" sz="2800" i="1" dirty="0" smtClean="0">
                <a:cs typeface="Courier New" panose="02070309020205020404" pitchFamily="49" charset="0"/>
              </a:rPr>
              <a:t>operator </a:t>
            </a:r>
            <a:r>
              <a:rPr lang="en-US" altLang="en-US" sz="2800" dirty="0" smtClean="0">
                <a:cs typeface="Times New Roman" panose="02020603050405020304" pitchFamily="18" charset="0"/>
              </a:rPr>
              <a:t>are </a:t>
            </a:r>
            <a:r>
              <a:rPr lang="en-US" altLang="en-US" sz="2800" dirty="0">
                <a:cs typeface="Times New Roman" panose="02020603050405020304" pitchFamily="18" charset="0"/>
              </a:rPr>
              <a:t>essential to dynamic memory allocation.</a:t>
            </a:r>
            <a:r>
              <a:rPr lang="en-US" altLang="en-US" sz="2800" dirty="0"/>
              <a:t> </a:t>
            </a:r>
          </a:p>
          <a:p>
            <a:pPr algn="just">
              <a:buFontTx/>
              <a:buNone/>
            </a:pPr>
            <a:endParaRPr lang="en-US" altLang="en-US" dirty="0"/>
          </a:p>
        </p:txBody>
      </p:sp>
      <p:sp>
        <p:nvSpPr>
          <p:cNvPr id="2" name="Date Placeholder 1"/>
          <p:cNvSpPr>
            <a:spLocks noGrp="1"/>
          </p:cNvSpPr>
          <p:nvPr>
            <p:ph type="dt" sz="half" idx="10"/>
          </p:nvPr>
        </p:nvSpPr>
        <p:spPr/>
        <p:txBody>
          <a:bodyPr/>
          <a:lstStyle/>
          <a:p>
            <a:pPr>
              <a:defRPr/>
            </a:pPr>
            <a:fld id="{B0084E2E-AEB9-439D-B6FC-27F1DE3795F3}" type="datetime1">
              <a:rPr lang="en-US" smtClean="0"/>
              <a:t>1/11/2017</a:t>
            </a:fld>
            <a:endParaRPr lang="en-US"/>
          </a:p>
        </p:txBody>
      </p:sp>
    </p:spTree>
    <p:extLst>
      <p:ext uri="{BB962C8B-B14F-4D97-AF65-F5344CB8AC3E}">
        <p14:creationId xmlns:p14="http://schemas.microsoft.com/office/powerpoint/2010/main" val="1243969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dirty="0"/>
          </a:p>
        </p:txBody>
      </p:sp>
      <p:sp>
        <p:nvSpPr>
          <p:cNvPr id="5" name="Slide Number Placeholder 5"/>
          <p:cNvSpPr>
            <a:spLocks noGrp="1"/>
          </p:cNvSpPr>
          <p:nvPr>
            <p:ph type="sldNum" sz="quarter" idx="12"/>
          </p:nvPr>
        </p:nvSpPr>
        <p:spPr/>
        <p:txBody>
          <a:bodyPr/>
          <a:lstStyle/>
          <a:p>
            <a:fld id="{0625F797-6EA4-4AF3-8091-4FDEF20B7328}" type="slidenum">
              <a:rPr lang="en-US" altLang="en-US"/>
              <a:pPr/>
              <a:t>19</a:t>
            </a:fld>
            <a:endParaRPr lang="en-US" altLang="en-US"/>
          </a:p>
        </p:txBody>
      </p:sp>
      <p:sp>
        <p:nvSpPr>
          <p:cNvPr id="8194" name="Rectangle 2"/>
          <p:cNvSpPr>
            <a:spLocks noGrp="1" noChangeArrowheads="1"/>
          </p:cNvSpPr>
          <p:nvPr>
            <p:ph type="title"/>
          </p:nvPr>
        </p:nvSpPr>
        <p:spPr>
          <a:xfrm>
            <a:off x="612648" y="155131"/>
            <a:ext cx="7772400" cy="609600"/>
          </a:xfrm>
        </p:spPr>
        <p:txBody>
          <a:bodyPr/>
          <a:lstStyle/>
          <a:p>
            <a:r>
              <a:rPr lang="en-US" altLang="en-US" sz="2800" dirty="0"/>
              <a:t>Dynamic Memory Operators </a:t>
            </a:r>
            <a:r>
              <a:rPr lang="en-US" altLang="en-US" sz="2800" i="1" dirty="0" smtClean="0">
                <a:solidFill>
                  <a:srgbClr val="FF0000"/>
                </a:solidFill>
              </a:rPr>
              <a:t>new</a:t>
            </a:r>
            <a:r>
              <a:rPr lang="en-US" altLang="en-US" sz="2800" i="1" dirty="0" smtClean="0"/>
              <a:t> </a:t>
            </a:r>
            <a:r>
              <a:rPr lang="en-US" altLang="en-US" sz="2800" dirty="0"/>
              <a:t>and</a:t>
            </a:r>
            <a:r>
              <a:rPr lang="en-US" altLang="en-US" sz="2800" i="1" dirty="0"/>
              <a:t> </a:t>
            </a:r>
            <a:r>
              <a:rPr lang="en-US" altLang="en-US" sz="2800" i="1" dirty="0" smtClean="0">
                <a:solidFill>
                  <a:srgbClr val="FF0000"/>
                </a:solidFill>
              </a:rPr>
              <a:t>delete</a:t>
            </a:r>
            <a:endParaRPr lang="en-US" altLang="en-US" sz="2800" dirty="0">
              <a:solidFill>
                <a:srgbClr val="FF0000"/>
              </a:solidFill>
            </a:endParaRPr>
          </a:p>
        </p:txBody>
      </p:sp>
      <p:sp>
        <p:nvSpPr>
          <p:cNvPr id="8195" name="Rectangle 3"/>
          <p:cNvSpPr>
            <a:spLocks noGrp="1" noChangeArrowheads="1"/>
          </p:cNvSpPr>
          <p:nvPr>
            <p:ph type="body" idx="1"/>
          </p:nvPr>
        </p:nvSpPr>
        <p:spPr>
          <a:xfrm>
            <a:off x="76200" y="990600"/>
            <a:ext cx="9067800" cy="5029200"/>
          </a:xfrm>
        </p:spPr>
        <p:txBody>
          <a:bodyPr/>
          <a:lstStyle/>
          <a:p>
            <a:pPr algn="just"/>
            <a:r>
              <a:rPr lang="en-US" altLang="en-US" sz="2800" dirty="0">
                <a:cs typeface="Times New Roman" panose="02020603050405020304" pitchFamily="18" charset="0"/>
              </a:rPr>
              <a:t>O</a:t>
            </a:r>
            <a:r>
              <a:rPr lang="en-US" altLang="en-US" sz="2800" dirty="0" smtClean="0">
                <a:cs typeface="Times New Roman" panose="02020603050405020304" pitchFamily="18" charset="0"/>
              </a:rPr>
              <a:t>perator </a:t>
            </a:r>
            <a:r>
              <a:rPr lang="en-US" altLang="en-US" sz="2800" i="1" dirty="0" smtClean="0">
                <a:solidFill>
                  <a:srgbClr val="FF0000"/>
                </a:solidFill>
                <a:cs typeface="Courier New" panose="02070309020205020404" pitchFamily="49" charset="0"/>
              </a:rPr>
              <a:t>new</a:t>
            </a:r>
            <a:r>
              <a:rPr lang="en-US" altLang="en-US" sz="2800" dirty="0" smtClean="0">
                <a:cs typeface="Times New Roman" panose="02020603050405020304" pitchFamily="18" charset="0"/>
              </a:rPr>
              <a:t> </a:t>
            </a:r>
            <a:r>
              <a:rPr lang="en-US" altLang="en-US" sz="2800" dirty="0">
                <a:cs typeface="Times New Roman" panose="02020603050405020304" pitchFamily="18" charset="0"/>
              </a:rPr>
              <a:t>is used to </a:t>
            </a:r>
            <a:r>
              <a:rPr lang="en-US" altLang="en-US" sz="2800" dirty="0" smtClean="0">
                <a:cs typeface="Times New Roman" panose="02020603050405020304" pitchFamily="18" charset="0"/>
              </a:rPr>
              <a:t>request memory space enough to hold a specific data type or an array of the data type.</a:t>
            </a:r>
          </a:p>
          <a:p>
            <a:pPr algn="just"/>
            <a:r>
              <a:rPr lang="en-US" altLang="en-US" sz="2800" dirty="0">
                <a:cs typeface="Times New Roman" panose="02020603050405020304" pitchFamily="18" charset="0"/>
              </a:rPr>
              <a:t>D</a:t>
            </a:r>
            <a:r>
              <a:rPr lang="en-US" altLang="en-US" sz="2800" dirty="0" smtClean="0">
                <a:cs typeface="Times New Roman" panose="02020603050405020304" pitchFamily="18" charset="0"/>
              </a:rPr>
              <a:t>ynamically allocate memory to an integer</a:t>
            </a:r>
            <a:endParaRPr lang="en-US" altLang="en-US" sz="2800" dirty="0"/>
          </a:p>
          <a:p>
            <a:pPr algn="just">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smtClean="0">
                <a:solidFill>
                  <a:schemeClr val="accent2"/>
                </a:solidFill>
                <a:latin typeface="Courier New" panose="02070309020205020404" pitchFamily="49" charset="0"/>
                <a:cs typeface="Courier New" panose="02070309020205020404" pitchFamily="49" charset="0"/>
              </a:rPr>
              <a:t>			</a:t>
            </a:r>
            <a:r>
              <a:rPr lang="en-US" altLang="en-US" sz="2800" b="1" dirty="0" err="1" smtClean="0">
                <a:solidFill>
                  <a:schemeClr val="accent2"/>
                </a:solidFill>
                <a:latin typeface="Courier New" panose="02070309020205020404" pitchFamily="49" charset="0"/>
                <a:cs typeface="Courier New" panose="02070309020205020404" pitchFamily="49" charset="0"/>
              </a:rPr>
              <a:t>int</a:t>
            </a:r>
            <a:r>
              <a:rPr lang="en-US" altLang="en-US" sz="2800" b="1" dirty="0" smtClean="0">
                <a:solidFill>
                  <a:schemeClr val="accent2"/>
                </a:solidFill>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a:t>
            </a:r>
            <a:r>
              <a:rPr lang="en-US" altLang="en-US" sz="2800" b="1" dirty="0" err="1" smtClean="0">
                <a:latin typeface="Courier New" panose="02070309020205020404" pitchFamily="49" charset="0"/>
                <a:cs typeface="Courier New" panose="02070309020205020404" pitchFamily="49" charset="0"/>
              </a:rPr>
              <a:t>ptr</a:t>
            </a:r>
            <a:r>
              <a:rPr lang="en-US" altLang="en-US" sz="2800" b="1" dirty="0" smtClean="0">
                <a:latin typeface="Courier New" panose="02070309020205020404" pitchFamily="49" charset="0"/>
                <a:cs typeface="Courier New" panose="02070309020205020404" pitchFamily="49" charset="0"/>
              </a:rPr>
              <a:t> </a:t>
            </a:r>
            <a:r>
              <a:rPr lang="en-US" altLang="en-US" sz="2800" b="1" dirty="0" smtClean="0">
                <a:solidFill>
                  <a:schemeClr val="accent2"/>
                </a:solidFill>
                <a:latin typeface="Courier New" panose="02070309020205020404" pitchFamily="49" charset="0"/>
                <a:cs typeface="Courier New" panose="02070309020205020404" pitchFamily="49" charset="0"/>
              </a:rPr>
              <a:t>= new </a:t>
            </a:r>
            <a:r>
              <a:rPr lang="en-US" altLang="en-US" sz="2800" b="1" dirty="0" err="1" smtClean="0">
                <a:solidFill>
                  <a:schemeClr val="accent2"/>
                </a:solidFill>
                <a:latin typeface="Courier New" panose="02070309020205020404" pitchFamily="49" charset="0"/>
                <a:cs typeface="Courier New" panose="02070309020205020404" pitchFamily="49" charset="0"/>
              </a:rPr>
              <a:t>int</a:t>
            </a:r>
            <a:r>
              <a:rPr lang="en-US" altLang="en-US" sz="2800" b="1" dirty="0" smtClean="0">
                <a:solidFill>
                  <a:schemeClr val="accent2"/>
                </a:solidFill>
                <a:latin typeface="Courier New" panose="02070309020205020404" pitchFamily="49" charset="0"/>
                <a:cs typeface="Courier New" panose="02070309020205020404" pitchFamily="49" charset="0"/>
              </a:rPr>
              <a:t>;</a:t>
            </a:r>
            <a:endParaRPr lang="en-US" altLang="en-US" sz="2800" b="1" dirty="0">
              <a:solidFill>
                <a:schemeClr val="accent2"/>
              </a:solidFill>
              <a:latin typeface="Courier New" panose="02070309020205020404" pitchFamily="49" charset="0"/>
              <a:cs typeface="Courier New" panose="02070309020205020404" pitchFamily="49" charset="0"/>
            </a:endParaRPr>
          </a:p>
          <a:p>
            <a:pPr algn="just"/>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dirty="0" smtClean="0">
                <a:cs typeface="Times New Roman" panose="02020603050405020304" pitchFamily="18" charset="0"/>
              </a:rPr>
              <a:t>Dereference the pointer to access the memory</a:t>
            </a:r>
            <a:endParaRPr lang="en-US" altLang="en-US" sz="2800" dirty="0"/>
          </a:p>
          <a:p>
            <a:pPr>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a:t>
            </a:r>
            <a:r>
              <a:rPr lang="en-US" altLang="en-US" sz="2800" b="1" dirty="0" err="1" smtClean="0">
                <a:latin typeface="Courier New" panose="02070309020205020404" pitchFamily="49" charset="0"/>
                <a:cs typeface="Courier New" panose="02070309020205020404" pitchFamily="49" charset="0"/>
              </a:rPr>
              <a:t>ptr</a:t>
            </a:r>
            <a:r>
              <a:rPr lang="en-US" altLang="en-US" sz="2800" b="1" dirty="0" smtClean="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8; </a:t>
            </a:r>
            <a:r>
              <a:rPr lang="en-US" altLang="en-US" sz="2800" b="1" dirty="0" smtClean="0">
                <a:solidFill>
                  <a:srgbClr val="2A782A"/>
                </a:solidFill>
                <a:latin typeface="Courier New" panose="02070309020205020404" pitchFamily="49" charset="0"/>
                <a:cs typeface="Courier New" panose="02070309020205020404" pitchFamily="49" charset="0"/>
              </a:rPr>
              <a:t>// </a:t>
            </a:r>
            <a:r>
              <a:rPr lang="en-US" altLang="en-US" sz="2800" b="1" dirty="0" err="1" smtClean="0">
                <a:solidFill>
                  <a:srgbClr val="2A782A"/>
                </a:solidFill>
                <a:latin typeface="Courier New" panose="02070309020205020404" pitchFamily="49" charset="0"/>
                <a:cs typeface="Courier New" panose="02070309020205020404" pitchFamily="49" charset="0"/>
              </a:rPr>
              <a:t>assings</a:t>
            </a:r>
            <a:r>
              <a:rPr lang="en-US" altLang="en-US" sz="2800" b="1" dirty="0" smtClean="0">
                <a:solidFill>
                  <a:srgbClr val="2A782A"/>
                </a:solidFill>
                <a:latin typeface="Courier New" panose="02070309020205020404" pitchFamily="49" charset="0"/>
                <a:cs typeface="Courier New" panose="02070309020205020404" pitchFamily="49" charset="0"/>
              </a:rPr>
              <a:t> 8 to memory</a:t>
            </a:r>
            <a:endParaRPr lang="en-US" altLang="en-US" sz="2800" b="1" dirty="0">
              <a:solidFill>
                <a:srgbClr val="2A782A"/>
              </a:solidFill>
              <a:latin typeface="Courier New" panose="02070309020205020404" pitchFamily="49" charset="0"/>
              <a:cs typeface="Courier New" panose="02070309020205020404" pitchFamily="49" charset="0"/>
            </a:endParaRPr>
          </a:p>
          <a:p>
            <a:pPr algn="just"/>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dirty="0">
                <a:cs typeface="Times New Roman" panose="02020603050405020304" pitchFamily="18" charset="0"/>
              </a:rPr>
              <a:t>At the end free </a:t>
            </a:r>
            <a:r>
              <a:rPr lang="en-US" altLang="en-US" sz="2800" dirty="0" smtClean="0">
                <a:cs typeface="Times New Roman" panose="02020603050405020304" pitchFamily="18" charset="0"/>
              </a:rPr>
              <a:t>up the memory for reuse</a:t>
            </a:r>
            <a:endParaRPr lang="en-US" altLang="en-US" sz="2800" dirty="0"/>
          </a:p>
          <a:p>
            <a:pPr>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delete </a:t>
            </a:r>
            <a:r>
              <a:rPr lang="en-US" altLang="en-US" sz="2800" b="1" dirty="0" err="1" smtClean="0">
                <a:latin typeface="Courier New" panose="02070309020205020404" pitchFamily="49" charset="0"/>
                <a:cs typeface="Courier New" panose="02070309020205020404" pitchFamily="49" charset="0"/>
              </a:rPr>
              <a:t>ptr</a:t>
            </a:r>
            <a:r>
              <a:rPr lang="en-US" altLang="en-US" sz="2800" b="1" dirty="0" smtClean="0">
                <a:latin typeface="Courier New" panose="02070309020205020404" pitchFamily="49" charset="0"/>
                <a:cs typeface="Courier New" panose="02070309020205020404" pitchFamily="49" charset="0"/>
              </a:rPr>
              <a:t>; </a:t>
            </a:r>
            <a:r>
              <a:rPr lang="en-US" altLang="en-US" sz="2800" b="1" dirty="0">
                <a:solidFill>
                  <a:srgbClr val="2A782A"/>
                </a:solidFill>
                <a:latin typeface="Courier New" panose="02070309020205020404" pitchFamily="49" charset="0"/>
                <a:cs typeface="Courier New" panose="02070309020205020404" pitchFamily="49" charset="0"/>
              </a:rPr>
              <a:t>// </a:t>
            </a:r>
            <a:r>
              <a:rPr lang="en-US" altLang="en-US" sz="2800" b="1" dirty="0" smtClean="0">
                <a:solidFill>
                  <a:srgbClr val="2A782A"/>
                </a:solidFill>
                <a:latin typeface="Courier New" panose="02070309020205020404" pitchFamily="49" charset="0"/>
                <a:cs typeface="Courier New" panose="02070309020205020404" pitchFamily="49" charset="0"/>
              </a:rPr>
              <a:t>returns memory to the system.</a:t>
            </a:r>
            <a:endParaRPr lang="en-US" altLang="en-US" sz="2800" b="1" dirty="0">
              <a:solidFill>
                <a:srgbClr val="2A782A"/>
              </a:solidFill>
              <a:latin typeface="Courier New" panose="02070309020205020404" pitchFamily="49" charset="0"/>
              <a:cs typeface="Courier New" panose="02070309020205020404" pitchFamily="49" charset="0"/>
            </a:endParaRPr>
          </a:p>
          <a:p>
            <a:pPr algn="just">
              <a:buFontTx/>
              <a:buNone/>
            </a:pPr>
            <a:endParaRPr lang="en-US" altLang="en-US" sz="2800" b="1" dirty="0">
              <a:solidFill>
                <a:schemeClr val="accent2"/>
              </a:solidFill>
              <a:latin typeface="Courier New" panose="02070309020205020404" pitchFamily="49" charset="0"/>
              <a:cs typeface="Courier New" panose="02070309020205020404" pitchFamily="49" charset="0"/>
            </a:endParaRPr>
          </a:p>
          <a:p>
            <a:pPr algn="just"/>
            <a:endParaRPr lang="en-US" altLang="en-US" dirty="0"/>
          </a:p>
        </p:txBody>
      </p:sp>
      <p:sp>
        <p:nvSpPr>
          <p:cNvPr id="2" name="Date Placeholder 1"/>
          <p:cNvSpPr>
            <a:spLocks noGrp="1"/>
          </p:cNvSpPr>
          <p:nvPr>
            <p:ph type="dt" sz="half" idx="10"/>
          </p:nvPr>
        </p:nvSpPr>
        <p:spPr/>
        <p:txBody>
          <a:bodyPr/>
          <a:lstStyle/>
          <a:p>
            <a:pPr>
              <a:defRPr/>
            </a:pPr>
            <a:fld id="{1B01249F-C46D-441C-B6F0-54CDDD84374D}" type="datetime1">
              <a:rPr lang="en-US" smtClean="0"/>
              <a:t>1/11/2017</a:t>
            </a:fld>
            <a:endParaRPr lang="en-US"/>
          </a:p>
        </p:txBody>
      </p:sp>
    </p:spTree>
    <p:extLst>
      <p:ext uri="{BB962C8B-B14F-4D97-AF65-F5344CB8AC3E}">
        <p14:creationId xmlns:p14="http://schemas.microsoft.com/office/powerpoint/2010/main" val="2359285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A1BE83FF-26CA-4BF7-B486-D0737B8FBABC}" type="datetime1">
              <a:rPr lang="en-US" smtClean="0"/>
              <a:t>1/11/2017</a:t>
            </a:fld>
            <a:endParaRPr lang="en-US"/>
          </a:p>
        </p:txBody>
      </p:sp>
      <p:sp>
        <p:nvSpPr>
          <p:cNvPr id="6" name="Footer Placeholder 5"/>
          <p:cNvSpPr>
            <a:spLocks noGrp="1"/>
          </p:cNvSpPr>
          <p:nvPr>
            <p:ph type="ftr" sz="quarter" idx="11"/>
          </p:nvPr>
        </p:nvSpPr>
        <p:spPr/>
        <p:txBody>
          <a:bodyPr/>
          <a:lstStyle/>
          <a:p>
            <a:pPr>
              <a:defRPr/>
            </a:pPr>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pPr>
              <a:defRPr/>
            </a:pPr>
            <a:fld id="{DD750EDB-4144-477E-8B30-C1AE3E75E135}" type="slidenum">
              <a:rPr lang="en-US" smtClean="0"/>
              <a:pPr>
                <a:defRPr/>
              </a:pPr>
              <a:t>2</a:t>
            </a:fld>
            <a:endParaRPr lang="en-US"/>
          </a:p>
        </p:txBody>
      </p:sp>
      <p:sp>
        <p:nvSpPr>
          <p:cNvPr id="2050" name="Rectangle 2"/>
          <p:cNvSpPr>
            <a:spLocks noGrp="1" noChangeArrowheads="1"/>
          </p:cNvSpPr>
          <p:nvPr>
            <p:ph type="title" idx="4294967295"/>
          </p:nvPr>
        </p:nvSpPr>
        <p:spPr>
          <a:xfrm>
            <a:off x="0" y="0"/>
            <a:ext cx="7772400" cy="990600"/>
          </a:xfrm>
        </p:spPr>
        <p:txBody>
          <a:bodyPr/>
          <a:lstStyle/>
          <a:p>
            <a:pPr eaLnBrk="1" hangingPunct="1"/>
            <a:r>
              <a:rPr lang="en-US" dirty="0" smtClean="0"/>
              <a:t>Arrays and Pointers</a:t>
            </a:r>
          </a:p>
        </p:txBody>
      </p:sp>
      <p:sp>
        <p:nvSpPr>
          <p:cNvPr id="2051" name="Rectangle 3"/>
          <p:cNvSpPr>
            <a:spLocks noGrp="1" noChangeArrowheads="1"/>
          </p:cNvSpPr>
          <p:nvPr>
            <p:ph type="body" idx="4294967295"/>
          </p:nvPr>
        </p:nvSpPr>
        <p:spPr>
          <a:xfrm>
            <a:off x="0" y="990600"/>
            <a:ext cx="7772400" cy="5105400"/>
          </a:xfrm>
        </p:spPr>
        <p:txBody>
          <a:bodyPr/>
          <a:lstStyle/>
          <a:p>
            <a:pPr eaLnBrk="1" hangingPunct="1">
              <a:lnSpc>
                <a:spcPct val="90000"/>
              </a:lnSpc>
            </a:pPr>
            <a:r>
              <a:rPr lang="en-US" dirty="0"/>
              <a:t>P</a:t>
            </a:r>
            <a:r>
              <a:rPr lang="en-US" dirty="0" smtClean="0"/>
              <a:t>ointers are more challenging</a:t>
            </a:r>
          </a:p>
          <a:p>
            <a:pPr lvl="1" eaLnBrk="1" hangingPunct="1">
              <a:lnSpc>
                <a:spcPct val="90000"/>
              </a:lnSpc>
            </a:pPr>
            <a:r>
              <a:rPr lang="en-US" sz="3200" dirty="0" smtClean="0"/>
              <a:t>You will need to know </a:t>
            </a:r>
          </a:p>
          <a:p>
            <a:pPr lvl="2" eaLnBrk="1" hangingPunct="1">
              <a:lnSpc>
                <a:spcPct val="90000"/>
              </a:lnSpc>
            </a:pPr>
            <a:r>
              <a:rPr lang="en-US" sz="2800" dirty="0" smtClean="0"/>
              <a:t>when to use a pointer</a:t>
            </a:r>
          </a:p>
          <a:p>
            <a:pPr lvl="2" eaLnBrk="1" hangingPunct="1">
              <a:lnSpc>
                <a:spcPct val="90000"/>
              </a:lnSpc>
            </a:pPr>
            <a:r>
              <a:rPr lang="en-US" sz="2800" dirty="0" smtClean="0"/>
              <a:t>when to </a:t>
            </a:r>
            <a:r>
              <a:rPr lang="en-US" sz="2800" i="1" dirty="0" smtClean="0"/>
              <a:t>dereference </a:t>
            </a:r>
            <a:r>
              <a:rPr lang="en-US" sz="2800" dirty="0" smtClean="0"/>
              <a:t>the pointer</a:t>
            </a:r>
          </a:p>
          <a:p>
            <a:pPr lvl="2" eaLnBrk="1" hangingPunct="1">
              <a:lnSpc>
                <a:spcPct val="90000"/>
              </a:lnSpc>
            </a:pPr>
            <a:r>
              <a:rPr lang="en-US" sz="2800" dirty="0" smtClean="0"/>
              <a:t>when to pass an address to a variable rather than the variable itself</a:t>
            </a:r>
          </a:p>
          <a:p>
            <a:pPr lvl="2" eaLnBrk="1" hangingPunct="1">
              <a:lnSpc>
                <a:spcPct val="90000"/>
              </a:lnSpc>
            </a:pPr>
            <a:r>
              <a:rPr lang="en-US" sz="2800" dirty="0" smtClean="0"/>
              <a:t>when to use pointer arithmetic to change the pointer </a:t>
            </a:r>
          </a:p>
          <a:p>
            <a:pPr lvl="2" eaLnBrk="1" hangingPunct="1">
              <a:lnSpc>
                <a:spcPct val="90000"/>
              </a:lnSpc>
            </a:pPr>
            <a:r>
              <a:rPr lang="en-US" sz="2800" dirty="0" smtClean="0"/>
              <a:t>how to use pointers without making your programs unreadable</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dirty="0"/>
          </a:p>
        </p:txBody>
      </p:sp>
      <p:sp>
        <p:nvSpPr>
          <p:cNvPr id="5" name="Slide Number Placeholder 5"/>
          <p:cNvSpPr>
            <a:spLocks noGrp="1"/>
          </p:cNvSpPr>
          <p:nvPr>
            <p:ph type="sldNum" sz="quarter" idx="12"/>
          </p:nvPr>
        </p:nvSpPr>
        <p:spPr/>
        <p:txBody>
          <a:bodyPr/>
          <a:lstStyle/>
          <a:p>
            <a:fld id="{0625F797-6EA4-4AF3-8091-4FDEF20B7328}" type="slidenum">
              <a:rPr lang="en-US" altLang="en-US"/>
              <a:pPr/>
              <a:t>20</a:t>
            </a:fld>
            <a:endParaRPr lang="en-US" altLang="en-US"/>
          </a:p>
        </p:txBody>
      </p:sp>
      <p:sp>
        <p:nvSpPr>
          <p:cNvPr id="8194" name="Rectangle 2"/>
          <p:cNvSpPr>
            <a:spLocks noGrp="1" noChangeArrowheads="1"/>
          </p:cNvSpPr>
          <p:nvPr>
            <p:ph type="title"/>
          </p:nvPr>
        </p:nvSpPr>
        <p:spPr>
          <a:xfrm>
            <a:off x="612648" y="155131"/>
            <a:ext cx="7772400" cy="609600"/>
          </a:xfrm>
        </p:spPr>
        <p:txBody>
          <a:bodyPr/>
          <a:lstStyle/>
          <a:p>
            <a:r>
              <a:rPr lang="en-US" altLang="en-US" sz="2800" dirty="0"/>
              <a:t>Dynamic Memory Operators for Arrays</a:t>
            </a:r>
          </a:p>
        </p:txBody>
      </p:sp>
      <p:sp>
        <p:nvSpPr>
          <p:cNvPr id="8195" name="Rectangle 3"/>
          <p:cNvSpPr>
            <a:spLocks noGrp="1" noChangeArrowheads="1"/>
          </p:cNvSpPr>
          <p:nvPr>
            <p:ph type="body" idx="1"/>
          </p:nvPr>
        </p:nvSpPr>
        <p:spPr>
          <a:xfrm>
            <a:off x="76200" y="990600"/>
            <a:ext cx="9067800" cy="5029200"/>
          </a:xfrm>
        </p:spPr>
        <p:txBody>
          <a:bodyPr/>
          <a:lstStyle/>
          <a:p>
            <a:pPr algn="just"/>
            <a:r>
              <a:rPr lang="en-US" altLang="en-US" sz="2800" dirty="0" smtClean="0">
                <a:cs typeface="Times New Roman" panose="02020603050405020304" pitchFamily="18" charset="0"/>
              </a:rPr>
              <a:t>Dynamically allocate memory to an integer array with 10 elements</a:t>
            </a:r>
            <a:endParaRPr lang="en-US" altLang="en-US" sz="2800" dirty="0"/>
          </a:p>
          <a:p>
            <a:pPr algn="just">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smtClean="0">
                <a:solidFill>
                  <a:schemeClr val="accent2"/>
                </a:solidFill>
                <a:latin typeface="Courier New" panose="02070309020205020404" pitchFamily="49" charset="0"/>
                <a:cs typeface="Courier New" panose="02070309020205020404" pitchFamily="49" charset="0"/>
              </a:rPr>
              <a:t>			</a:t>
            </a:r>
            <a:r>
              <a:rPr lang="en-US" altLang="en-US" sz="2800" b="1" dirty="0" err="1" smtClean="0">
                <a:solidFill>
                  <a:schemeClr val="accent2"/>
                </a:solidFill>
                <a:latin typeface="Courier New" panose="02070309020205020404" pitchFamily="49" charset="0"/>
                <a:cs typeface="Courier New" panose="02070309020205020404" pitchFamily="49" charset="0"/>
              </a:rPr>
              <a:t>int</a:t>
            </a:r>
            <a:r>
              <a:rPr lang="en-US" altLang="en-US" sz="2800" b="1" dirty="0" smtClean="0">
                <a:solidFill>
                  <a:schemeClr val="accent2"/>
                </a:solidFill>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a:t>
            </a:r>
            <a:r>
              <a:rPr lang="en-US" altLang="en-US" sz="2800" b="1" dirty="0" err="1" smtClean="0">
                <a:latin typeface="Courier New" panose="02070309020205020404" pitchFamily="49" charset="0"/>
                <a:cs typeface="Courier New" panose="02070309020205020404" pitchFamily="49" charset="0"/>
              </a:rPr>
              <a:t>arr</a:t>
            </a:r>
            <a:r>
              <a:rPr lang="en-US" altLang="en-US" sz="2800" b="1" dirty="0" smtClean="0">
                <a:latin typeface="Courier New" panose="02070309020205020404" pitchFamily="49" charset="0"/>
                <a:cs typeface="Courier New" panose="02070309020205020404" pitchFamily="49" charset="0"/>
              </a:rPr>
              <a:t> </a:t>
            </a:r>
            <a:r>
              <a:rPr lang="en-US" altLang="en-US" sz="2800" b="1" dirty="0" smtClean="0">
                <a:solidFill>
                  <a:schemeClr val="accent2"/>
                </a:solidFill>
                <a:latin typeface="Courier New" panose="02070309020205020404" pitchFamily="49" charset="0"/>
                <a:cs typeface="Courier New" panose="02070309020205020404" pitchFamily="49" charset="0"/>
              </a:rPr>
              <a:t>= new </a:t>
            </a:r>
            <a:r>
              <a:rPr lang="en-US" altLang="en-US" sz="2800" b="1" dirty="0" err="1" smtClean="0">
                <a:solidFill>
                  <a:schemeClr val="accent2"/>
                </a:solidFill>
                <a:latin typeface="Courier New" panose="02070309020205020404" pitchFamily="49" charset="0"/>
                <a:cs typeface="Courier New" panose="02070309020205020404" pitchFamily="49" charset="0"/>
              </a:rPr>
              <a:t>int</a:t>
            </a:r>
            <a:r>
              <a:rPr lang="en-US" altLang="en-US" sz="2800" b="1" dirty="0" smtClean="0">
                <a:solidFill>
                  <a:schemeClr val="accent2"/>
                </a:solidFill>
                <a:latin typeface="Courier New" panose="02070309020205020404" pitchFamily="49" charset="0"/>
                <a:cs typeface="Courier New" panose="02070309020205020404" pitchFamily="49" charset="0"/>
              </a:rPr>
              <a:t>[10];</a:t>
            </a:r>
            <a:endParaRPr lang="en-US" altLang="en-US" sz="2800" b="1" dirty="0">
              <a:solidFill>
                <a:schemeClr val="accent2"/>
              </a:solidFill>
              <a:latin typeface="Courier New" panose="02070309020205020404" pitchFamily="49" charset="0"/>
              <a:cs typeface="Courier New" panose="02070309020205020404" pitchFamily="49" charset="0"/>
            </a:endParaRPr>
          </a:p>
          <a:p>
            <a:pPr algn="just"/>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dirty="0" smtClean="0">
                <a:cs typeface="Times New Roman" panose="02020603050405020304" pitchFamily="18" charset="0"/>
              </a:rPr>
              <a:t>Dereference the pointer to access the memory</a:t>
            </a:r>
            <a:endParaRPr lang="en-US" altLang="en-US" sz="2800" dirty="0"/>
          </a:p>
          <a:p>
            <a:pPr>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err="1" smtClean="0">
                <a:latin typeface="Courier New" panose="02070309020205020404" pitchFamily="49" charset="0"/>
                <a:cs typeface="Courier New" panose="02070309020205020404" pitchFamily="49" charset="0"/>
              </a:rPr>
              <a:t>arr</a:t>
            </a:r>
            <a:r>
              <a:rPr lang="en-US" altLang="en-US" sz="2800" b="1" dirty="0" smtClean="0">
                <a:latin typeface="Courier New" panose="02070309020205020404" pitchFamily="49" charset="0"/>
                <a:cs typeface="Courier New" panose="02070309020205020404" pitchFamily="49" charset="0"/>
              </a:rPr>
              <a:t>[0] </a:t>
            </a:r>
            <a:r>
              <a:rPr lang="en-US" altLang="en-US" sz="2800" b="1" dirty="0">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8; </a:t>
            </a:r>
            <a:r>
              <a:rPr lang="en-US" altLang="en-US" sz="2800" b="1" dirty="0" smtClean="0">
                <a:solidFill>
                  <a:srgbClr val="2A782A"/>
                </a:solidFill>
                <a:latin typeface="Courier New" panose="02070309020205020404" pitchFamily="49" charset="0"/>
                <a:cs typeface="Courier New" panose="02070309020205020404" pitchFamily="49" charset="0"/>
              </a:rPr>
              <a:t>// access element at index 0</a:t>
            </a:r>
            <a:endParaRPr lang="en-US" altLang="en-US" sz="2800" b="1" dirty="0">
              <a:solidFill>
                <a:srgbClr val="2A782A"/>
              </a:solidFill>
              <a:latin typeface="Courier New" panose="02070309020205020404" pitchFamily="49" charset="0"/>
              <a:cs typeface="Courier New" panose="02070309020205020404" pitchFamily="49" charset="0"/>
            </a:endParaRPr>
          </a:p>
          <a:p>
            <a:pPr algn="just"/>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dirty="0">
                <a:cs typeface="Times New Roman" panose="02020603050405020304" pitchFamily="18" charset="0"/>
              </a:rPr>
              <a:t>At the end free </a:t>
            </a:r>
            <a:r>
              <a:rPr lang="en-US" altLang="en-US" sz="2800" dirty="0" smtClean="0">
                <a:cs typeface="Times New Roman" panose="02020603050405020304" pitchFamily="18" charset="0"/>
              </a:rPr>
              <a:t>up the memory for reuse</a:t>
            </a:r>
            <a:endParaRPr lang="en-US" altLang="en-US" sz="2800" dirty="0"/>
          </a:p>
          <a:p>
            <a:pPr>
              <a:buFontTx/>
              <a:buNone/>
            </a:pPr>
            <a:r>
              <a:rPr lang="en-US" altLang="en-US" sz="2800" b="1" dirty="0">
                <a:solidFill>
                  <a:schemeClr val="accent2"/>
                </a:solidFill>
                <a:latin typeface="Courier New" panose="02070309020205020404" pitchFamily="49" charset="0"/>
                <a:cs typeface="Courier New" panose="02070309020205020404" pitchFamily="49" charset="0"/>
              </a:rPr>
              <a:t> 			</a:t>
            </a:r>
            <a:r>
              <a:rPr lang="en-US" altLang="en-US" sz="2800" b="1" dirty="0" smtClean="0">
                <a:latin typeface="Courier New" panose="02070309020205020404" pitchFamily="49" charset="0"/>
                <a:cs typeface="Courier New" panose="02070309020205020404" pitchFamily="49" charset="0"/>
              </a:rPr>
              <a:t>delete[] </a:t>
            </a:r>
            <a:r>
              <a:rPr lang="en-US" altLang="en-US" sz="2800" b="1" dirty="0" err="1" smtClean="0">
                <a:latin typeface="Courier New" panose="02070309020205020404" pitchFamily="49" charset="0"/>
                <a:cs typeface="Courier New" panose="02070309020205020404" pitchFamily="49" charset="0"/>
              </a:rPr>
              <a:t>arr</a:t>
            </a:r>
            <a:r>
              <a:rPr lang="en-US" altLang="en-US" sz="2800" b="1" dirty="0" smtClean="0">
                <a:latin typeface="Courier New" panose="02070309020205020404" pitchFamily="49" charset="0"/>
                <a:cs typeface="Courier New" panose="02070309020205020404" pitchFamily="49" charset="0"/>
              </a:rPr>
              <a:t>; </a:t>
            </a:r>
            <a:r>
              <a:rPr lang="en-US" altLang="en-US" sz="2800" b="1" dirty="0">
                <a:solidFill>
                  <a:srgbClr val="2A782A"/>
                </a:solidFill>
                <a:latin typeface="Courier New" panose="02070309020205020404" pitchFamily="49" charset="0"/>
                <a:cs typeface="Courier New" panose="02070309020205020404" pitchFamily="49" charset="0"/>
              </a:rPr>
              <a:t>// </a:t>
            </a:r>
            <a:r>
              <a:rPr lang="en-US" altLang="en-US" sz="2800" b="1" dirty="0" smtClean="0">
                <a:solidFill>
                  <a:srgbClr val="2A782A"/>
                </a:solidFill>
                <a:latin typeface="Courier New" panose="02070309020205020404" pitchFamily="49" charset="0"/>
                <a:cs typeface="Courier New" panose="02070309020205020404" pitchFamily="49" charset="0"/>
              </a:rPr>
              <a:t>free up memory. </a:t>
            </a:r>
            <a:r>
              <a:rPr lang="en-US" altLang="en-US" sz="2800" dirty="0">
                <a:cs typeface="Times New Roman" panose="02020603050405020304" pitchFamily="18" charset="0"/>
              </a:rPr>
              <a:t>Note the use of </a:t>
            </a:r>
            <a:r>
              <a:rPr lang="en-US" altLang="en-US" sz="2800" b="1" dirty="0">
                <a:latin typeface="Courier New" panose="02070309020205020404" pitchFamily="49" charset="0"/>
                <a:cs typeface="Courier New" panose="02070309020205020404" pitchFamily="49" charset="0"/>
              </a:rPr>
              <a:t>[]</a:t>
            </a:r>
            <a:r>
              <a:rPr lang="en-US" altLang="en-US" sz="2800" dirty="0">
                <a:cs typeface="Times New Roman" panose="02020603050405020304" pitchFamily="18" charset="0"/>
              </a:rPr>
              <a:t> for arrays</a:t>
            </a:r>
          </a:p>
          <a:p>
            <a:pPr algn="just">
              <a:buFontTx/>
              <a:buNone/>
            </a:pPr>
            <a:endParaRPr lang="en-US" altLang="en-US" sz="2800" b="1" dirty="0">
              <a:solidFill>
                <a:schemeClr val="accent2"/>
              </a:solidFill>
              <a:latin typeface="Courier New" panose="02070309020205020404" pitchFamily="49" charset="0"/>
              <a:cs typeface="Courier New" panose="02070309020205020404" pitchFamily="49" charset="0"/>
            </a:endParaRPr>
          </a:p>
          <a:p>
            <a:pPr algn="just"/>
            <a:endParaRPr lang="en-US" altLang="en-US" dirty="0"/>
          </a:p>
        </p:txBody>
      </p:sp>
      <p:sp>
        <p:nvSpPr>
          <p:cNvPr id="2" name="Date Placeholder 1"/>
          <p:cNvSpPr>
            <a:spLocks noGrp="1"/>
          </p:cNvSpPr>
          <p:nvPr>
            <p:ph type="dt" sz="half" idx="10"/>
          </p:nvPr>
        </p:nvSpPr>
        <p:spPr/>
        <p:txBody>
          <a:bodyPr/>
          <a:lstStyle/>
          <a:p>
            <a:pPr>
              <a:defRPr/>
            </a:pPr>
            <a:fld id="{1B01249F-C46D-441C-B6F0-54CDDD84374D}" type="datetime1">
              <a:rPr lang="en-US" smtClean="0"/>
              <a:t>1/11/2017</a:t>
            </a:fld>
            <a:endParaRPr lang="en-US" dirty="0"/>
          </a:p>
        </p:txBody>
      </p:sp>
    </p:spTree>
    <p:extLst>
      <p:ext uri="{BB962C8B-B14F-4D97-AF65-F5344CB8AC3E}">
        <p14:creationId xmlns:p14="http://schemas.microsoft.com/office/powerpoint/2010/main" val="2724552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dirty="0"/>
          </a:p>
        </p:txBody>
      </p:sp>
      <p:sp>
        <p:nvSpPr>
          <p:cNvPr id="5" name="Slide Number Placeholder 5"/>
          <p:cNvSpPr>
            <a:spLocks noGrp="1"/>
          </p:cNvSpPr>
          <p:nvPr>
            <p:ph type="sldNum" sz="quarter" idx="12"/>
          </p:nvPr>
        </p:nvSpPr>
        <p:spPr/>
        <p:txBody>
          <a:bodyPr/>
          <a:lstStyle/>
          <a:p>
            <a:fld id="{0625F797-6EA4-4AF3-8091-4FDEF20B7328}" type="slidenum">
              <a:rPr lang="en-US" altLang="en-US"/>
              <a:pPr/>
              <a:t>21</a:t>
            </a:fld>
            <a:endParaRPr lang="en-US" altLang="en-US"/>
          </a:p>
        </p:txBody>
      </p:sp>
      <p:sp>
        <p:nvSpPr>
          <p:cNvPr id="8194" name="Rectangle 2"/>
          <p:cNvSpPr>
            <a:spLocks noGrp="1" noChangeArrowheads="1"/>
          </p:cNvSpPr>
          <p:nvPr>
            <p:ph type="title"/>
          </p:nvPr>
        </p:nvSpPr>
        <p:spPr>
          <a:xfrm>
            <a:off x="612648" y="155131"/>
            <a:ext cx="7772400" cy="609600"/>
          </a:xfrm>
        </p:spPr>
        <p:txBody>
          <a:bodyPr/>
          <a:lstStyle/>
          <a:p>
            <a:r>
              <a:rPr lang="en-US" altLang="en-US" sz="2800" dirty="0" smtClean="0"/>
              <a:t>References and Suggested Reading</a:t>
            </a:r>
            <a:endParaRPr lang="en-US" altLang="en-US" sz="2800" dirty="0"/>
          </a:p>
        </p:txBody>
      </p:sp>
      <p:sp>
        <p:nvSpPr>
          <p:cNvPr id="8195" name="Rectangle 3"/>
          <p:cNvSpPr>
            <a:spLocks noGrp="1" noChangeArrowheads="1"/>
          </p:cNvSpPr>
          <p:nvPr>
            <p:ph type="body" idx="1"/>
          </p:nvPr>
        </p:nvSpPr>
        <p:spPr>
          <a:xfrm>
            <a:off x="76200" y="990600"/>
            <a:ext cx="9067800" cy="5029200"/>
          </a:xfrm>
        </p:spPr>
        <p:txBody>
          <a:bodyPr/>
          <a:lstStyle/>
          <a:p>
            <a:r>
              <a:rPr lang="en-US" altLang="en-US" sz="2800" dirty="0">
                <a:cs typeface="Times New Roman" panose="02020603050405020304" pitchFamily="18" charset="0"/>
              </a:rPr>
              <a:t>Textbook: Introduction to Computing Systems: From Bits and Gates to C and Beyond 2nd </a:t>
            </a:r>
            <a:r>
              <a:rPr lang="en-US" altLang="en-US" sz="2800" dirty="0" smtClean="0">
                <a:cs typeface="Times New Roman" panose="02020603050405020304" pitchFamily="18" charset="0"/>
              </a:rPr>
              <a:t>Edition by </a:t>
            </a:r>
            <a:r>
              <a:rPr lang="en-US" altLang="en-US" sz="2800" dirty="0">
                <a:cs typeface="Times New Roman" panose="02020603050405020304" pitchFamily="18" charset="0"/>
              </a:rPr>
              <a:t>Yale N. </a:t>
            </a:r>
            <a:r>
              <a:rPr lang="en-US" altLang="en-US" sz="2800" dirty="0" err="1" smtClean="0">
                <a:cs typeface="Times New Roman" panose="02020603050405020304" pitchFamily="18" charset="0"/>
              </a:rPr>
              <a:t>Patt</a:t>
            </a:r>
            <a:endParaRPr lang="en-US" altLang="en-US" sz="2800" dirty="0" smtClean="0">
              <a:cs typeface="Times New Roman" panose="02020603050405020304" pitchFamily="18" charset="0"/>
            </a:endParaRPr>
          </a:p>
          <a:p>
            <a:pPr lvl="1" algn="just"/>
            <a:r>
              <a:rPr lang="en-US" altLang="en-US" sz="2400" dirty="0" smtClean="0">
                <a:cs typeface="Times New Roman" panose="02020603050405020304" pitchFamily="18" charset="0"/>
              </a:rPr>
              <a:t>Chapter 16 Pointers and Arrays (Page 427)</a:t>
            </a:r>
            <a:endParaRPr lang="en-US" altLang="en-US" sz="2400" dirty="0">
              <a:cs typeface="Times New Roman" panose="02020603050405020304" pitchFamily="18" charset="0"/>
            </a:endParaRPr>
          </a:p>
          <a:p>
            <a:pPr algn="just">
              <a:buFontTx/>
              <a:buNone/>
            </a:pPr>
            <a:endParaRPr lang="en-US" altLang="en-US" sz="2800" b="1" dirty="0">
              <a:solidFill>
                <a:schemeClr val="accent2"/>
              </a:solidFill>
              <a:latin typeface="Courier New" panose="02070309020205020404" pitchFamily="49" charset="0"/>
              <a:cs typeface="Courier New" panose="02070309020205020404" pitchFamily="49" charset="0"/>
            </a:endParaRPr>
          </a:p>
          <a:p>
            <a:pPr algn="just"/>
            <a:r>
              <a:rPr lang="en-US" altLang="en-US" dirty="0" smtClean="0"/>
              <a:t>C++ Tutorial – </a:t>
            </a:r>
            <a:r>
              <a:rPr lang="en-US" altLang="en-US" dirty="0" err="1" smtClean="0"/>
              <a:t>LearnCpp</a:t>
            </a:r>
            <a:r>
              <a:rPr lang="en-US" altLang="en-US" dirty="0" smtClean="0"/>
              <a:t> </a:t>
            </a:r>
          </a:p>
          <a:p>
            <a:pPr lvl="1"/>
            <a:r>
              <a:rPr lang="en-US" altLang="en-US" dirty="0"/>
              <a:t>Chapter 6 –</a:t>
            </a:r>
            <a:r>
              <a:rPr lang="en-US" dirty="0"/>
              <a:t>Arrays, Strings, Pointers, </a:t>
            </a:r>
            <a:r>
              <a:rPr lang="en-US" dirty="0" smtClean="0"/>
              <a:t>&amp; References</a:t>
            </a:r>
            <a:endParaRPr lang="en-US" altLang="en-US" dirty="0"/>
          </a:p>
          <a:p>
            <a:pPr marL="0" indent="0" algn="just">
              <a:buNone/>
            </a:pPr>
            <a:r>
              <a:rPr lang="en-US" altLang="en-US" dirty="0" smtClean="0"/>
              <a:t>	</a:t>
            </a:r>
            <a:r>
              <a:rPr lang="en-US" altLang="en-US" dirty="0" smtClean="0">
                <a:hlinkClick r:id="rId2"/>
              </a:rPr>
              <a:t>http</a:t>
            </a:r>
            <a:r>
              <a:rPr lang="en-US" altLang="en-US" dirty="0">
                <a:hlinkClick r:id="rId2"/>
              </a:rPr>
              <a:t>://www.learncpp.com/</a:t>
            </a:r>
            <a:endParaRPr lang="en-US" altLang="en-US" dirty="0"/>
          </a:p>
        </p:txBody>
      </p:sp>
      <p:sp>
        <p:nvSpPr>
          <p:cNvPr id="2" name="Date Placeholder 1"/>
          <p:cNvSpPr>
            <a:spLocks noGrp="1"/>
          </p:cNvSpPr>
          <p:nvPr>
            <p:ph type="dt" sz="half" idx="10"/>
          </p:nvPr>
        </p:nvSpPr>
        <p:spPr/>
        <p:txBody>
          <a:bodyPr/>
          <a:lstStyle/>
          <a:p>
            <a:pPr>
              <a:defRPr/>
            </a:pPr>
            <a:fld id="{1B01249F-C46D-441C-B6F0-54CDDD84374D}" type="datetime1">
              <a:rPr lang="en-US" smtClean="0"/>
              <a:t>1/11/2017</a:t>
            </a:fld>
            <a:endParaRPr lang="en-US" dirty="0"/>
          </a:p>
        </p:txBody>
      </p:sp>
    </p:spTree>
    <p:extLst>
      <p:ext uri="{BB962C8B-B14F-4D97-AF65-F5344CB8AC3E}">
        <p14:creationId xmlns:p14="http://schemas.microsoft.com/office/powerpoint/2010/main" val="1793245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22BD846A-2109-4C9B-A2FC-8EA87B5F5910}" type="datetime1">
              <a:rPr lang="en-US" smtClean="0"/>
              <a:t>1/11/2017</a:t>
            </a:fld>
            <a:endParaRPr lang="en-US"/>
          </a:p>
        </p:txBody>
      </p:sp>
      <p:sp>
        <p:nvSpPr>
          <p:cNvPr id="6" name="Footer Placeholder 5"/>
          <p:cNvSpPr>
            <a:spLocks noGrp="1"/>
          </p:cNvSpPr>
          <p:nvPr>
            <p:ph type="ftr" sz="quarter" idx="11"/>
          </p:nvPr>
        </p:nvSpPr>
        <p:spPr/>
        <p:txBody>
          <a:bodyPr/>
          <a:lstStyle/>
          <a:p>
            <a:pPr>
              <a:defRPr/>
            </a:pPr>
            <a:r>
              <a:rPr lang="en-US" dirty="0" smtClean="0"/>
              <a:t>Electrical  &amp; Computer Engineering</a:t>
            </a:r>
            <a:endParaRPr lang="en-US" dirty="0"/>
          </a:p>
        </p:txBody>
      </p:sp>
      <p:sp>
        <p:nvSpPr>
          <p:cNvPr id="5" name="Slide Number Placeholder 4"/>
          <p:cNvSpPr>
            <a:spLocks noGrp="1"/>
          </p:cNvSpPr>
          <p:nvPr>
            <p:ph type="sldNum" sz="quarter" idx="12"/>
          </p:nvPr>
        </p:nvSpPr>
        <p:spPr/>
        <p:txBody>
          <a:bodyPr/>
          <a:lstStyle/>
          <a:p>
            <a:pPr>
              <a:defRPr/>
            </a:pPr>
            <a:fld id="{DD750EDB-4144-477E-8B30-C1AE3E75E135}" type="slidenum">
              <a:rPr lang="en-US" smtClean="0"/>
              <a:pPr>
                <a:defRPr/>
              </a:pPr>
              <a:t>3</a:t>
            </a:fld>
            <a:endParaRPr lang="en-US"/>
          </a:p>
        </p:txBody>
      </p:sp>
      <p:sp>
        <p:nvSpPr>
          <p:cNvPr id="3074" name="Rectangle 2"/>
          <p:cNvSpPr>
            <a:spLocks noGrp="1" noChangeArrowheads="1"/>
          </p:cNvSpPr>
          <p:nvPr>
            <p:ph type="title" idx="4294967295"/>
          </p:nvPr>
        </p:nvSpPr>
        <p:spPr>
          <a:xfrm>
            <a:off x="0" y="0"/>
            <a:ext cx="7772400" cy="990600"/>
          </a:xfrm>
        </p:spPr>
        <p:txBody>
          <a:bodyPr/>
          <a:lstStyle/>
          <a:p>
            <a:pPr eaLnBrk="1" hangingPunct="1"/>
            <a:r>
              <a:rPr lang="en-US" dirty="0" smtClean="0"/>
              <a:t>The Basics</a:t>
            </a:r>
          </a:p>
        </p:txBody>
      </p:sp>
      <p:sp>
        <p:nvSpPr>
          <p:cNvPr id="3075" name="Rectangle 3"/>
          <p:cNvSpPr>
            <a:spLocks noGrp="1" noChangeArrowheads="1"/>
          </p:cNvSpPr>
          <p:nvPr>
            <p:ph type="body" idx="4294967295"/>
          </p:nvPr>
        </p:nvSpPr>
        <p:spPr>
          <a:xfrm>
            <a:off x="152400" y="914400"/>
            <a:ext cx="8991600" cy="5334000"/>
          </a:xfrm>
        </p:spPr>
        <p:txBody>
          <a:bodyPr/>
          <a:lstStyle/>
          <a:p>
            <a:pPr eaLnBrk="1" hangingPunct="1">
              <a:lnSpc>
                <a:spcPct val="90000"/>
              </a:lnSpc>
            </a:pPr>
            <a:r>
              <a:rPr lang="en-US" sz="2400" dirty="0" smtClean="0"/>
              <a:t>A pointer is merely an address of where a datum or structure is stored</a:t>
            </a:r>
          </a:p>
          <a:p>
            <a:pPr lvl="1" eaLnBrk="1" hangingPunct="1">
              <a:lnSpc>
                <a:spcPct val="90000"/>
              </a:lnSpc>
            </a:pPr>
            <a:r>
              <a:rPr lang="en-US" sz="2200" dirty="0" smtClean="0"/>
              <a:t>all pointers are typed based on the type of entity that they point to</a:t>
            </a:r>
          </a:p>
          <a:p>
            <a:pPr lvl="1" eaLnBrk="1" hangingPunct="1">
              <a:lnSpc>
                <a:spcPct val="90000"/>
              </a:lnSpc>
            </a:pPr>
            <a:r>
              <a:rPr lang="en-US" sz="2200" dirty="0" smtClean="0"/>
              <a:t>to declare a pointer, use * preceding the variable name: </a:t>
            </a:r>
            <a:r>
              <a:rPr lang="en-US" sz="2200" dirty="0" err="1" smtClean="0"/>
              <a:t>int</a:t>
            </a:r>
            <a:r>
              <a:rPr lang="en-US" sz="2200" dirty="0" smtClean="0"/>
              <a:t> *x;</a:t>
            </a:r>
          </a:p>
          <a:p>
            <a:pPr eaLnBrk="1" hangingPunct="1">
              <a:lnSpc>
                <a:spcPct val="90000"/>
              </a:lnSpc>
            </a:pPr>
            <a:r>
              <a:rPr lang="en-US" sz="2400" dirty="0" smtClean="0"/>
              <a:t>To set a pointer to a variable’s address use &amp; before the variable as in x = &amp;y; </a:t>
            </a:r>
          </a:p>
          <a:p>
            <a:pPr lvl="1" eaLnBrk="1" hangingPunct="1">
              <a:lnSpc>
                <a:spcPct val="90000"/>
              </a:lnSpc>
            </a:pPr>
            <a:r>
              <a:rPr lang="en-US" sz="2200" dirty="0" smtClean="0"/>
              <a:t>&amp; means “return the memory address of”</a:t>
            </a:r>
          </a:p>
          <a:p>
            <a:pPr lvl="1" eaLnBrk="1" hangingPunct="1">
              <a:lnSpc>
                <a:spcPct val="90000"/>
              </a:lnSpc>
            </a:pPr>
            <a:r>
              <a:rPr lang="en-US" sz="2200" dirty="0" smtClean="0"/>
              <a:t>in this example, x will now point to y, that is, x stores </a:t>
            </a:r>
            <a:r>
              <a:rPr lang="en-US" sz="2200" dirty="0" err="1" smtClean="0"/>
              <a:t>y’s</a:t>
            </a:r>
            <a:r>
              <a:rPr lang="en-US" sz="2200" dirty="0" smtClean="0"/>
              <a:t> address</a:t>
            </a:r>
          </a:p>
          <a:p>
            <a:pPr eaLnBrk="1" hangingPunct="1">
              <a:lnSpc>
                <a:spcPct val="90000"/>
              </a:lnSpc>
            </a:pPr>
            <a:r>
              <a:rPr lang="en-US" sz="2400" dirty="0" smtClean="0"/>
              <a:t>If you access x, you merely get the address</a:t>
            </a:r>
          </a:p>
          <a:p>
            <a:pPr eaLnBrk="1" hangingPunct="1">
              <a:lnSpc>
                <a:spcPct val="90000"/>
              </a:lnSpc>
            </a:pPr>
            <a:r>
              <a:rPr lang="en-US" sz="2400" dirty="0" smtClean="0"/>
              <a:t>To get the value that x points to, use * as in *x </a:t>
            </a:r>
          </a:p>
          <a:p>
            <a:pPr lvl="1" eaLnBrk="1" hangingPunct="1">
              <a:lnSpc>
                <a:spcPct val="90000"/>
              </a:lnSpc>
            </a:pPr>
            <a:r>
              <a:rPr lang="en-US" sz="2200" dirty="0" smtClean="0"/>
              <a:t>*x = *x + 1; will add 1 to y</a:t>
            </a:r>
          </a:p>
          <a:p>
            <a:pPr eaLnBrk="1" hangingPunct="1">
              <a:lnSpc>
                <a:spcPct val="90000"/>
              </a:lnSpc>
            </a:pPr>
            <a:r>
              <a:rPr lang="en-US" sz="2400" dirty="0" smtClean="0"/>
              <a:t>* is known as the </a:t>
            </a:r>
            <a:r>
              <a:rPr lang="en-US" sz="2400" i="1" dirty="0" smtClean="0"/>
              <a:t>indirection </a:t>
            </a:r>
            <a:r>
              <a:rPr lang="en-US" sz="2400" dirty="0" smtClean="0"/>
              <a:t>(or dereferencing) operator because it requires a second access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5D9EDE48-8AF6-4ADE-87EE-CC088598456A}" type="datetime1">
              <a:rPr lang="en-US" smtClean="0"/>
              <a:t>1/11/2017</a:t>
            </a:fld>
            <a:endParaRPr lang="en-US"/>
          </a:p>
        </p:txBody>
      </p:sp>
      <p:sp>
        <p:nvSpPr>
          <p:cNvPr id="7" name="Footer Placeholder 6"/>
          <p:cNvSpPr>
            <a:spLocks noGrp="1"/>
          </p:cNvSpPr>
          <p:nvPr>
            <p:ph type="ftr" sz="quarter" idx="11"/>
          </p:nvPr>
        </p:nvSpPr>
        <p:spPr/>
        <p:txBody>
          <a:bodyPr/>
          <a:lstStyle/>
          <a:p>
            <a:pPr>
              <a:defRPr/>
            </a:pPr>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pPr>
              <a:defRPr/>
            </a:pPr>
            <a:fld id="{DD750EDB-4144-477E-8B30-C1AE3E75E135}" type="slidenum">
              <a:rPr lang="en-US" smtClean="0"/>
              <a:pPr>
                <a:defRPr/>
              </a:pPr>
              <a:t>4</a:t>
            </a:fld>
            <a:endParaRPr lang="en-US"/>
          </a:p>
        </p:txBody>
      </p:sp>
      <p:sp>
        <p:nvSpPr>
          <p:cNvPr id="4098" name="Rectangle 2"/>
          <p:cNvSpPr>
            <a:spLocks noGrp="1" noChangeArrowheads="1"/>
          </p:cNvSpPr>
          <p:nvPr>
            <p:ph type="title" idx="4294967295"/>
          </p:nvPr>
        </p:nvSpPr>
        <p:spPr>
          <a:xfrm>
            <a:off x="0" y="76200"/>
            <a:ext cx="7772400" cy="838200"/>
          </a:xfrm>
        </p:spPr>
        <p:txBody>
          <a:bodyPr/>
          <a:lstStyle/>
          <a:p>
            <a:pPr eaLnBrk="1" hangingPunct="1"/>
            <a:r>
              <a:rPr lang="en-US" dirty="0" smtClean="0"/>
              <a:t>Example Code</a:t>
            </a:r>
          </a:p>
        </p:txBody>
      </p:sp>
      <p:sp>
        <p:nvSpPr>
          <p:cNvPr id="4099" name="Text Box 4"/>
          <p:cNvSpPr txBox="1">
            <a:spLocks noChangeArrowheads="1"/>
          </p:cNvSpPr>
          <p:nvPr/>
        </p:nvSpPr>
        <p:spPr bwMode="auto">
          <a:xfrm>
            <a:off x="152400" y="838200"/>
            <a:ext cx="8763000" cy="2585323"/>
          </a:xfrm>
          <a:prstGeom prst="rect">
            <a:avLst/>
          </a:prstGeom>
          <a:noFill/>
          <a:ln w="9525">
            <a:solidFill>
              <a:schemeClr val="tx1"/>
            </a:solidFill>
            <a:miter lim="800000"/>
            <a:headEnd/>
            <a:tailEnd/>
          </a:ln>
        </p:spPr>
        <p:txBody>
          <a:bodyPr wrap="square">
            <a:spAutoFit/>
          </a:bodyPr>
          <a:lstStyle/>
          <a:p>
            <a:r>
              <a:rPr lang="en-US" sz="1800" dirty="0"/>
              <a:t> </a:t>
            </a:r>
            <a:r>
              <a:rPr lang="en-US" sz="1800" dirty="0" err="1"/>
              <a:t>int</a:t>
            </a:r>
            <a:r>
              <a:rPr lang="en-US" sz="1800" dirty="0"/>
              <a:t> x = 1, y = 2, z[10];</a:t>
            </a:r>
          </a:p>
          <a:p>
            <a:r>
              <a:rPr lang="en-US" sz="1800" dirty="0"/>
              <a:t> </a:t>
            </a:r>
            <a:r>
              <a:rPr lang="en-US" sz="1800" dirty="0" err="1"/>
              <a:t>int</a:t>
            </a:r>
            <a:r>
              <a:rPr lang="en-US" sz="1800" dirty="0"/>
              <a:t> *</a:t>
            </a:r>
            <a:r>
              <a:rPr lang="en-US" sz="1800" dirty="0" err="1"/>
              <a:t>ip</a:t>
            </a:r>
            <a:r>
              <a:rPr lang="en-US" sz="1800" dirty="0"/>
              <a:t>;		// </a:t>
            </a:r>
            <a:r>
              <a:rPr lang="en-US" sz="1800" dirty="0" err="1"/>
              <a:t>ip</a:t>
            </a:r>
            <a:r>
              <a:rPr lang="en-US" sz="1800" dirty="0"/>
              <a:t> is a pointer to an </a:t>
            </a:r>
            <a:r>
              <a:rPr lang="en-US" sz="1800" dirty="0" err="1"/>
              <a:t>int</a:t>
            </a:r>
            <a:r>
              <a:rPr lang="en-US" sz="1800" dirty="0"/>
              <a:t>, so it can point to x, y, or an element of z</a:t>
            </a:r>
          </a:p>
          <a:p>
            <a:r>
              <a:rPr lang="en-US" sz="1800" dirty="0"/>
              <a:t> </a:t>
            </a:r>
          </a:p>
          <a:p>
            <a:r>
              <a:rPr lang="en-US" sz="1800" dirty="0"/>
              <a:t> </a:t>
            </a:r>
            <a:r>
              <a:rPr lang="en-US" sz="1800" dirty="0" err="1"/>
              <a:t>ip</a:t>
            </a:r>
            <a:r>
              <a:rPr lang="en-US" sz="1800" dirty="0"/>
              <a:t> = &amp;x;		// </a:t>
            </a:r>
            <a:r>
              <a:rPr lang="en-US" sz="1800" dirty="0" err="1"/>
              <a:t>ip</a:t>
            </a:r>
            <a:r>
              <a:rPr lang="en-US" sz="1800" dirty="0"/>
              <a:t> now points at the location where x is stored</a:t>
            </a:r>
          </a:p>
          <a:p>
            <a:r>
              <a:rPr lang="en-US" sz="1800" dirty="0"/>
              <a:t> y = *</a:t>
            </a:r>
            <a:r>
              <a:rPr lang="en-US" sz="1800" dirty="0" err="1"/>
              <a:t>ip</a:t>
            </a:r>
            <a:r>
              <a:rPr lang="en-US" sz="1800" dirty="0"/>
              <a:t>;		// set y equal to the value pointed to by </a:t>
            </a:r>
            <a:r>
              <a:rPr lang="en-US" sz="1800" dirty="0" err="1"/>
              <a:t>ip</a:t>
            </a:r>
            <a:r>
              <a:rPr lang="en-US" sz="1800" dirty="0"/>
              <a:t>, or y = x</a:t>
            </a:r>
          </a:p>
          <a:p>
            <a:r>
              <a:rPr lang="en-US" sz="1800" dirty="0"/>
              <a:t> *</a:t>
            </a:r>
            <a:r>
              <a:rPr lang="en-US" sz="1800" dirty="0" err="1"/>
              <a:t>ip</a:t>
            </a:r>
            <a:r>
              <a:rPr lang="en-US" sz="1800" dirty="0"/>
              <a:t> = 0;		// now change the value that </a:t>
            </a:r>
            <a:r>
              <a:rPr lang="en-US" sz="1800" dirty="0" err="1"/>
              <a:t>ip</a:t>
            </a:r>
            <a:r>
              <a:rPr lang="en-US" sz="1800" dirty="0"/>
              <a:t> points to </a:t>
            </a:r>
            <a:r>
              <a:rPr lang="en-US" sz="1800" dirty="0" err="1"/>
              <a:t>to</a:t>
            </a:r>
            <a:r>
              <a:rPr lang="en-US" sz="1800" dirty="0"/>
              <a:t> 0, so now x = 0</a:t>
            </a:r>
          </a:p>
          <a:p>
            <a:r>
              <a:rPr lang="en-US" sz="1800" dirty="0"/>
              <a:t>		//       but notice that y is unchanged</a:t>
            </a:r>
          </a:p>
          <a:p>
            <a:r>
              <a:rPr lang="en-US" sz="1800" dirty="0"/>
              <a:t> </a:t>
            </a:r>
            <a:r>
              <a:rPr lang="en-US" sz="1800" dirty="0" err="1"/>
              <a:t>ip</a:t>
            </a:r>
            <a:r>
              <a:rPr lang="en-US" sz="1800" dirty="0"/>
              <a:t> = &amp;z[0];	// now </a:t>
            </a:r>
            <a:r>
              <a:rPr lang="en-US" sz="1800" dirty="0" err="1"/>
              <a:t>ip</a:t>
            </a:r>
            <a:r>
              <a:rPr lang="en-US" sz="1800" dirty="0"/>
              <a:t> points at the first location in the array </a:t>
            </a:r>
            <a:r>
              <a:rPr lang="en-US" sz="1800" dirty="0" smtClean="0"/>
              <a:t>z</a:t>
            </a:r>
            <a:endParaRPr lang="en-US" sz="1800" dirty="0"/>
          </a:p>
          <a:p>
            <a:r>
              <a:rPr lang="en-US" sz="1800" dirty="0"/>
              <a:t> *</a:t>
            </a:r>
            <a:r>
              <a:rPr lang="en-US" sz="1800" dirty="0" err="1"/>
              <a:t>ip</a:t>
            </a:r>
            <a:r>
              <a:rPr lang="en-US" sz="1800" dirty="0"/>
              <a:t> = *</a:t>
            </a:r>
            <a:r>
              <a:rPr lang="en-US" sz="1800" dirty="0" err="1"/>
              <a:t>ip</a:t>
            </a:r>
            <a:r>
              <a:rPr lang="en-US" sz="1800" dirty="0"/>
              <a:t> + 1; 	// the value that </a:t>
            </a:r>
            <a:r>
              <a:rPr lang="en-US" sz="1800" dirty="0" err="1"/>
              <a:t>ip</a:t>
            </a:r>
            <a:r>
              <a:rPr lang="en-US" sz="1800" dirty="0"/>
              <a:t> points to (z[0]) is incremented	</a:t>
            </a:r>
          </a:p>
        </p:txBody>
      </p:sp>
      <p:sp>
        <p:nvSpPr>
          <p:cNvPr id="4100" name="Text Box 5"/>
          <p:cNvSpPr txBox="1">
            <a:spLocks noChangeArrowheads="1"/>
          </p:cNvSpPr>
          <p:nvPr/>
        </p:nvSpPr>
        <p:spPr bwMode="auto">
          <a:xfrm>
            <a:off x="152400" y="3429000"/>
            <a:ext cx="8763000" cy="2862322"/>
          </a:xfrm>
          <a:prstGeom prst="rect">
            <a:avLst/>
          </a:prstGeom>
          <a:noFill/>
          <a:ln w="9525">
            <a:solidFill>
              <a:schemeClr val="tx1"/>
            </a:solidFill>
            <a:miter lim="800000"/>
            <a:headEnd/>
            <a:tailEnd/>
          </a:ln>
        </p:spPr>
        <p:txBody>
          <a:bodyPr wrap="square">
            <a:spAutoFit/>
          </a:bodyPr>
          <a:lstStyle/>
          <a:p>
            <a:r>
              <a:rPr lang="en-US" sz="1800" dirty="0" err="1"/>
              <a:t>int</a:t>
            </a:r>
            <a:r>
              <a:rPr lang="en-US" sz="1800" dirty="0"/>
              <a:t> x, *y, z, *q;</a:t>
            </a:r>
          </a:p>
          <a:p>
            <a:r>
              <a:rPr lang="en-US" sz="1800" dirty="0"/>
              <a:t>x = 3;</a:t>
            </a:r>
          </a:p>
          <a:p>
            <a:r>
              <a:rPr lang="en-US" sz="1800" dirty="0"/>
              <a:t>y = &amp;x;			// y points to x</a:t>
            </a:r>
          </a:p>
          <a:p>
            <a:r>
              <a:rPr lang="en-US" sz="1800" dirty="0" err="1" smtClean="0"/>
              <a:t>cout</a:t>
            </a:r>
            <a:r>
              <a:rPr lang="en-US" sz="1800" dirty="0" smtClean="0"/>
              <a:t> &lt;&lt; x;</a:t>
            </a:r>
            <a:r>
              <a:rPr lang="en-US" sz="1800" dirty="0"/>
              <a:t>		// outputs 3</a:t>
            </a:r>
          </a:p>
          <a:p>
            <a:r>
              <a:rPr lang="en-US" sz="1800" dirty="0" err="1"/>
              <a:t>cout</a:t>
            </a:r>
            <a:r>
              <a:rPr lang="en-US" sz="1800" dirty="0"/>
              <a:t> &lt;&lt; y</a:t>
            </a:r>
            <a:r>
              <a:rPr lang="en-US" sz="1800" dirty="0" smtClean="0"/>
              <a:t>;</a:t>
            </a:r>
            <a:r>
              <a:rPr lang="en-US" sz="1800" dirty="0"/>
              <a:t>		// outputs x’s address, </a:t>
            </a:r>
            <a:r>
              <a:rPr lang="en-US" sz="1800" dirty="0" smtClean="0"/>
              <a:t>seems </a:t>
            </a:r>
            <a:r>
              <a:rPr lang="en-US" sz="1800" dirty="0"/>
              <a:t>like a random number to us</a:t>
            </a:r>
          </a:p>
          <a:p>
            <a:r>
              <a:rPr lang="en-US" sz="1800" dirty="0" err="1"/>
              <a:t>cout</a:t>
            </a:r>
            <a:r>
              <a:rPr lang="en-US" sz="1800" dirty="0"/>
              <a:t> &lt;&lt; *</a:t>
            </a:r>
            <a:r>
              <a:rPr lang="en-US" sz="1800" dirty="0" smtClean="0"/>
              <a:t>y;</a:t>
            </a:r>
            <a:r>
              <a:rPr lang="en-US" sz="1800" dirty="0"/>
              <a:t>		// outputs what y points to, or x (3)</a:t>
            </a:r>
          </a:p>
          <a:p>
            <a:r>
              <a:rPr lang="en-US" sz="1800" dirty="0" err="1"/>
              <a:t>cout</a:t>
            </a:r>
            <a:r>
              <a:rPr lang="en-US" sz="1800" dirty="0"/>
              <a:t> &lt;&lt; *</a:t>
            </a:r>
            <a:r>
              <a:rPr lang="en-US" sz="1800" dirty="0" smtClean="0"/>
              <a:t>y+1;</a:t>
            </a:r>
            <a:r>
              <a:rPr lang="en-US" sz="1800" dirty="0"/>
              <a:t>	</a:t>
            </a:r>
            <a:r>
              <a:rPr lang="en-US" sz="1800" dirty="0" smtClean="0"/>
              <a:t>	// </a:t>
            </a:r>
            <a:r>
              <a:rPr lang="en-US" sz="1800" dirty="0"/>
              <a:t>outputs 4 (print out what y points to + 1)</a:t>
            </a:r>
          </a:p>
          <a:p>
            <a:r>
              <a:rPr lang="en-US" sz="1800" dirty="0" err="1"/>
              <a:t>cout</a:t>
            </a:r>
            <a:r>
              <a:rPr lang="en-US" sz="1800" dirty="0"/>
              <a:t> &lt;&lt; *(y+1</a:t>
            </a:r>
            <a:r>
              <a:rPr lang="en-US" sz="1800" dirty="0" smtClean="0"/>
              <a:t>);</a:t>
            </a:r>
            <a:r>
              <a:rPr lang="en-US" sz="1800" dirty="0"/>
              <a:t>	</a:t>
            </a:r>
            <a:r>
              <a:rPr lang="en-US" sz="1800" dirty="0" smtClean="0"/>
              <a:t>	// </a:t>
            </a:r>
            <a:r>
              <a:rPr lang="en-US" sz="1800" dirty="0"/>
              <a:t>this outputs the item after x in memory – what is it?</a:t>
            </a:r>
          </a:p>
          <a:p>
            <a:r>
              <a:rPr lang="en-US" sz="1800" dirty="0"/>
              <a:t>z = *(&amp;x);		// z equals 3 (what &amp;x points to, which is x)</a:t>
            </a:r>
          </a:p>
          <a:p>
            <a:r>
              <a:rPr lang="en-US" sz="1800" dirty="0"/>
              <a:t>q = &amp;*y;			// q points to 3 – note *&amp; and &amp;* cancel out</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C269740-B494-4A4C-8FDA-D751AFBFCEB2}" type="datetime1">
              <a:rPr lang="en-US" smtClean="0"/>
              <a:t>1/11/2017</a:t>
            </a:fld>
            <a:endParaRPr lang="en-US"/>
          </a:p>
        </p:txBody>
      </p:sp>
      <p:sp>
        <p:nvSpPr>
          <p:cNvPr id="6" name="Footer Placeholder 5"/>
          <p:cNvSpPr>
            <a:spLocks noGrp="1"/>
          </p:cNvSpPr>
          <p:nvPr>
            <p:ph type="ftr" sz="quarter" idx="11"/>
          </p:nvPr>
        </p:nvSpPr>
        <p:spPr/>
        <p:txBody>
          <a:bodyPr/>
          <a:lstStyle/>
          <a:p>
            <a:pPr>
              <a:defRPr/>
            </a:pPr>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pPr>
              <a:defRPr/>
            </a:pPr>
            <a:fld id="{DD750EDB-4144-477E-8B30-C1AE3E75E135}" type="slidenum">
              <a:rPr lang="en-US" smtClean="0"/>
              <a:pPr>
                <a:defRPr/>
              </a:pPr>
              <a:t>5</a:t>
            </a:fld>
            <a:endParaRPr lang="en-US"/>
          </a:p>
        </p:txBody>
      </p:sp>
      <p:sp>
        <p:nvSpPr>
          <p:cNvPr id="5122" name="Rectangle 2"/>
          <p:cNvSpPr>
            <a:spLocks noGrp="1" noChangeArrowheads="1"/>
          </p:cNvSpPr>
          <p:nvPr>
            <p:ph type="title" idx="4294967295"/>
          </p:nvPr>
        </p:nvSpPr>
        <p:spPr>
          <a:xfrm>
            <a:off x="0" y="0"/>
            <a:ext cx="7772400" cy="914400"/>
          </a:xfrm>
        </p:spPr>
        <p:txBody>
          <a:bodyPr/>
          <a:lstStyle/>
          <a:p>
            <a:pPr eaLnBrk="1" hangingPunct="1"/>
            <a:r>
              <a:rPr lang="en-US" dirty="0" smtClean="0"/>
              <a:t>Arrays and Pointers</a:t>
            </a:r>
          </a:p>
        </p:txBody>
      </p:sp>
      <p:sp>
        <p:nvSpPr>
          <p:cNvPr id="5123" name="Rectangle 3"/>
          <p:cNvSpPr>
            <a:spLocks noGrp="1" noChangeArrowheads="1"/>
          </p:cNvSpPr>
          <p:nvPr>
            <p:ph type="body" idx="4294967295"/>
          </p:nvPr>
        </p:nvSpPr>
        <p:spPr>
          <a:xfrm>
            <a:off x="0" y="838200"/>
            <a:ext cx="8610600" cy="5410200"/>
          </a:xfrm>
        </p:spPr>
        <p:txBody>
          <a:bodyPr/>
          <a:lstStyle/>
          <a:p>
            <a:pPr eaLnBrk="1" hangingPunct="1">
              <a:lnSpc>
                <a:spcPct val="80000"/>
              </a:lnSpc>
            </a:pPr>
            <a:r>
              <a:rPr lang="en-US" sz="2000" dirty="0" smtClean="0"/>
              <a:t>We declare an array using [ ] following the variable name</a:t>
            </a:r>
          </a:p>
          <a:p>
            <a:pPr lvl="1" eaLnBrk="1" hangingPunct="1">
              <a:lnSpc>
                <a:spcPct val="80000"/>
              </a:lnSpc>
            </a:pPr>
            <a:r>
              <a:rPr lang="en-US" sz="1800" dirty="0" err="1" smtClean="0"/>
              <a:t>int</a:t>
            </a:r>
            <a:r>
              <a:rPr lang="en-US" sz="1800" dirty="0" smtClean="0"/>
              <a:t> x[5];	</a:t>
            </a:r>
          </a:p>
          <a:p>
            <a:pPr eaLnBrk="1" hangingPunct="1">
              <a:lnSpc>
                <a:spcPct val="80000"/>
              </a:lnSpc>
            </a:pPr>
            <a:r>
              <a:rPr lang="en-US" sz="2000" dirty="0" smtClean="0"/>
              <a:t>You must include the size of the array in the [ ] when declaring unless you are also initializing the array to its starting values as in:</a:t>
            </a:r>
          </a:p>
          <a:p>
            <a:pPr lvl="1" eaLnBrk="1" hangingPunct="1">
              <a:lnSpc>
                <a:spcPct val="80000"/>
              </a:lnSpc>
            </a:pPr>
            <a:r>
              <a:rPr lang="en-US" sz="1800" dirty="0" err="1" smtClean="0"/>
              <a:t>int</a:t>
            </a:r>
            <a:r>
              <a:rPr lang="en-US" sz="1800" dirty="0" smtClean="0"/>
              <a:t> x [ ] = {1, 2, 3, 4, 5};</a:t>
            </a:r>
          </a:p>
          <a:p>
            <a:pPr lvl="1" eaLnBrk="1" hangingPunct="1">
              <a:lnSpc>
                <a:spcPct val="80000"/>
              </a:lnSpc>
            </a:pPr>
            <a:r>
              <a:rPr lang="en-US" sz="1800" dirty="0" smtClean="0"/>
              <a:t>you can also include the size when initializing as long as the size is &gt;= the number of items being initialized (in which case the remaining array elements are uninitialized) </a:t>
            </a:r>
          </a:p>
          <a:p>
            <a:pPr lvl="1" eaLnBrk="1" hangingPunct="1">
              <a:lnSpc>
                <a:spcPct val="80000"/>
              </a:lnSpc>
            </a:pPr>
            <a:endParaRPr lang="en-US" sz="1800" dirty="0" smtClean="0"/>
          </a:p>
          <a:p>
            <a:pPr lvl="1" eaLnBrk="1" hangingPunct="1">
              <a:lnSpc>
                <a:spcPct val="80000"/>
              </a:lnSpc>
            </a:pPr>
            <a:r>
              <a:rPr lang="en-US" sz="1800" dirty="0" smtClean="0"/>
              <a:t>you access array elements using indices e.g. x[4] </a:t>
            </a:r>
          </a:p>
          <a:p>
            <a:pPr lvl="1" eaLnBrk="1" hangingPunct="1">
              <a:lnSpc>
                <a:spcPct val="80000"/>
              </a:lnSpc>
            </a:pPr>
            <a:r>
              <a:rPr lang="en-US" sz="1800" dirty="0" smtClean="0"/>
              <a:t>array indices start at 0</a:t>
            </a:r>
          </a:p>
          <a:p>
            <a:pPr lvl="1" eaLnBrk="1" hangingPunct="1">
              <a:lnSpc>
                <a:spcPct val="80000"/>
              </a:lnSpc>
            </a:pPr>
            <a:r>
              <a:rPr lang="en-US" sz="1800" dirty="0" smtClean="0"/>
              <a:t>arrays can be passed as parameters, the type being received would be denoted as </a:t>
            </a:r>
            <a:r>
              <a:rPr lang="en-US" sz="1800" dirty="0" err="1" smtClean="0"/>
              <a:t>int</a:t>
            </a:r>
            <a:r>
              <a:rPr lang="en-US" sz="1800" dirty="0" smtClean="0"/>
              <a:t> x[ ]</a:t>
            </a:r>
          </a:p>
          <a:p>
            <a:pPr eaLnBrk="1" hangingPunct="1">
              <a:lnSpc>
                <a:spcPct val="80000"/>
              </a:lnSpc>
            </a:pPr>
            <a:r>
              <a:rPr lang="en-US" sz="2000" dirty="0" smtClean="0"/>
              <a:t>Arrays in C/C++ are interesting because they are pointed to</a:t>
            </a:r>
          </a:p>
          <a:p>
            <a:pPr lvl="1" eaLnBrk="1" hangingPunct="1">
              <a:lnSpc>
                <a:spcPct val="80000"/>
              </a:lnSpc>
            </a:pPr>
            <a:r>
              <a:rPr lang="en-US" sz="1800" dirty="0" smtClean="0"/>
              <a:t>the variable that you declare for the array is actually a pointer to the first array element</a:t>
            </a:r>
          </a:p>
          <a:p>
            <a:pPr eaLnBrk="1" hangingPunct="1">
              <a:lnSpc>
                <a:spcPct val="80000"/>
              </a:lnSpc>
            </a:pPr>
            <a:r>
              <a:rPr lang="en-US" sz="2000" dirty="0" smtClean="0"/>
              <a:t>You can interact with the array elements through pointers or by using [ ]</a:t>
            </a:r>
          </a:p>
          <a:p>
            <a:pPr eaLnBrk="1" hangingPunct="1">
              <a:lnSpc>
                <a:spcPct val="80000"/>
              </a:lnSpc>
            </a:pPr>
            <a:r>
              <a:rPr lang="en-US" sz="2000" dirty="0" smtClean="0"/>
              <a:t>In C/C++ you can manipulate the pointers through pointer arithmetic – a pointer is an </a:t>
            </a:r>
            <a:r>
              <a:rPr lang="en-US" sz="2000" dirty="0" err="1" smtClean="0"/>
              <a:t>int</a:t>
            </a:r>
            <a:r>
              <a:rPr lang="en-US" sz="2000" dirty="0" smtClean="0"/>
              <a:t> value, so we can add or subtract</a:t>
            </a:r>
          </a:p>
          <a:p>
            <a:pPr lvl="1" eaLnBrk="1" hangingPunct="1">
              <a:lnSpc>
                <a:spcPct val="80000"/>
              </a:lnSpc>
            </a:pPr>
            <a:r>
              <a:rPr lang="en-US" sz="1800" dirty="0" smtClean="0"/>
              <a:t>this will be used for stepping through arrays rather than using array indices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F03A06D3-70B9-4977-86B2-241469586A04}" type="datetime1">
              <a:rPr lang="en-US" smtClean="0"/>
              <a:t>1/11/2017</a:t>
            </a:fld>
            <a:endParaRPr lang="en-US" dirty="0"/>
          </a:p>
        </p:txBody>
      </p:sp>
      <p:sp>
        <p:nvSpPr>
          <p:cNvPr id="7" name="Footer Placeholder 6"/>
          <p:cNvSpPr>
            <a:spLocks noGrp="1"/>
          </p:cNvSpPr>
          <p:nvPr>
            <p:ph type="ftr" sz="quarter" idx="11"/>
          </p:nvPr>
        </p:nvSpPr>
        <p:spPr/>
        <p:txBody>
          <a:bodyPr/>
          <a:lstStyle/>
          <a:p>
            <a:pPr>
              <a:defRPr/>
            </a:pPr>
            <a:r>
              <a:rPr lang="en-US" dirty="0" smtClean="0"/>
              <a:t>Electrical  &amp; Computer Engineering</a:t>
            </a:r>
            <a:endParaRPr lang="en-US" dirty="0"/>
          </a:p>
        </p:txBody>
      </p:sp>
      <p:sp>
        <p:nvSpPr>
          <p:cNvPr id="6" name="Slide Number Placeholder 5"/>
          <p:cNvSpPr>
            <a:spLocks noGrp="1"/>
          </p:cNvSpPr>
          <p:nvPr>
            <p:ph type="sldNum" sz="quarter" idx="12"/>
          </p:nvPr>
        </p:nvSpPr>
        <p:spPr/>
        <p:txBody>
          <a:bodyPr/>
          <a:lstStyle/>
          <a:p>
            <a:pPr>
              <a:defRPr/>
            </a:pPr>
            <a:fld id="{5FBF1C2A-6CC1-4A28-9B04-5D78E5F0C532}" type="slidenum">
              <a:rPr lang="en-US" smtClean="0"/>
              <a:pPr>
                <a:defRPr/>
              </a:pPr>
              <a:t>6</a:t>
            </a:fld>
            <a:endParaRPr lang="en-US"/>
          </a:p>
        </p:txBody>
      </p:sp>
      <p:sp>
        <p:nvSpPr>
          <p:cNvPr id="6146" name="Rectangle 2"/>
          <p:cNvSpPr>
            <a:spLocks noGrp="1" noChangeArrowheads="1"/>
          </p:cNvSpPr>
          <p:nvPr>
            <p:ph type="title" idx="4294967295"/>
          </p:nvPr>
        </p:nvSpPr>
        <p:spPr>
          <a:xfrm>
            <a:off x="0" y="0"/>
            <a:ext cx="7772400" cy="990600"/>
          </a:xfrm>
        </p:spPr>
        <p:txBody>
          <a:bodyPr/>
          <a:lstStyle/>
          <a:p>
            <a:pPr eaLnBrk="1" hangingPunct="1"/>
            <a:r>
              <a:rPr lang="en-US" dirty="0" smtClean="0"/>
              <a:t>Using Pointers with Arrays</a:t>
            </a:r>
          </a:p>
        </p:txBody>
      </p:sp>
      <p:sp>
        <p:nvSpPr>
          <p:cNvPr id="6147" name="Rectangle 3"/>
          <p:cNvSpPr>
            <a:spLocks noGrp="1" noChangeArrowheads="1"/>
          </p:cNvSpPr>
          <p:nvPr>
            <p:ph type="body" sz="half" idx="4294967295"/>
          </p:nvPr>
        </p:nvSpPr>
        <p:spPr>
          <a:xfrm>
            <a:off x="0" y="838200"/>
            <a:ext cx="4267200" cy="5334000"/>
          </a:xfrm>
        </p:spPr>
        <p:txBody>
          <a:bodyPr/>
          <a:lstStyle/>
          <a:p>
            <a:pPr eaLnBrk="1" hangingPunct="1">
              <a:lnSpc>
                <a:spcPct val="90000"/>
              </a:lnSpc>
            </a:pPr>
            <a:r>
              <a:rPr lang="en-US" sz="2000" dirty="0" smtClean="0"/>
              <a:t>Recall in an earlier example, we did </a:t>
            </a:r>
            <a:r>
              <a:rPr lang="en-US" sz="2000" dirty="0" err="1" smtClean="0"/>
              <a:t>ip</a:t>
            </a:r>
            <a:r>
              <a:rPr lang="en-US" sz="2000" dirty="0" smtClean="0"/>
              <a:t> = &amp;z[0];</a:t>
            </a:r>
          </a:p>
          <a:p>
            <a:pPr eaLnBrk="1" hangingPunct="1">
              <a:lnSpc>
                <a:spcPct val="90000"/>
              </a:lnSpc>
            </a:pPr>
            <a:r>
              <a:rPr lang="en-US" sz="2000" dirty="0" smtClean="0"/>
              <a:t>This sets our pointer to point at the first element of the array</a:t>
            </a:r>
          </a:p>
          <a:p>
            <a:pPr lvl="1" eaLnBrk="1" hangingPunct="1">
              <a:lnSpc>
                <a:spcPct val="90000"/>
              </a:lnSpc>
            </a:pPr>
            <a:r>
              <a:rPr lang="en-US" sz="2000" dirty="0" smtClean="0"/>
              <a:t>In fact, z is a pointer as well and we can access z[0] either using z[0], *</a:t>
            </a:r>
            <a:r>
              <a:rPr lang="en-US" sz="2000" dirty="0" err="1" smtClean="0"/>
              <a:t>ip</a:t>
            </a:r>
            <a:r>
              <a:rPr lang="en-US" sz="2000" dirty="0" smtClean="0"/>
              <a:t>, or *z</a:t>
            </a:r>
          </a:p>
          <a:p>
            <a:pPr eaLnBrk="1" hangingPunct="1">
              <a:lnSpc>
                <a:spcPct val="90000"/>
              </a:lnSpc>
            </a:pPr>
            <a:r>
              <a:rPr lang="en-US" sz="2000" dirty="0" smtClean="0"/>
              <a:t>What about accessing z[1]?</a:t>
            </a:r>
          </a:p>
          <a:p>
            <a:pPr lvl="1" eaLnBrk="1" hangingPunct="1">
              <a:lnSpc>
                <a:spcPct val="90000"/>
              </a:lnSpc>
            </a:pPr>
            <a:r>
              <a:rPr lang="en-US" sz="2000" dirty="0" smtClean="0"/>
              <a:t>We can do z[1] as usual, or we can add 1 to the location pointed to by </a:t>
            </a:r>
            <a:r>
              <a:rPr lang="en-US" sz="2000" dirty="0" err="1" smtClean="0"/>
              <a:t>ip</a:t>
            </a:r>
            <a:r>
              <a:rPr lang="en-US" sz="2000" dirty="0" smtClean="0"/>
              <a:t> or z, that is *(ip+1) or *(z+1)</a:t>
            </a:r>
          </a:p>
          <a:p>
            <a:pPr lvl="1" eaLnBrk="1" hangingPunct="1">
              <a:lnSpc>
                <a:spcPct val="90000"/>
              </a:lnSpc>
            </a:pPr>
            <a:r>
              <a:rPr lang="en-US" sz="2000" dirty="0" smtClean="0"/>
              <a:t>While we can reset </a:t>
            </a:r>
            <a:r>
              <a:rPr lang="en-US" sz="2000" dirty="0" err="1" smtClean="0"/>
              <a:t>ip</a:t>
            </a:r>
            <a:r>
              <a:rPr lang="en-US" sz="2000" dirty="0" smtClean="0"/>
              <a:t> to be </a:t>
            </a:r>
            <a:r>
              <a:rPr lang="en-US" sz="2000" dirty="0" err="1" smtClean="0"/>
              <a:t>ip</a:t>
            </a:r>
            <a:r>
              <a:rPr lang="en-US" sz="2000" dirty="0" smtClean="0"/>
              <a:t> = ip+1, we cannot reset z to be z = z+1, otherwise we would lose access to the first array location since z is our array variable</a:t>
            </a:r>
          </a:p>
        </p:txBody>
      </p:sp>
      <p:sp>
        <p:nvSpPr>
          <p:cNvPr id="6148" name="Rectangle 4"/>
          <p:cNvSpPr>
            <a:spLocks noGrp="1" noChangeArrowheads="1"/>
          </p:cNvSpPr>
          <p:nvPr>
            <p:ph type="body" sz="half" idx="4294967295"/>
          </p:nvPr>
        </p:nvSpPr>
        <p:spPr>
          <a:xfrm>
            <a:off x="4572000" y="914400"/>
            <a:ext cx="4572000" cy="5334000"/>
          </a:xfrm>
        </p:spPr>
        <p:txBody>
          <a:bodyPr/>
          <a:lstStyle/>
          <a:p>
            <a:pPr eaLnBrk="1" hangingPunct="1">
              <a:lnSpc>
                <a:spcPct val="80000"/>
              </a:lnSpc>
            </a:pPr>
            <a:r>
              <a:rPr lang="en-US" sz="2400" dirty="0" smtClean="0"/>
              <a:t>Notice that </a:t>
            </a:r>
            <a:r>
              <a:rPr lang="en-US" sz="2400" dirty="0" err="1" smtClean="0"/>
              <a:t>ip</a:t>
            </a:r>
            <a:r>
              <a:rPr lang="en-US" sz="2400" dirty="0" smtClean="0"/>
              <a:t>=ip+1 (or </a:t>
            </a:r>
            <a:r>
              <a:rPr lang="en-US" sz="2400" dirty="0" err="1" smtClean="0"/>
              <a:t>ip</a:t>
            </a:r>
            <a:r>
              <a:rPr lang="en-US" sz="2400" dirty="0" smtClean="0"/>
              <a:t>++) moves the pointer 4 bytes instead of 1 to point at the next array location </a:t>
            </a:r>
          </a:p>
          <a:p>
            <a:pPr lvl="1" eaLnBrk="1" hangingPunct="1">
              <a:lnSpc>
                <a:spcPct val="80000"/>
              </a:lnSpc>
            </a:pPr>
            <a:r>
              <a:rPr lang="en-US" sz="2000" dirty="0" smtClean="0"/>
              <a:t>this is done no matter what size the element is </a:t>
            </a:r>
          </a:p>
          <a:p>
            <a:pPr lvl="2" eaLnBrk="1" hangingPunct="1">
              <a:lnSpc>
                <a:spcPct val="80000"/>
              </a:lnSpc>
            </a:pPr>
            <a:r>
              <a:rPr lang="en-US" sz="1800" dirty="0" smtClean="0"/>
              <a:t>if the array were an array of doubles, the increment would move </a:t>
            </a:r>
            <a:r>
              <a:rPr lang="en-US" sz="1800" dirty="0" err="1" smtClean="0"/>
              <a:t>ip</a:t>
            </a:r>
            <a:r>
              <a:rPr lang="en-US" sz="1800" dirty="0" smtClean="0"/>
              <a:t> to point 8 bytes away, and 1 byte for a char.</a:t>
            </a:r>
          </a:p>
          <a:p>
            <a:pPr eaLnBrk="1" hangingPunct="1">
              <a:lnSpc>
                <a:spcPct val="80000"/>
              </a:lnSpc>
            </a:pPr>
            <a:r>
              <a:rPr lang="en-US" sz="2400" dirty="0" smtClean="0"/>
              <a:t>We could declare our arrays as pointers </a:t>
            </a:r>
          </a:p>
          <a:p>
            <a:pPr lvl="1" eaLnBrk="1" hangingPunct="1">
              <a:lnSpc>
                <a:spcPct val="80000"/>
              </a:lnSpc>
            </a:pPr>
            <a:r>
              <a:rPr lang="en-US" sz="2000" dirty="0" smtClean="0"/>
              <a:t>notably, we might do this for our formal parameters as this better describes what we are dealing with) </a:t>
            </a:r>
          </a:p>
          <a:p>
            <a:pPr eaLnBrk="1" hangingPunct="1">
              <a:lnSpc>
                <a:spcPct val="80000"/>
              </a:lnSpc>
            </a:pPr>
            <a:r>
              <a:rPr lang="en-US" sz="2400" dirty="0" smtClean="0"/>
              <a:t>For instance</a:t>
            </a:r>
          </a:p>
          <a:p>
            <a:pPr lvl="1" eaLnBrk="1" hangingPunct="1">
              <a:lnSpc>
                <a:spcPct val="80000"/>
              </a:lnSpc>
            </a:pPr>
            <a:r>
              <a:rPr lang="en-US" sz="2000" dirty="0" smtClean="0"/>
              <a:t>function1(</a:t>
            </a:r>
            <a:r>
              <a:rPr lang="en-US" sz="2000" dirty="0" err="1" smtClean="0"/>
              <a:t>int</a:t>
            </a:r>
            <a:r>
              <a:rPr lang="en-US" sz="2000" dirty="0" smtClean="0"/>
              <a:t> *array) rather than function1(</a:t>
            </a:r>
            <a:r>
              <a:rPr lang="en-US" sz="2000" dirty="0" err="1" smtClean="0"/>
              <a:t>int</a:t>
            </a:r>
            <a:r>
              <a:rPr lang="en-US" sz="2000" dirty="0" smtClean="0"/>
              <a:t>[ ] array)</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F943E484-D03D-4E8E-A231-69E7973CF15D}" type="datetime1">
              <a:rPr lang="en-US" smtClean="0"/>
              <a:t>1/11/2017</a:t>
            </a:fld>
            <a:endParaRPr lang="en-US"/>
          </a:p>
        </p:txBody>
      </p:sp>
      <p:sp>
        <p:nvSpPr>
          <p:cNvPr id="9" name="Footer Placeholder 8"/>
          <p:cNvSpPr>
            <a:spLocks noGrp="1"/>
          </p:cNvSpPr>
          <p:nvPr>
            <p:ph type="ftr" sz="quarter" idx="11"/>
          </p:nvPr>
        </p:nvSpPr>
        <p:spPr/>
        <p:txBody>
          <a:bodyPr/>
          <a:lstStyle/>
          <a:p>
            <a:pPr>
              <a:defRPr/>
            </a:pPr>
            <a:r>
              <a:rPr lang="en-US" smtClean="0"/>
              <a:t>Electrical  &amp; Computer Engineering</a:t>
            </a:r>
            <a:endParaRPr lang="en-US"/>
          </a:p>
        </p:txBody>
      </p:sp>
      <p:sp>
        <p:nvSpPr>
          <p:cNvPr id="8" name="Slide Number Placeholder 7"/>
          <p:cNvSpPr>
            <a:spLocks noGrp="1"/>
          </p:cNvSpPr>
          <p:nvPr>
            <p:ph type="sldNum" sz="quarter" idx="12"/>
          </p:nvPr>
        </p:nvSpPr>
        <p:spPr/>
        <p:txBody>
          <a:bodyPr/>
          <a:lstStyle/>
          <a:p>
            <a:pPr>
              <a:defRPr/>
            </a:pPr>
            <a:fld id="{5FBF1C2A-6CC1-4A28-9B04-5D78E5F0C532}" type="slidenum">
              <a:rPr lang="en-US" smtClean="0"/>
              <a:pPr>
                <a:defRPr/>
              </a:pPr>
              <a:t>7</a:t>
            </a:fld>
            <a:endParaRPr lang="en-US"/>
          </a:p>
        </p:txBody>
      </p:sp>
      <p:sp>
        <p:nvSpPr>
          <p:cNvPr id="7170" name="Rectangle 2"/>
          <p:cNvSpPr>
            <a:spLocks noGrp="1" noChangeArrowheads="1"/>
          </p:cNvSpPr>
          <p:nvPr>
            <p:ph type="title" idx="4294967295"/>
          </p:nvPr>
        </p:nvSpPr>
        <p:spPr>
          <a:xfrm>
            <a:off x="1371600" y="0"/>
            <a:ext cx="7772400" cy="990600"/>
          </a:xfrm>
        </p:spPr>
        <p:txBody>
          <a:bodyPr/>
          <a:lstStyle/>
          <a:p>
            <a:pPr eaLnBrk="1" hangingPunct="1"/>
            <a:r>
              <a:rPr lang="en-US" dirty="0" smtClean="0"/>
              <a:t>Iterating Through the Array</a:t>
            </a:r>
          </a:p>
        </p:txBody>
      </p:sp>
      <p:sp>
        <p:nvSpPr>
          <p:cNvPr id="7171" name="Rectangle 3"/>
          <p:cNvSpPr>
            <a:spLocks noGrp="1" noChangeArrowheads="1"/>
          </p:cNvSpPr>
          <p:nvPr>
            <p:ph type="body" sz="half" idx="4294967295"/>
          </p:nvPr>
        </p:nvSpPr>
        <p:spPr>
          <a:xfrm>
            <a:off x="0" y="914400"/>
            <a:ext cx="8610600" cy="838200"/>
          </a:xfrm>
        </p:spPr>
        <p:txBody>
          <a:bodyPr/>
          <a:lstStyle/>
          <a:p>
            <a:pPr eaLnBrk="1" hangingPunct="1"/>
            <a:r>
              <a:rPr lang="en-US" sz="2400" dirty="0" smtClean="0"/>
              <a:t>Here we see two ways to iterate through an array, the usual way, but also a method using pointer arithmetic</a:t>
            </a:r>
          </a:p>
        </p:txBody>
      </p:sp>
      <p:sp>
        <p:nvSpPr>
          <p:cNvPr id="7172" name="Rectangle 6"/>
          <p:cNvSpPr>
            <a:spLocks noGrp="1" noChangeArrowheads="1"/>
          </p:cNvSpPr>
          <p:nvPr>
            <p:ph type="body" sz="half" idx="4294967295"/>
          </p:nvPr>
        </p:nvSpPr>
        <p:spPr>
          <a:xfrm>
            <a:off x="0" y="2667000"/>
            <a:ext cx="8991600" cy="2667000"/>
          </a:xfrm>
        </p:spPr>
        <p:txBody>
          <a:bodyPr/>
          <a:lstStyle/>
          <a:p>
            <a:pPr eaLnBrk="1" hangingPunct="1">
              <a:lnSpc>
                <a:spcPct val="90000"/>
              </a:lnSpc>
            </a:pPr>
            <a:r>
              <a:rPr lang="en-US" sz="2400" dirty="0" smtClean="0"/>
              <a:t>Let’s consider the code on the right:</a:t>
            </a:r>
          </a:p>
          <a:p>
            <a:pPr lvl="1" eaLnBrk="1" hangingPunct="1">
              <a:lnSpc>
                <a:spcPct val="90000"/>
              </a:lnSpc>
            </a:pPr>
            <a:r>
              <a:rPr lang="en-US" sz="2000" dirty="0" err="1" smtClean="0"/>
              <a:t>pj</a:t>
            </a:r>
            <a:r>
              <a:rPr lang="en-US" sz="2000" dirty="0" smtClean="0"/>
              <a:t> is a pointer to an </a:t>
            </a:r>
            <a:r>
              <a:rPr lang="en-US" sz="2000" dirty="0" err="1" smtClean="0"/>
              <a:t>int</a:t>
            </a:r>
            <a:endParaRPr lang="en-US" sz="2000" dirty="0" smtClean="0"/>
          </a:p>
          <a:p>
            <a:pPr lvl="1" eaLnBrk="1" hangingPunct="1">
              <a:lnSpc>
                <a:spcPct val="90000"/>
              </a:lnSpc>
            </a:pPr>
            <a:r>
              <a:rPr lang="en-US" sz="2000" dirty="0" smtClean="0"/>
              <a:t>We start with </a:t>
            </a:r>
            <a:r>
              <a:rPr lang="en-US" sz="2000" dirty="0" err="1" smtClean="0"/>
              <a:t>pj</a:t>
            </a:r>
            <a:r>
              <a:rPr lang="en-US" sz="2000" dirty="0" smtClean="0"/>
              <a:t> pointing at a, that is, </a:t>
            </a:r>
            <a:r>
              <a:rPr lang="en-US" sz="2000" dirty="0" err="1" smtClean="0"/>
              <a:t>pj</a:t>
            </a:r>
            <a:r>
              <a:rPr lang="en-US" sz="2000" dirty="0" smtClean="0"/>
              <a:t> points to a[0]</a:t>
            </a:r>
          </a:p>
          <a:p>
            <a:pPr lvl="1" eaLnBrk="1" hangingPunct="1">
              <a:lnSpc>
                <a:spcPct val="90000"/>
              </a:lnSpc>
            </a:pPr>
            <a:r>
              <a:rPr lang="en-US" sz="2000" dirty="0" smtClean="0"/>
              <a:t>The loop iterates while </a:t>
            </a:r>
            <a:r>
              <a:rPr lang="en-US" sz="2000" dirty="0" err="1" smtClean="0"/>
              <a:t>pj</a:t>
            </a:r>
            <a:r>
              <a:rPr lang="en-US" sz="2000" dirty="0" smtClean="0"/>
              <a:t> &lt; a + n</a:t>
            </a:r>
          </a:p>
          <a:p>
            <a:pPr lvl="2" eaLnBrk="1" hangingPunct="1">
              <a:lnSpc>
                <a:spcPct val="90000"/>
              </a:lnSpc>
            </a:pPr>
            <a:r>
              <a:rPr lang="en-US" sz="1800" dirty="0" err="1" smtClean="0"/>
              <a:t>pj</a:t>
            </a:r>
            <a:r>
              <a:rPr lang="en-US" sz="1800" dirty="0" smtClean="0"/>
              <a:t> is a pointer, so it is an address</a:t>
            </a:r>
          </a:p>
          <a:p>
            <a:pPr lvl="2" eaLnBrk="1" hangingPunct="1">
              <a:lnSpc>
                <a:spcPct val="90000"/>
              </a:lnSpc>
            </a:pPr>
            <a:r>
              <a:rPr lang="en-US" sz="1800" dirty="0" smtClean="0"/>
              <a:t>a is a pointer to the beginning of an array of n elements so a + n is the size of the array</a:t>
            </a:r>
          </a:p>
          <a:p>
            <a:pPr lvl="2" eaLnBrk="1" hangingPunct="1">
              <a:lnSpc>
                <a:spcPct val="90000"/>
              </a:lnSpc>
            </a:pPr>
            <a:r>
              <a:rPr lang="en-US" sz="1800" dirty="0" err="1" smtClean="0"/>
              <a:t>pj</a:t>
            </a:r>
            <a:r>
              <a:rPr lang="en-US" sz="1800" dirty="0" smtClean="0"/>
              <a:t>++ increments the pointer to point at the next element in the array</a:t>
            </a:r>
          </a:p>
          <a:p>
            <a:pPr lvl="2" eaLnBrk="1" hangingPunct="1">
              <a:lnSpc>
                <a:spcPct val="90000"/>
              </a:lnSpc>
            </a:pPr>
            <a:r>
              <a:rPr lang="en-US" sz="1800" dirty="0" smtClean="0"/>
              <a:t>The instruction (*</a:t>
            </a:r>
            <a:r>
              <a:rPr lang="en-US" sz="1800" dirty="0" err="1" smtClean="0"/>
              <a:t>pj</a:t>
            </a:r>
            <a:r>
              <a:rPr lang="en-US" sz="1800" dirty="0" smtClean="0"/>
              <a:t>)++ says “take what </a:t>
            </a:r>
            <a:r>
              <a:rPr lang="en-US" sz="1800" dirty="0" err="1" smtClean="0"/>
              <a:t>pj</a:t>
            </a:r>
            <a:r>
              <a:rPr lang="en-US" sz="1800" dirty="0" smtClean="0"/>
              <a:t> points to and increment it”</a:t>
            </a:r>
          </a:p>
          <a:p>
            <a:pPr lvl="1" eaLnBrk="1" hangingPunct="1">
              <a:lnSpc>
                <a:spcPct val="90000"/>
              </a:lnSpc>
            </a:pPr>
            <a:r>
              <a:rPr lang="en-US" sz="2000" dirty="0" smtClean="0"/>
              <a:t>NOTE:  (*</a:t>
            </a:r>
            <a:r>
              <a:rPr lang="en-US" sz="2000" dirty="0" err="1" smtClean="0"/>
              <a:t>pj</a:t>
            </a:r>
            <a:r>
              <a:rPr lang="en-US" sz="2000" dirty="0" smtClean="0"/>
              <a:t>)++; increments what </a:t>
            </a:r>
            <a:r>
              <a:rPr lang="en-US" sz="2000" dirty="0" err="1" smtClean="0"/>
              <a:t>pj</a:t>
            </a:r>
            <a:r>
              <a:rPr lang="en-US" sz="2000" dirty="0" smtClean="0"/>
              <a:t> points to, *(</a:t>
            </a:r>
            <a:r>
              <a:rPr lang="en-US" sz="2000" dirty="0" err="1" smtClean="0"/>
              <a:t>pj</a:t>
            </a:r>
            <a:r>
              <a:rPr lang="en-US" sz="2000" dirty="0" smtClean="0"/>
              <a:t>++); increments the pointer to point at the next array element</a:t>
            </a:r>
          </a:p>
        </p:txBody>
      </p:sp>
      <p:sp>
        <p:nvSpPr>
          <p:cNvPr id="7173" name="Text Box 4"/>
          <p:cNvSpPr txBox="1">
            <a:spLocks noChangeArrowheads="1"/>
          </p:cNvSpPr>
          <p:nvPr/>
        </p:nvSpPr>
        <p:spPr bwMode="auto">
          <a:xfrm>
            <a:off x="990600" y="1752600"/>
            <a:ext cx="2006600" cy="915988"/>
          </a:xfrm>
          <a:prstGeom prst="rect">
            <a:avLst/>
          </a:prstGeom>
          <a:noFill/>
          <a:ln w="9525">
            <a:noFill/>
            <a:miter lim="800000"/>
            <a:headEnd/>
            <a:tailEnd/>
          </a:ln>
        </p:spPr>
        <p:txBody>
          <a:bodyPr wrap="none">
            <a:spAutoFit/>
          </a:bodyPr>
          <a:lstStyle/>
          <a:p>
            <a:r>
              <a:rPr lang="en-US" sz="1800" dirty="0" err="1"/>
              <a:t>int</a:t>
            </a:r>
            <a:r>
              <a:rPr lang="en-US" sz="1800" dirty="0"/>
              <a:t> j; </a:t>
            </a:r>
          </a:p>
          <a:p>
            <a:r>
              <a:rPr lang="en-US" sz="1800" dirty="0"/>
              <a:t>for(j = 0; j &lt; n; j++)</a:t>
            </a:r>
          </a:p>
          <a:p>
            <a:r>
              <a:rPr lang="en-US" sz="1800" dirty="0"/>
              <a:t>     a[j]++;</a:t>
            </a:r>
          </a:p>
        </p:txBody>
      </p:sp>
      <p:sp>
        <p:nvSpPr>
          <p:cNvPr id="7174" name="Text Box 5"/>
          <p:cNvSpPr txBox="1">
            <a:spLocks noChangeArrowheads="1"/>
          </p:cNvSpPr>
          <p:nvPr/>
        </p:nvSpPr>
        <p:spPr bwMode="auto">
          <a:xfrm>
            <a:off x="4953000" y="1752600"/>
            <a:ext cx="2738438" cy="915988"/>
          </a:xfrm>
          <a:prstGeom prst="rect">
            <a:avLst/>
          </a:prstGeom>
          <a:noFill/>
          <a:ln w="9525">
            <a:noFill/>
            <a:miter lim="800000"/>
            <a:headEnd/>
            <a:tailEnd/>
          </a:ln>
        </p:spPr>
        <p:txBody>
          <a:bodyPr wrap="none">
            <a:spAutoFit/>
          </a:bodyPr>
          <a:lstStyle/>
          <a:p>
            <a:r>
              <a:rPr lang="en-US" sz="1800" dirty="0"/>
              <a:t> </a:t>
            </a:r>
            <a:r>
              <a:rPr lang="en-US" sz="1800" dirty="0" err="1"/>
              <a:t>int</a:t>
            </a:r>
            <a:r>
              <a:rPr lang="en-US" sz="1800" dirty="0"/>
              <a:t> *</a:t>
            </a:r>
            <a:r>
              <a:rPr lang="en-US" sz="1800" dirty="0" err="1"/>
              <a:t>pj</a:t>
            </a:r>
            <a:r>
              <a:rPr lang="en-US" sz="1800" dirty="0"/>
              <a:t>;</a:t>
            </a:r>
          </a:p>
          <a:p>
            <a:r>
              <a:rPr lang="en-US" sz="1800" dirty="0"/>
              <a:t> for(</a:t>
            </a:r>
            <a:r>
              <a:rPr lang="en-US" sz="1800" dirty="0" err="1"/>
              <a:t>pj</a:t>
            </a:r>
            <a:r>
              <a:rPr lang="en-US" sz="1800" dirty="0"/>
              <a:t> = a; </a:t>
            </a:r>
            <a:r>
              <a:rPr lang="en-US" sz="1800" dirty="0" err="1"/>
              <a:t>pj</a:t>
            </a:r>
            <a:r>
              <a:rPr lang="en-US" sz="1800" dirty="0"/>
              <a:t> &lt; a + n; </a:t>
            </a:r>
            <a:r>
              <a:rPr lang="en-US" sz="1800" dirty="0" err="1"/>
              <a:t>pj</a:t>
            </a:r>
            <a:r>
              <a:rPr lang="en-US" sz="1800" dirty="0"/>
              <a:t>++)</a:t>
            </a:r>
          </a:p>
          <a:p>
            <a:r>
              <a:rPr lang="en-US" sz="1800" dirty="0"/>
              <a:t>       (*</a:t>
            </a:r>
            <a:r>
              <a:rPr lang="en-US" sz="1800" dirty="0" err="1"/>
              <a:t>pj</a:t>
            </a:r>
            <a:r>
              <a:rPr lang="en-US" sz="1800" dirty="0"/>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B4BFA3D-3687-4800-AE4B-D19FE2E6D6F0}" type="datetime1">
              <a:rPr lang="en-US" smtClean="0"/>
              <a:t>1/11/2017</a:t>
            </a:fld>
            <a:endParaRPr lang="en-US"/>
          </a:p>
        </p:txBody>
      </p:sp>
      <p:sp>
        <p:nvSpPr>
          <p:cNvPr id="6" name="Footer Placeholder 5"/>
          <p:cNvSpPr>
            <a:spLocks noGrp="1"/>
          </p:cNvSpPr>
          <p:nvPr>
            <p:ph type="ftr" sz="quarter" idx="11"/>
          </p:nvPr>
        </p:nvSpPr>
        <p:spPr/>
        <p:txBody>
          <a:bodyPr/>
          <a:lstStyle/>
          <a:p>
            <a:pPr>
              <a:defRPr/>
            </a:pPr>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pPr>
              <a:defRPr/>
            </a:pPr>
            <a:fld id="{DD750EDB-4144-477E-8B30-C1AE3E75E135}" type="slidenum">
              <a:rPr lang="en-US" smtClean="0"/>
              <a:pPr>
                <a:defRPr/>
              </a:pPr>
              <a:t>8</a:t>
            </a:fld>
            <a:endParaRPr lang="en-US"/>
          </a:p>
        </p:txBody>
      </p:sp>
      <p:sp>
        <p:nvSpPr>
          <p:cNvPr id="8194" name="Rectangle 1026"/>
          <p:cNvSpPr>
            <a:spLocks noGrp="1" noChangeArrowheads="1"/>
          </p:cNvSpPr>
          <p:nvPr>
            <p:ph type="title" idx="4294967295"/>
          </p:nvPr>
        </p:nvSpPr>
        <p:spPr>
          <a:xfrm>
            <a:off x="0" y="152400"/>
            <a:ext cx="8839200" cy="685800"/>
          </a:xfrm>
        </p:spPr>
        <p:txBody>
          <a:bodyPr/>
          <a:lstStyle/>
          <a:p>
            <a:pPr eaLnBrk="1" hangingPunct="1"/>
            <a:r>
              <a:rPr lang="en-US" dirty="0" smtClean="0"/>
              <a:t>Array Example Using a Pointer</a:t>
            </a:r>
          </a:p>
        </p:txBody>
      </p:sp>
      <p:sp>
        <p:nvSpPr>
          <p:cNvPr id="8195" name="Text Box 1028"/>
          <p:cNvSpPr txBox="1">
            <a:spLocks noChangeArrowheads="1"/>
          </p:cNvSpPr>
          <p:nvPr/>
        </p:nvSpPr>
        <p:spPr bwMode="auto">
          <a:xfrm>
            <a:off x="152400" y="990600"/>
            <a:ext cx="8763000" cy="4678204"/>
          </a:xfrm>
          <a:prstGeom prst="rect">
            <a:avLst/>
          </a:prstGeom>
          <a:noFill/>
          <a:ln w="9525">
            <a:solidFill>
              <a:schemeClr val="tx1"/>
            </a:solidFill>
            <a:miter lim="800000"/>
            <a:headEnd/>
            <a:tailEnd/>
          </a:ln>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x[4] = {12, 20, 39, 43}, *y;</a:t>
            </a:r>
          </a:p>
          <a:p>
            <a:r>
              <a:rPr lang="en-US" b="1" dirty="0">
                <a:latin typeface="Courier New" pitchFamily="49" charset="0"/>
                <a:cs typeface="Courier New" pitchFamily="49" charset="0"/>
              </a:rPr>
              <a:t>y = &amp;x[0];</a:t>
            </a:r>
            <a:r>
              <a:rPr lang="en-US" sz="1800" dirty="0"/>
              <a:t>		</a:t>
            </a:r>
            <a:r>
              <a:rPr lang="en-US" sz="1800" dirty="0" smtClean="0"/>
              <a:t>// </a:t>
            </a:r>
            <a:r>
              <a:rPr lang="en-US" sz="1800" dirty="0"/>
              <a:t>y points to the beginning of the array</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x[0];</a:t>
            </a:r>
            <a:r>
              <a:rPr lang="en-US" sz="1800" dirty="0"/>
              <a:t>	// outputs 12 </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sz="1800" dirty="0" smtClean="0"/>
              <a:t>// </a:t>
            </a:r>
            <a:r>
              <a:rPr lang="en-US" sz="1800" dirty="0"/>
              <a:t>also outputs 12</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y+1;</a:t>
            </a:r>
            <a:r>
              <a:rPr lang="en-US" sz="1800" dirty="0"/>
              <a:t>	// outputs 13 (12 + 1)</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&lt;&lt;(*y)+</a:t>
            </a:r>
            <a:r>
              <a:rPr lang="en-US" b="1" dirty="0" smtClean="0">
                <a:latin typeface="Courier New" pitchFamily="49" charset="0"/>
                <a:cs typeface="Courier New" pitchFamily="49" charset="0"/>
              </a:rPr>
              <a:t>1;</a:t>
            </a:r>
            <a:r>
              <a:rPr lang="en-US" sz="1800" dirty="0"/>
              <a:t>	// also outputs 13</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*(y+1</a:t>
            </a:r>
            <a:r>
              <a:rPr lang="en-US" b="1" dirty="0" smtClean="0">
                <a:latin typeface="Courier New" pitchFamily="49" charset="0"/>
                <a:cs typeface="Courier New" pitchFamily="49" charset="0"/>
              </a:rPr>
              <a:t>);</a:t>
            </a:r>
            <a:r>
              <a:rPr lang="en-US" sz="1800" dirty="0"/>
              <a:t>	// outputs x[1] or 20</a:t>
            </a:r>
          </a:p>
          <a:p>
            <a:r>
              <a:rPr lang="en-US" b="1" dirty="0">
                <a:latin typeface="Courier New" pitchFamily="49" charset="0"/>
                <a:cs typeface="Courier New" pitchFamily="49" charset="0"/>
              </a:rPr>
              <a:t>y+=2;	</a:t>
            </a:r>
            <a:r>
              <a:rPr lang="en-US" sz="1800" dirty="0"/>
              <a:t>		</a:t>
            </a:r>
            <a:r>
              <a:rPr lang="en-US" sz="1800" dirty="0" smtClean="0"/>
              <a:t>// </a:t>
            </a:r>
            <a:r>
              <a:rPr lang="en-US" sz="1800" dirty="0"/>
              <a:t>y now points to x[2]</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sz="1800" dirty="0" smtClean="0"/>
              <a:t>// </a:t>
            </a:r>
            <a:r>
              <a:rPr lang="en-US" sz="1800" dirty="0"/>
              <a:t>prints out 39</a:t>
            </a:r>
          </a:p>
          <a:p>
            <a:r>
              <a:rPr lang="en-US" b="1" dirty="0">
                <a:latin typeface="Courier New" pitchFamily="49" charset="0"/>
                <a:cs typeface="Courier New" pitchFamily="49" charset="0"/>
              </a:rPr>
              <a:t>*y = 38;	</a:t>
            </a:r>
            <a:r>
              <a:rPr lang="en-US" sz="1800" dirty="0"/>
              <a:t>	</a:t>
            </a:r>
            <a:r>
              <a:rPr lang="en-US" sz="1800" dirty="0" smtClean="0"/>
              <a:t>// </a:t>
            </a:r>
            <a:r>
              <a:rPr lang="en-US" sz="1800" dirty="0"/>
              <a:t>changes x[2] to 38</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y-1;</a:t>
            </a:r>
            <a:r>
              <a:rPr lang="en-US" sz="1800" dirty="0"/>
              <a:t>	// prints out x[2] - 1 or 37</a:t>
            </a:r>
          </a:p>
          <a:p>
            <a:r>
              <a:rPr lang="en-US" b="1" dirty="0">
                <a:latin typeface="Courier New" pitchFamily="49" charset="0"/>
                <a:cs typeface="Courier New" pitchFamily="49" charset="0"/>
              </a:rPr>
              <a:t>*y++;	</a:t>
            </a:r>
            <a:r>
              <a:rPr lang="en-US" sz="1800" dirty="0"/>
              <a:t>		</a:t>
            </a:r>
            <a:r>
              <a:rPr lang="en-US" sz="1800" dirty="0" smtClean="0"/>
              <a:t>// </a:t>
            </a:r>
            <a:r>
              <a:rPr lang="en-US" sz="1800" dirty="0"/>
              <a:t>sets y to point at the next array element</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dirty="0" smtClean="0"/>
              <a:t>// </a:t>
            </a:r>
            <a:r>
              <a:rPr lang="en-US" sz="1800" dirty="0"/>
              <a:t>outputs x[3] (43)</a:t>
            </a:r>
          </a:p>
          <a:p>
            <a:r>
              <a:rPr lang="en-US" b="1" dirty="0">
                <a:latin typeface="Courier New" pitchFamily="49" charset="0"/>
                <a:cs typeface="Courier New" pitchFamily="49" charset="0"/>
              </a:rPr>
              <a:t>(*y)++;</a:t>
            </a:r>
            <a:r>
              <a:rPr lang="en-US" sz="1800" b="1" dirty="0">
                <a:latin typeface="Courier New" pitchFamily="49" charset="0"/>
                <a:cs typeface="Courier New" pitchFamily="49" charset="0"/>
              </a:rPr>
              <a:t>	</a:t>
            </a:r>
            <a:r>
              <a:rPr lang="en-US" sz="1800" dirty="0"/>
              <a:t>	</a:t>
            </a:r>
            <a:r>
              <a:rPr lang="en-US" sz="1800" dirty="0" smtClean="0"/>
              <a:t>// </a:t>
            </a:r>
            <a:r>
              <a:rPr lang="en-US" sz="1800" dirty="0"/>
              <a:t>sets what y points to </a:t>
            </a:r>
            <a:r>
              <a:rPr lang="en-US" sz="1800" dirty="0" err="1"/>
              <a:t>to</a:t>
            </a:r>
            <a:r>
              <a:rPr lang="en-US" sz="1800" dirty="0"/>
              <a:t> be 1 greater</a:t>
            </a:r>
          </a:p>
          <a:p>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dirty="0" smtClean="0"/>
              <a:t>// </a:t>
            </a:r>
            <a:r>
              <a:rPr lang="en-US" sz="1800" dirty="0"/>
              <a:t>outputs the new value of x[3] (44)</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614C8CEA-FE69-4601-BAF8-A4EEFF51D207}" type="datetime1">
              <a:rPr lang="en-US" smtClean="0"/>
              <a:t>1/11/2017</a:t>
            </a:fld>
            <a:endParaRPr lang="en-US"/>
          </a:p>
        </p:txBody>
      </p:sp>
      <p:sp>
        <p:nvSpPr>
          <p:cNvPr id="9" name="Footer Placeholder 8"/>
          <p:cNvSpPr>
            <a:spLocks noGrp="1"/>
          </p:cNvSpPr>
          <p:nvPr>
            <p:ph type="ftr" sz="quarter" idx="11"/>
          </p:nvPr>
        </p:nvSpPr>
        <p:spPr/>
        <p:txBody>
          <a:bodyPr/>
          <a:lstStyle/>
          <a:p>
            <a:pPr>
              <a:defRPr/>
            </a:pPr>
            <a:r>
              <a:rPr lang="en-US" smtClean="0"/>
              <a:t>Electrical  &amp; Computer Engineering</a:t>
            </a:r>
            <a:endParaRPr lang="en-US"/>
          </a:p>
        </p:txBody>
      </p:sp>
      <p:sp>
        <p:nvSpPr>
          <p:cNvPr id="8" name="Slide Number Placeholder 7"/>
          <p:cNvSpPr>
            <a:spLocks noGrp="1"/>
          </p:cNvSpPr>
          <p:nvPr>
            <p:ph type="sldNum" sz="quarter" idx="12"/>
          </p:nvPr>
        </p:nvSpPr>
        <p:spPr/>
        <p:txBody>
          <a:bodyPr/>
          <a:lstStyle/>
          <a:p>
            <a:pPr>
              <a:defRPr/>
            </a:pPr>
            <a:fld id="{DD750EDB-4144-477E-8B30-C1AE3E75E135}" type="slidenum">
              <a:rPr lang="en-US" smtClean="0"/>
              <a:pPr>
                <a:defRPr/>
              </a:pPr>
              <a:t>9</a:t>
            </a:fld>
            <a:endParaRPr lang="en-US"/>
          </a:p>
        </p:txBody>
      </p:sp>
      <p:sp>
        <p:nvSpPr>
          <p:cNvPr id="12290" name="Rectangle 2"/>
          <p:cNvSpPr>
            <a:spLocks noGrp="1" noChangeArrowheads="1"/>
          </p:cNvSpPr>
          <p:nvPr>
            <p:ph type="title" idx="4294967295"/>
          </p:nvPr>
        </p:nvSpPr>
        <p:spPr>
          <a:xfrm>
            <a:off x="0" y="0"/>
            <a:ext cx="7772400" cy="990600"/>
          </a:xfrm>
        </p:spPr>
        <p:txBody>
          <a:bodyPr/>
          <a:lstStyle/>
          <a:p>
            <a:pPr eaLnBrk="1" hangingPunct="1"/>
            <a:r>
              <a:rPr lang="en-US" dirty="0" smtClean="0"/>
              <a:t>Multidimensional Arrays</a:t>
            </a:r>
          </a:p>
        </p:txBody>
      </p:sp>
      <p:sp>
        <p:nvSpPr>
          <p:cNvPr id="12291" name="Rectangle 3"/>
          <p:cNvSpPr>
            <a:spLocks noGrp="1" noChangeArrowheads="1"/>
          </p:cNvSpPr>
          <p:nvPr>
            <p:ph type="body" idx="4294967295"/>
          </p:nvPr>
        </p:nvSpPr>
        <p:spPr>
          <a:xfrm>
            <a:off x="152400" y="914400"/>
            <a:ext cx="8991600" cy="2743200"/>
          </a:xfrm>
        </p:spPr>
        <p:txBody>
          <a:bodyPr/>
          <a:lstStyle/>
          <a:p>
            <a:pPr eaLnBrk="1" hangingPunct="1">
              <a:lnSpc>
                <a:spcPct val="90000"/>
              </a:lnSpc>
            </a:pPr>
            <a:r>
              <a:rPr lang="en-US" sz="2400" dirty="0" smtClean="0"/>
              <a:t>C/C++ allows multidimensional arrays by using more [ ]</a:t>
            </a:r>
          </a:p>
          <a:p>
            <a:pPr lvl="1" eaLnBrk="1" hangingPunct="1">
              <a:lnSpc>
                <a:spcPct val="90000"/>
              </a:lnSpc>
            </a:pPr>
            <a:r>
              <a:rPr lang="en-US" sz="2000" dirty="0" smtClean="0"/>
              <a:t>Example:  </a:t>
            </a:r>
            <a:r>
              <a:rPr lang="en-US" sz="2000" dirty="0" err="1" smtClean="0"/>
              <a:t>int</a:t>
            </a:r>
            <a:r>
              <a:rPr lang="en-US" sz="2000" dirty="0" smtClean="0"/>
              <a:t> matrix[5][10</a:t>
            </a:r>
            <a:r>
              <a:rPr lang="en-US" sz="2400" dirty="0" smtClean="0"/>
              <a:t>];</a:t>
            </a:r>
          </a:p>
          <a:p>
            <a:pPr eaLnBrk="1" hangingPunct="1">
              <a:lnSpc>
                <a:spcPct val="90000"/>
              </a:lnSpc>
            </a:pPr>
            <a:r>
              <a:rPr lang="en-US" sz="2400" dirty="0" smtClean="0"/>
              <a:t>Note: </a:t>
            </a:r>
            <a:r>
              <a:rPr lang="en-US" sz="2000" dirty="0" smtClean="0"/>
              <a:t>We must denote all but one dimension of a multiple dimensional array in a function’s parameter list</a:t>
            </a:r>
          </a:p>
          <a:p>
            <a:pPr lvl="2" eaLnBrk="1" hangingPunct="1">
              <a:lnSpc>
                <a:spcPct val="90000"/>
              </a:lnSpc>
            </a:pPr>
            <a:r>
              <a:rPr lang="en-US" sz="1800" dirty="0" smtClean="0"/>
              <a:t>void </a:t>
            </a:r>
            <a:r>
              <a:rPr lang="en-US" sz="1800" dirty="0" err="1" smtClean="0"/>
              <a:t>afunction</a:t>
            </a:r>
            <a:r>
              <a:rPr lang="en-US" sz="1800" dirty="0" smtClean="0"/>
              <a:t>(</a:t>
            </a:r>
            <a:r>
              <a:rPr lang="en-US" sz="1800" dirty="0" err="1" smtClean="0"/>
              <a:t>int</a:t>
            </a:r>
            <a:r>
              <a:rPr lang="en-US" sz="1800" dirty="0" smtClean="0"/>
              <a:t> </a:t>
            </a:r>
            <a:r>
              <a:rPr lang="en-US" sz="1800" dirty="0" err="1" smtClean="0"/>
              <a:t>amatrix</a:t>
            </a:r>
            <a:r>
              <a:rPr lang="en-US" sz="1800" dirty="0" smtClean="0"/>
              <a:t>[ ][10]);</a:t>
            </a:r>
          </a:p>
          <a:p>
            <a:pPr lvl="1" eaLnBrk="1" hangingPunct="1">
              <a:lnSpc>
                <a:spcPct val="90000"/>
              </a:lnSpc>
            </a:pPr>
            <a:r>
              <a:rPr lang="en-US" sz="2000" dirty="0" smtClean="0"/>
              <a:t>Because arrays are referenced through pointers, there are multiple ways to declare and access 2+ dimensional arrays</a:t>
            </a:r>
          </a:p>
          <a:p>
            <a:pPr lvl="2" eaLnBrk="1" hangingPunct="1">
              <a:lnSpc>
                <a:spcPct val="90000"/>
              </a:lnSpc>
            </a:pPr>
            <a:r>
              <a:rPr lang="en-US" sz="1800" dirty="0" smtClean="0"/>
              <a:t>More relevant when dealing with an array of strings (which is a 2-D array)</a:t>
            </a:r>
          </a:p>
        </p:txBody>
      </p:sp>
      <p:sp>
        <p:nvSpPr>
          <p:cNvPr id="12292" name="Text Box 4"/>
          <p:cNvSpPr txBox="1">
            <a:spLocks noChangeArrowheads="1"/>
          </p:cNvSpPr>
          <p:nvPr/>
        </p:nvSpPr>
        <p:spPr bwMode="auto">
          <a:xfrm>
            <a:off x="304800" y="3962400"/>
            <a:ext cx="1466850" cy="915988"/>
          </a:xfrm>
          <a:prstGeom prst="rect">
            <a:avLst/>
          </a:prstGeom>
          <a:noFill/>
          <a:ln w="9525">
            <a:noFill/>
            <a:miter lim="800000"/>
            <a:headEnd/>
            <a:tailEnd/>
          </a:ln>
        </p:spPr>
        <p:txBody>
          <a:bodyPr wrap="none">
            <a:spAutoFit/>
          </a:bodyPr>
          <a:lstStyle/>
          <a:p>
            <a:r>
              <a:rPr lang="en-US" sz="1800" dirty="0"/>
              <a:t> </a:t>
            </a:r>
            <a:r>
              <a:rPr lang="en-US" sz="1800" dirty="0" err="1"/>
              <a:t>int</a:t>
            </a:r>
            <a:r>
              <a:rPr lang="en-US" sz="1800" dirty="0"/>
              <a:t> a[10][20];</a:t>
            </a:r>
          </a:p>
          <a:p>
            <a:r>
              <a:rPr lang="en-US" sz="1800" dirty="0"/>
              <a:t> </a:t>
            </a:r>
            <a:r>
              <a:rPr lang="en-US" sz="1800" dirty="0" err="1"/>
              <a:t>int</a:t>
            </a:r>
            <a:r>
              <a:rPr lang="en-US" sz="1800" dirty="0"/>
              <a:t> *a[10];</a:t>
            </a:r>
          </a:p>
          <a:p>
            <a:r>
              <a:rPr lang="en-US" sz="1800" dirty="0"/>
              <a:t> </a:t>
            </a:r>
            <a:r>
              <a:rPr lang="en-US" sz="1800" dirty="0" err="1"/>
              <a:t>int</a:t>
            </a:r>
            <a:r>
              <a:rPr lang="en-US" sz="1800" dirty="0"/>
              <a:t> **a;</a:t>
            </a:r>
          </a:p>
        </p:txBody>
      </p:sp>
      <p:sp>
        <p:nvSpPr>
          <p:cNvPr id="12293" name="Text Box 5"/>
          <p:cNvSpPr txBox="1">
            <a:spLocks noChangeArrowheads="1"/>
          </p:cNvSpPr>
          <p:nvPr/>
        </p:nvSpPr>
        <p:spPr bwMode="auto">
          <a:xfrm>
            <a:off x="228600" y="5029200"/>
            <a:ext cx="4005263" cy="915988"/>
          </a:xfrm>
          <a:prstGeom prst="rect">
            <a:avLst/>
          </a:prstGeom>
          <a:noFill/>
          <a:ln w="9525">
            <a:noFill/>
            <a:miter lim="800000"/>
            <a:headEnd/>
            <a:tailEnd/>
          </a:ln>
        </p:spPr>
        <p:txBody>
          <a:bodyPr wrap="none">
            <a:spAutoFit/>
          </a:bodyPr>
          <a:lstStyle/>
          <a:p>
            <a:r>
              <a:rPr lang="en-US" sz="1800" dirty="0"/>
              <a:t> *a[4] –first element of 5</a:t>
            </a:r>
            <a:r>
              <a:rPr lang="en-US" sz="1800" baseline="30000" dirty="0"/>
              <a:t>th</a:t>
            </a:r>
            <a:r>
              <a:rPr lang="en-US" sz="1800" dirty="0"/>
              <a:t> array element</a:t>
            </a:r>
          </a:p>
          <a:p>
            <a:r>
              <a:rPr lang="en-US" sz="1800" dirty="0"/>
              <a:t> *a[9] –first element of 10</a:t>
            </a:r>
            <a:r>
              <a:rPr lang="en-US" sz="1800" baseline="30000" dirty="0"/>
              <a:t>th</a:t>
            </a:r>
            <a:r>
              <a:rPr lang="en-US" sz="1800" dirty="0"/>
              <a:t> array element</a:t>
            </a:r>
          </a:p>
          <a:p>
            <a:r>
              <a:rPr lang="en-US" sz="1800" dirty="0"/>
              <a:t>**a –first element of a[0]</a:t>
            </a:r>
          </a:p>
        </p:txBody>
      </p:sp>
      <p:sp>
        <p:nvSpPr>
          <p:cNvPr id="12294" name="Text Box 6"/>
          <p:cNvSpPr txBox="1">
            <a:spLocks noChangeArrowheads="1"/>
          </p:cNvSpPr>
          <p:nvPr/>
        </p:nvSpPr>
        <p:spPr bwMode="auto">
          <a:xfrm>
            <a:off x="4953000" y="3657600"/>
            <a:ext cx="3879850" cy="2563813"/>
          </a:xfrm>
          <a:prstGeom prst="rect">
            <a:avLst/>
          </a:prstGeom>
          <a:noFill/>
          <a:ln w="9525">
            <a:noFill/>
            <a:miter lim="800000"/>
            <a:headEnd/>
            <a:tailEnd/>
          </a:ln>
        </p:spPr>
        <p:txBody>
          <a:bodyPr wrap="none">
            <a:spAutoFit/>
          </a:bodyPr>
          <a:lstStyle/>
          <a:p>
            <a:r>
              <a:rPr lang="en-US" sz="1800" dirty="0" err="1"/>
              <a:t>int</a:t>
            </a:r>
            <a:r>
              <a:rPr lang="en-US" sz="1800" dirty="0"/>
              <a:t> *a[3];		// array of 3 pointers</a:t>
            </a:r>
          </a:p>
          <a:p>
            <a:r>
              <a:rPr lang="en-US" sz="1800" dirty="0" err="1"/>
              <a:t>int</a:t>
            </a:r>
            <a:r>
              <a:rPr lang="en-US" sz="1800" dirty="0"/>
              <a:t> x[2] = {1, 2};</a:t>
            </a:r>
          </a:p>
          <a:p>
            <a:r>
              <a:rPr lang="en-US" sz="1800" dirty="0" err="1"/>
              <a:t>int</a:t>
            </a:r>
            <a:r>
              <a:rPr lang="en-US" sz="1800" dirty="0"/>
              <a:t> y[3] = {3, 4, 5};</a:t>
            </a:r>
          </a:p>
          <a:p>
            <a:r>
              <a:rPr lang="en-US" sz="1800" dirty="0" err="1"/>
              <a:t>int</a:t>
            </a:r>
            <a:r>
              <a:rPr lang="en-US" sz="1800" dirty="0"/>
              <a:t> z[4] = {6, 7, 8, 9};</a:t>
            </a:r>
          </a:p>
          <a:p>
            <a:r>
              <a:rPr lang="en-US" sz="1800" dirty="0"/>
              <a:t>*a = &amp;x[0];	// a[0] points to x[0]</a:t>
            </a:r>
          </a:p>
          <a:p>
            <a:r>
              <a:rPr lang="en-US" sz="1800" dirty="0"/>
              <a:t>*(a+1) = &amp;y[0];	// a[1] points to y[0]</a:t>
            </a:r>
          </a:p>
          <a:p>
            <a:r>
              <a:rPr lang="en-US" sz="1800" dirty="0"/>
              <a:t>*(a+2) = &amp;z[0];	// a[2] points to z[0]</a:t>
            </a:r>
          </a:p>
          <a:p>
            <a:r>
              <a:rPr lang="en-US" sz="1800" dirty="0"/>
              <a:t>// array a is a jagged array, it is not</a:t>
            </a:r>
          </a:p>
          <a:p>
            <a:r>
              <a:rPr lang="en-US" sz="1800" dirty="0"/>
              <a:t>// rectangular, or of equal dimensions</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8032</TotalTime>
  <Words>2637</Words>
  <Application>Microsoft Office PowerPoint</Application>
  <PresentationFormat>On-screen Show (4:3)</PresentationFormat>
  <Paragraphs>435</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CourierPS</vt:lpstr>
      <vt:lpstr>Franklin Gothic Book</vt:lpstr>
      <vt:lpstr>Times New Roman</vt:lpstr>
      <vt:lpstr>Default Design</vt:lpstr>
      <vt:lpstr>PowerPoint Presentation</vt:lpstr>
      <vt:lpstr>Arrays and Pointers</vt:lpstr>
      <vt:lpstr>The Basics</vt:lpstr>
      <vt:lpstr>Example Code</vt:lpstr>
      <vt:lpstr>Arrays and Pointers</vt:lpstr>
      <vt:lpstr>Using Pointers with Arrays</vt:lpstr>
      <vt:lpstr>Iterating Through the Array</vt:lpstr>
      <vt:lpstr>Array Example Using a Pointer</vt:lpstr>
      <vt:lpstr>Multidimensional Arrays</vt:lpstr>
      <vt:lpstr>Pointers to Pointers</vt:lpstr>
      <vt:lpstr>Passing Arrays</vt:lpstr>
      <vt:lpstr>Some Additional Comments</vt:lpstr>
      <vt:lpstr>Memory Allocation</vt:lpstr>
      <vt:lpstr>Memory Layout</vt:lpstr>
      <vt:lpstr>Memory Layout</vt:lpstr>
      <vt:lpstr>Stack</vt:lpstr>
      <vt:lpstr>Memory Allocation</vt:lpstr>
      <vt:lpstr>Dynamic Memory Allocation</vt:lpstr>
      <vt:lpstr>Dynamic Memory Operators new and delete</vt:lpstr>
      <vt:lpstr>Dynamic Memory Operators for Arrays</vt:lpstr>
      <vt:lpstr>References and Suggested Reading</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se357021</dc:creator>
  <cp:lastModifiedBy>John</cp:lastModifiedBy>
  <cp:revision>599</cp:revision>
  <dcterms:created xsi:type="dcterms:W3CDTF">2006-07-16T14:17:49Z</dcterms:created>
  <dcterms:modified xsi:type="dcterms:W3CDTF">2017-01-11T16:44:03Z</dcterms:modified>
</cp:coreProperties>
</file>