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37" r:id="rId2"/>
    <p:sldId id="438" r:id="rId3"/>
    <p:sldId id="469" r:id="rId4"/>
    <p:sldId id="468" r:id="rId5"/>
    <p:sldId id="439" r:id="rId6"/>
    <p:sldId id="440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5" r:id="rId26"/>
    <p:sldId id="466" r:id="rId27"/>
    <p:sldId id="467" r:id="rId28"/>
    <p:sldId id="47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3136" autoAdjust="0"/>
  </p:normalViewPr>
  <p:slideViewPr>
    <p:cSldViewPr>
      <p:cViewPr varScale="1">
        <p:scale>
          <a:sx n="67" d="100"/>
          <a:sy n="67" d="100"/>
        </p:scale>
        <p:origin x="67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8542D-FD03-4352-8706-AEFDA04E497B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4D0BD-FE5B-4D5A-9C5E-980F878142FE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12E2-2BB9-43E4-B843-E3F8541001FD}" type="slidenum">
              <a:rPr lang="en-US"/>
              <a:pPr/>
              <a:t>14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CE1F0-BC7D-40B1-8A4D-A6D3C8888CE3}" type="slidenum">
              <a:rPr lang="en-US"/>
              <a:pPr/>
              <a:t>15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FE2DB-7831-4E72-AB39-381C68FF7175}" type="slidenum">
              <a:rPr lang="en-US"/>
              <a:pPr/>
              <a:t>16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14D2C-DC73-4088-9712-73B6CA64B889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510F5-19B2-4C69-8DBA-CD2EA88AEBE5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8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7A67E-841B-4A68-874B-063DCCF95773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0DD52-964D-46EE-86BA-66FE7C4CC589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5CEB8-034B-4B4B-99FF-77FAB0F11757}" type="slidenum">
              <a:rPr lang="en-US"/>
              <a:pPr/>
              <a:t>21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E9219-7D73-4D4F-AFBF-26635F930AF2}" type="slidenum">
              <a:rPr lang="en-US"/>
              <a:pPr/>
              <a:t>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DFE50-67F7-433A-8D8F-CF9B1AC295D5}" type="slidenum">
              <a:rPr lang="en-US"/>
              <a:pPr/>
              <a:t>24</a:t>
            </a:fld>
            <a:endParaRPr lang="en-US"/>
          </a:p>
        </p:txBody>
      </p:sp>
      <p:sp>
        <p:nvSpPr>
          <p:cNvPr id="33793" name="Rectangle 102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latin typeface="Lucida Grande" pitchFamily="34" charset="0"/>
              </a:rPr>
              <a:t>Talk about why the features are useful and point them towards documentation. Do not run an example here as it’s too hard to motivate.</a:t>
            </a:r>
          </a:p>
        </p:txBody>
      </p:sp>
    </p:spTree>
    <p:extLst>
      <p:ext uri="{BB962C8B-B14F-4D97-AF65-F5344CB8AC3E}">
        <p14:creationId xmlns:p14="http://schemas.microsoft.com/office/powerpoint/2010/main" val="1043192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EB7E2-1FA1-43C4-9544-B6525E7F7EF3}" type="slidenum">
              <a:rPr lang="en-US"/>
              <a:pPr/>
              <a:t>26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D74F3-677E-45C2-8926-2EF5E2086617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B7E8C-3871-4F36-87BF-DF6E45B22C1D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EBBDB-7FE1-429D-97C1-4005933C4AB6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3E9C0-1F51-433E-99B1-23DA3AFD20BD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5AC9-8C73-4917-8F08-4B47B774F866}" type="slidenum">
              <a:rPr lang="en-US"/>
              <a:pPr/>
              <a:t>8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95C07-5E75-4E6F-96AF-6905B4E76F4E}" type="slidenum">
              <a:rPr lang="en-US"/>
              <a:pPr/>
              <a:t>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C9230-D778-48AB-936B-1C2E46A4A892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104A0-3EE1-40C8-95B9-B8215E1CEEB5}" type="slidenum">
              <a:rPr lang="en-US"/>
              <a:pPr/>
              <a:t>11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2725A56-883C-4013-B535-494B7E0F8B99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1F3A976-DF2E-442D-B363-3E92DA4B146A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  <p:pic>
        <p:nvPicPr>
          <p:cNvPr id="10" name="Picture 4" descr="http://upload.wikimedia.org/wikipedia/commons/thumb/3/35/Tux.svg/100px-Tux.sv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53099"/>
            <a:ext cx="952500" cy="11049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BA9-6F35-4077-8CAE-61BBD6945119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77" y="228600"/>
            <a:ext cx="7543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677" y="6245067"/>
            <a:ext cx="1751648" cy="475773"/>
          </a:xfrm>
        </p:spPr>
        <p:txBody>
          <a:bodyPr/>
          <a:lstStyle>
            <a:lvl1pPr>
              <a:defRPr/>
            </a:lvl1pPr>
          </a:lstStyle>
          <a:p>
            <a:fld id="{46568572-4D7F-4341-9D06-1126D95AE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E58D515-2195-4C02-A53E-9D3BAEFB92BE}" type="datetime1">
              <a:rPr lang="en-US" smtClean="0"/>
              <a:pPr>
                <a:defRPr/>
              </a:pPr>
              <a:t>5/14/2016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  <p:sldLayoutId id="214748368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" TargetMode="External"/><Relationship Id="rId2" Type="http://schemas.openxmlformats.org/officeDocument/2006/relationships/hyperlink" Target="http://www.tutorialspoint.com/gnu_debugg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B88F5-7A9C-4D4D-BCA3-4BE432F73B04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607291" y="325374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1143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" y="4747578"/>
            <a:ext cx="8229600" cy="1196022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Debugging</a:t>
            </a:r>
          </a:p>
          <a:p>
            <a:r>
              <a:rPr lang="en-US" sz="2000" i="1" dirty="0" smtClean="0">
                <a:solidFill>
                  <a:srgbClr val="0033CC"/>
                </a:solidFill>
              </a:rPr>
              <a:t>Textbook</a:t>
            </a:r>
            <a:r>
              <a:rPr lang="en-US" sz="2000" i="1" dirty="0">
                <a:solidFill>
                  <a:srgbClr val="0033CC"/>
                </a:solidFill>
              </a:rPr>
              <a:t>: Chapter 15 - Testing and Debugging</a:t>
            </a:r>
            <a:endParaRPr lang="en-US" sz="2000" b="1" i="1" dirty="0"/>
          </a:p>
          <a:p>
            <a:endParaRPr lang="en-US" b="1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152400"/>
            <a:ext cx="7545228" cy="611505"/>
          </a:xfrm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b="1" dirty="0"/>
              <a:t>Why use a Debugger?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2145" y="1219200"/>
            <a:ext cx="8229123" cy="4954905"/>
          </a:xfrm>
          <a:ln/>
        </p:spPr>
        <p:txBody>
          <a:bodyPr lIns="0" tIns="0" rIns="0" bIns="0"/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No need for precognition of what the error might </a:t>
            </a:r>
            <a:r>
              <a:rPr lang="en-GB" dirty="0" smtClean="0">
                <a:solidFill>
                  <a:srgbClr val="0033CC"/>
                </a:solidFill>
              </a:rPr>
              <a:t>be</a:t>
            </a:r>
            <a:endParaRPr lang="en-GB" dirty="0">
              <a:solidFill>
                <a:srgbClr val="0033CC"/>
              </a:solidFill>
            </a:endParaRP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Flexible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Allows for “live” error checking – no need to re-write and re-compile when you realize a certain type of error may be </a:t>
            </a:r>
            <a:r>
              <a:rPr lang="en-GB" dirty="0" smtClean="0">
                <a:solidFill>
                  <a:srgbClr val="0033CC"/>
                </a:solidFill>
              </a:rPr>
              <a:t>occurring</a:t>
            </a:r>
            <a:endParaRPr lang="en-GB" dirty="0">
              <a:solidFill>
                <a:srgbClr val="0033CC"/>
              </a:solidFill>
            </a:endParaRP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Dynamic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Can view the entire relevant </a:t>
            </a:r>
            <a:r>
              <a:rPr lang="en-GB" dirty="0" smtClean="0">
                <a:solidFill>
                  <a:srgbClr val="0033CC"/>
                </a:solidFill>
              </a:rPr>
              <a:t>scope</a:t>
            </a:r>
          </a:p>
          <a:p>
            <a:pPr marL="377190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 smtClean="0">
                <a:solidFill>
                  <a:srgbClr val="0033CC"/>
                </a:solidFill>
              </a:rPr>
              <a:t>Beach time!!!</a:t>
            </a:r>
            <a:endParaRPr lang="en-GB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144-03C5-4D60-94C3-B3539BD5FCBC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28600"/>
            <a:ext cx="8612505" cy="611505"/>
          </a:xfrm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sz="4000" b="1" dirty="0"/>
              <a:t>Why people don’t </a:t>
            </a:r>
            <a:r>
              <a:rPr lang="en-GB" sz="4000" b="1" i="1" dirty="0"/>
              <a:t>use a Debugger?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914400"/>
            <a:ext cx="7848123" cy="4954905"/>
          </a:xfrm>
          <a:ln/>
        </p:spPr>
        <p:txBody>
          <a:bodyPr lIns="0" tIns="0" rIns="0" bIns="0"/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With simple errors, may not want to bother with starting up the debugger </a:t>
            </a:r>
            <a:r>
              <a:rPr lang="en-GB" dirty="0" smtClean="0">
                <a:solidFill>
                  <a:srgbClr val="0033CC"/>
                </a:solidFill>
              </a:rPr>
              <a:t>environment</a:t>
            </a:r>
            <a:endParaRPr lang="en-GB" dirty="0">
              <a:solidFill>
                <a:srgbClr val="0033CC"/>
              </a:solidFill>
            </a:endParaRP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Obvious error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Simple to check using prints/asserts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Hard-to-use debugger environment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Error occurs in optimized code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Changes execution of program (error doesn’t occur while running debugger)</a:t>
            </a: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900B-9E57-46DE-914A-8FD5FB8E37C2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Debugging techniques, 1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33CC"/>
                </a:solidFill>
              </a:rPr>
              <a:t>Execution tracing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running the program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print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trace utilities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single stepping in debugger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hand simulation</a:t>
            </a: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4DC-C637-43AB-A5DE-D801C7C60AA5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628" y="182958"/>
            <a:ext cx="8229600" cy="563562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Debugging techniques, 2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211619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marL="308610" indent="-308610" defTabSz="822960">
              <a:lnSpc>
                <a:spcPct val="90000"/>
              </a:lnSpc>
            </a:pPr>
            <a:r>
              <a:rPr lang="en-US" sz="2900" dirty="0">
                <a:solidFill>
                  <a:srgbClr val="0033CC"/>
                </a:solidFill>
              </a:rPr>
              <a:t>Interface checking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check procedure parameter number/type (if not enforced by compiler) and value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500" i="1" dirty="0">
                <a:solidFill>
                  <a:srgbClr val="0033CC"/>
                </a:solidFill>
              </a:rPr>
              <a:t>defensive programming</a:t>
            </a:r>
            <a:r>
              <a:rPr lang="en-US" sz="2500" dirty="0">
                <a:solidFill>
                  <a:srgbClr val="0033CC"/>
                </a:solidFill>
              </a:rPr>
              <a:t>:  check inputs/results from other modules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documents assumptions about caller/</a:t>
            </a:r>
            <a:r>
              <a:rPr lang="en-US" sz="2500" dirty="0" err="1">
                <a:solidFill>
                  <a:srgbClr val="0033CC"/>
                </a:solidFill>
              </a:rPr>
              <a:t>callee</a:t>
            </a:r>
            <a:r>
              <a:rPr lang="en-US" sz="2500" dirty="0">
                <a:solidFill>
                  <a:srgbClr val="0033CC"/>
                </a:solidFill>
              </a:rPr>
              <a:t> relationships in modules, communication protocols, etc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sz="2900" dirty="0">
                <a:solidFill>
                  <a:srgbClr val="0033CC"/>
                </a:solidFill>
              </a:rPr>
              <a:t>Assertions:  include range constraints or other information with </a:t>
            </a:r>
            <a:r>
              <a:rPr lang="en-US" sz="2900" dirty="0" smtClean="0">
                <a:solidFill>
                  <a:srgbClr val="0033CC"/>
                </a:solidFill>
              </a:rPr>
              <a:t>data</a:t>
            </a:r>
            <a:endParaRPr lang="en-US" sz="29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900" dirty="0">
                <a:solidFill>
                  <a:srgbClr val="0033CC"/>
                </a:solidFill>
              </a:rPr>
              <a:t>Skipping code:  comment out suspect code, then check if error </a:t>
            </a:r>
            <a:r>
              <a:rPr lang="en-US" sz="2900" dirty="0" smtClean="0">
                <a:solidFill>
                  <a:srgbClr val="0033CC"/>
                </a:solidFill>
              </a:rPr>
              <a:t>remains</a:t>
            </a:r>
            <a:endParaRPr lang="en-US" sz="29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53088"/>
            <a:ext cx="1981200" cy="1504911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7ED4-6639-4BFD-B455-5E2D9DEFCC5D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b="1" dirty="0"/>
              <a:t>Execution Tracing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2148" y="990600"/>
            <a:ext cx="8229600" cy="4525963"/>
          </a:xfrm>
          <a:ln/>
        </p:spPr>
        <p:txBody>
          <a:bodyPr lIns="0" tIns="0" rIns="0" bIns="0">
            <a:normAutofit lnSpcReduction="10000"/>
          </a:bodyPr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Follows the program through the execution.  Users can step through line-by-line, or use </a:t>
            </a:r>
            <a:r>
              <a:rPr lang="en-GB" dirty="0" smtClean="0">
                <a:solidFill>
                  <a:srgbClr val="0033CC"/>
                </a:solidFill>
              </a:rPr>
              <a:t>breakpoints</a:t>
            </a:r>
            <a:endParaRPr lang="en-GB" dirty="0">
              <a:solidFill>
                <a:srgbClr val="0033CC"/>
              </a:solidFill>
            </a:endParaRP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Typically allows for “watches” on – registers, memory locations, symbols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Allows for tracing up the stack of runtime errors (back traces)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Allows user to trace the causes of unexpected </a:t>
            </a:r>
            <a:r>
              <a:rPr lang="en-GB" dirty="0" smtClean="0">
                <a:solidFill>
                  <a:srgbClr val="0033CC"/>
                </a:solidFill>
              </a:rPr>
              <a:t>behaviour </a:t>
            </a:r>
            <a:r>
              <a:rPr lang="en-GB" dirty="0">
                <a:solidFill>
                  <a:srgbClr val="0033CC"/>
                </a:solidFill>
              </a:rPr>
              <a:t>and fix them</a:t>
            </a: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E63-6738-4CB3-B12B-E9690C4F579E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b="1" dirty="0"/>
              <a:t>Symbol Information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lIns="0" tIns="0" rIns="0" bIns="0"/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Problem – a compiler/assembler translates variable names and other symbols into internally consistent memory addresses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How does a debugger know which location is denoted by a particular symbol?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We need a “debug” </a:t>
            </a:r>
            <a:r>
              <a:rPr lang="en-GB" dirty="0" smtClean="0">
                <a:solidFill>
                  <a:srgbClr val="0033CC"/>
                </a:solidFill>
              </a:rPr>
              <a:t>executable</a:t>
            </a:r>
            <a:endParaRPr lang="en-GB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ED6-6F9A-49A9-B279-94D1A77D33B4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198121"/>
            <a:ext cx="8229600" cy="563562"/>
          </a:xfrm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b="1" dirty="0"/>
              <a:t>Debug vs. Release Builds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lIns="0" tIns="0" rIns="0" bIns="0"/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Debug builds usually are </a:t>
            </a:r>
            <a:r>
              <a:rPr lang="en-GB" i="1" dirty="0">
                <a:solidFill>
                  <a:srgbClr val="0033CC"/>
                </a:solidFill>
              </a:rPr>
              <a:t>not optimized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Debug executables contain: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program's symbol tables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location of the source file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line number tags for assembly </a:t>
            </a:r>
            <a:r>
              <a:rPr lang="en-GB" dirty="0" smtClean="0">
                <a:solidFill>
                  <a:srgbClr val="0033CC"/>
                </a:solidFill>
              </a:rPr>
              <a:t>instructions</a:t>
            </a:r>
            <a:endParaRPr lang="en-GB" dirty="0">
              <a:solidFill>
                <a:srgbClr val="0033CC"/>
              </a:solidFill>
            </a:endParaRP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 smtClean="0">
                <a:solidFill>
                  <a:srgbClr val="0033CC"/>
                </a:solidFill>
              </a:rPr>
              <a:t>GCC/GDB </a:t>
            </a:r>
            <a:r>
              <a:rPr lang="en-GB" dirty="0">
                <a:solidFill>
                  <a:srgbClr val="0033CC"/>
                </a:solidFill>
              </a:rPr>
              <a:t>allows debugging of optimized </a:t>
            </a:r>
            <a:r>
              <a:rPr lang="en-GB" dirty="0" smtClean="0">
                <a:solidFill>
                  <a:srgbClr val="0033CC"/>
                </a:solidFill>
              </a:rPr>
              <a:t>code </a:t>
            </a:r>
            <a:endParaRPr lang="en-GB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25CF-3EF7-443B-8B9A-1BD3CA6AD589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 b="1" dirty="0"/>
              <a:t>Bug hunting with print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47472" y="1018956"/>
            <a:ext cx="8720328" cy="507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CC"/>
                </a:solidFill>
              </a:rPr>
              <a:t>Weak form of debugging, but still common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CC"/>
                </a:solidFill>
              </a:rPr>
              <a:t>How bug hunting with print can be made more useful: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solidFill>
                  <a:srgbClr val="0033CC"/>
                </a:solidFill>
              </a:rPr>
              <a:t>Print </a:t>
            </a:r>
            <a:r>
              <a:rPr lang="en-US" sz="2800" dirty="0">
                <a:solidFill>
                  <a:srgbClr val="0033CC"/>
                </a:solidFill>
              </a:rPr>
              <a:t>variables other than just those you think </a:t>
            </a:r>
            <a:r>
              <a:rPr lang="en-US" sz="2800" dirty="0" smtClean="0">
                <a:solidFill>
                  <a:srgbClr val="0033CC"/>
                </a:solidFill>
              </a:rPr>
              <a:t>suspect</a:t>
            </a:r>
            <a:endParaRPr lang="en-US" sz="28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solidFill>
                  <a:srgbClr val="0033CC"/>
                </a:solidFill>
              </a:rPr>
              <a:t>Print </a:t>
            </a:r>
            <a:r>
              <a:rPr lang="en-US" sz="2800" dirty="0">
                <a:solidFill>
                  <a:srgbClr val="0033CC"/>
                </a:solidFill>
              </a:rPr>
              <a:t>valuable statements (not just “hi\n</a:t>
            </a:r>
            <a:r>
              <a:rPr lang="en-US" sz="2800" dirty="0" smtClean="0">
                <a:solidFill>
                  <a:srgbClr val="0033CC"/>
                </a:solidFill>
              </a:rPr>
              <a:t>”)</a:t>
            </a:r>
            <a:endParaRPr lang="en-US" sz="28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solidFill>
                  <a:srgbClr val="0033CC"/>
                </a:solidFill>
              </a:rPr>
              <a:t>Use </a:t>
            </a:r>
            <a:r>
              <a:rPr lang="en-US" sz="2800" dirty="0">
                <a:solidFill>
                  <a:srgbClr val="0033CC"/>
                </a:solidFill>
              </a:rPr>
              <a:t>exit() to concentrate on a part of a </a:t>
            </a:r>
            <a:r>
              <a:rPr lang="en-US" sz="2800" dirty="0" smtClean="0">
                <a:solidFill>
                  <a:srgbClr val="0033CC"/>
                </a:solidFill>
              </a:rPr>
              <a:t>program</a:t>
            </a:r>
            <a:endParaRPr lang="en-US" sz="28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solidFill>
                  <a:srgbClr val="0033CC"/>
                </a:solidFill>
              </a:rPr>
              <a:t>Move </a:t>
            </a:r>
            <a:r>
              <a:rPr lang="en-US" sz="2800" dirty="0">
                <a:solidFill>
                  <a:srgbClr val="0033CC"/>
                </a:solidFill>
              </a:rPr>
              <a:t>print through a through program to track down a </a:t>
            </a:r>
            <a:r>
              <a:rPr lang="en-US" sz="2800" dirty="0" smtClean="0">
                <a:solidFill>
                  <a:srgbClr val="0033CC"/>
                </a:solidFill>
              </a:rPr>
              <a:t>bug</a:t>
            </a:r>
            <a:endParaRPr lang="en-US" sz="28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FC563-AB3B-4AC0-815D-07D3753D034F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76200" y="1524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 b="1" dirty="0"/>
              <a:t>Debugging with print (</a:t>
            </a:r>
            <a:r>
              <a:rPr lang="en-US" sz="4400" b="1" dirty="0" err="1" smtClean="0"/>
              <a:t>cont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59664" y="1143000"/>
            <a:ext cx="80467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CC"/>
                </a:solidFill>
              </a:rPr>
              <a:t>Building debugging with print into a program (more common/valuable):</a:t>
            </a:r>
            <a:endParaRPr lang="en-US" sz="24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err="1" smtClean="0">
                <a:solidFill>
                  <a:srgbClr val="0033CC"/>
                </a:solidFill>
              </a:rPr>
              <a:t>Printf</a:t>
            </a:r>
            <a:r>
              <a:rPr lang="en-US" sz="2400" dirty="0" smtClean="0">
                <a:solidFill>
                  <a:srgbClr val="0033CC"/>
                </a:solidFill>
              </a:rPr>
              <a:t>/</a:t>
            </a:r>
            <a:r>
              <a:rPr lang="en-US" sz="2400" dirty="0" err="1" smtClean="0">
                <a:solidFill>
                  <a:srgbClr val="0033CC"/>
                </a:solidFill>
              </a:rPr>
              <a:t>cout</a:t>
            </a:r>
            <a:r>
              <a:rPr lang="en-US" sz="2400" dirty="0" smtClean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messages, variables/test results in useful places throughout </a:t>
            </a:r>
            <a:r>
              <a:rPr lang="en-US" sz="2400" dirty="0" smtClean="0">
                <a:solidFill>
                  <a:srgbClr val="0033CC"/>
                </a:solidFill>
              </a:rPr>
              <a:t>program</a:t>
            </a:r>
            <a:endParaRPr lang="en-US" sz="24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0033CC"/>
                </a:solidFill>
              </a:rPr>
              <a:t>Use </a:t>
            </a:r>
            <a:r>
              <a:rPr lang="en-US" sz="2400" dirty="0">
                <a:solidFill>
                  <a:srgbClr val="0033CC"/>
                </a:solidFill>
              </a:rPr>
              <a:t>a ‘debug’ or ‘</a:t>
            </a:r>
            <a:r>
              <a:rPr lang="en-US" sz="2400" dirty="0" err="1">
                <a:solidFill>
                  <a:srgbClr val="0033CC"/>
                </a:solidFill>
              </a:rPr>
              <a:t>debug_level</a:t>
            </a:r>
            <a:r>
              <a:rPr lang="en-US" sz="2400" dirty="0">
                <a:solidFill>
                  <a:srgbClr val="0033CC"/>
                </a:solidFill>
              </a:rPr>
              <a:t>’ global flag to turn debugging messages on or off, or change “levels”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0033CC"/>
                </a:solidFill>
              </a:rPr>
              <a:t>Possibly </a:t>
            </a:r>
            <a:r>
              <a:rPr lang="en-US" sz="2400" dirty="0">
                <a:solidFill>
                  <a:srgbClr val="0033CC"/>
                </a:solidFill>
              </a:rPr>
              <a:t>use a source file preprocessor (#</a:t>
            </a:r>
            <a:r>
              <a:rPr lang="en-US" sz="2400" dirty="0" err="1">
                <a:solidFill>
                  <a:srgbClr val="0033CC"/>
                </a:solidFill>
              </a:rPr>
              <a:t>ifdef</a:t>
            </a:r>
            <a:r>
              <a:rPr lang="en-US" sz="2400" dirty="0">
                <a:solidFill>
                  <a:srgbClr val="0033CC"/>
                </a:solidFill>
              </a:rPr>
              <a:t>) to insert/remove debug </a:t>
            </a:r>
            <a:r>
              <a:rPr lang="en-US" sz="2400" dirty="0" smtClean="0">
                <a:solidFill>
                  <a:srgbClr val="0033CC"/>
                </a:solidFill>
              </a:rPr>
              <a:t>statements</a:t>
            </a:r>
            <a:endParaRPr lang="en-US" sz="2400" dirty="0">
              <a:solidFill>
                <a:srgbClr val="0033CC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33CC"/>
                </a:solidFill>
              </a:rPr>
              <a:t>Often part of “regression testing” so automated scripts can test output of many things at </a:t>
            </a:r>
            <a:r>
              <a:rPr lang="en-US" sz="2400" dirty="0" smtClean="0">
                <a:solidFill>
                  <a:srgbClr val="0033CC"/>
                </a:solidFill>
              </a:rPr>
              <a:t>once</a:t>
            </a:r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468850"/>
            <a:ext cx="1828800" cy="1389149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C2D19-7B92-4659-B76E-AFE7ECC0FCBB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Tools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 marL="308610" indent="-308610" defTabSz="822960"/>
            <a:r>
              <a:rPr lang="en-US" sz="2900" dirty="0">
                <a:solidFill>
                  <a:srgbClr val="0033CC"/>
                </a:solidFill>
              </a:rPr>
              <a:t>Tracing programs:</a:t>
            </a:r>
          </a:p>
          <a:p>
            <a:pPr marL="668655" lvl="1" indent="-257175" defTabSz="822960"/>
            <a:r>
              <a:rPr lang="en-US" sz="2500" dirty="0" err="1">
                <a:solidFill>
                  <a:srgbClr val="0033CC"/>
                </a:solidFill>
              </a:rPr>
              <a:t>strace</a:t>
            </a:r>
            <a:r>
              <a:rPr lang="en-US" sz="2500" dirty="0">
                <a:solidFill>
                  <a:srgbClr val="0033CC"/>
                </a:solidFill>
              </a:rPr>
              <a:t>, truss (print out system calls), 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/bin/bash –X  to get a shell script to say what its doing</a:t>
            </a:r>
          </a:p>
          <a:p>
            <a:pPr marL="308610" indent="-308610" defTabSz="822960"/>
            <a:r>
              <a:rPr lang="en-US" sz="2900" dirty="0">
                <a:solidFill>
                  <a:srgbClr val="0033CC"/>
                </a:solidFill>
              </a:rPr>
              <a:t>Command-line debuggers :</a:t>
            </a:r>
          </a:p>
          <a:p>
            <a:pPr marL="668655" lvl="1" indent="-257175" defTabSz="822960"/>
            <a:r>
              <a:rPr lang="en-US" sz="2500" dirty="0" err="1">
                <a:solidFill>
                  <a:srgbClr val="0033CC"/>
                </a:solidFill>
              </a:rPr>
              <a:t>gdb</a:t>
            </a:r>
            <a:r>
              <a:rPr lang="en-US" sz="2500" dirty="0">
                <a:solidFill>
                  <a:srgbClr val="0033CC"/>
                </a:solidFill>
              </a:rPr>
              <a:t> (C, C++), </a:t>
            </a:r>
            <a:r>
              <a:rPr lang="en-US" sz="2500" dirty="0" err="1">
                <a:solidFill>
                  <a:srgbClr val="0033CC"/>
                </a:solidFill>
              </a:rPr>
              <a:t>jdb</a:t>
            </a:r>
            <a:r>
              <a:rPr lang="en-US" sz="2500" dirty="0">
                <a:solidFill>
                  <a:srgbClr val="0033CC"/>
                </a:solidFill>
              </a:rPr>
              <a:t> (java), “</a:t>
            </a:r>
            <a:r>
              <a:rPr lang="en-US" sz="2500" dirty="0" err="1">
                <a:solidFill>
                  <a:srgbClr val="0033CC"/>
                </a:solidFill>
              </a:rPr>
              <a:t>perl</a:t>
            </a:r>
            <a:r>
              <a:rPr lang="en-US" sz="2500" dirty="0">
                <a:solidFill>
                  <a:srgbClr val="0033CC"/>
                </a:solidFill>
              </a:rPr>
              <a:t> -d”</a:t>
            </a:r>
          </a:p>
          <a:p>
            <a:pPr marL="308610" indent="-308610" defTabSz="822960"/>
            <a:r>
              <a:rPr lang="en-US" sz="2900" dirty="0">
                <a:solidFill>
                  <a:srgbClr val="0033CC"/>
                </a:solidFill>
              </a:rPr>
              <a:t>Random stuff: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electric fence or </a:t>
            </a:r>
            <a:r>
              <a:rPr lang="en-US" sz="2500" dirty="0" err="1">
                <a:solidFill>
                  <a:srgbClr val="0033CC"/>
                </a:solidFill>
              </a:rPr>
              <a:t>malloc_debug</a:t>
            </a:r>
            <a:r>
              <a:rPr lang="en-US" sz="2500" dirty="0">
                <a:solidFill>
                  <a:srgbClr val="0033CC"/>
                </a:solidFill>
              </a:rPr>
              <a:t>, </a:t>
            </a:r>
            <a:r>
              <a:rPr lang="en-US" sz="2500" dirty="0" err="1">
                <a:solidFill>
                  <a:srgbClr val="0033CC"/>
                </a:solidFill>
              </a:rPr>
              <a:t>mtrace</a:t>
            </a:r>
            <a:r>
              <a:rPr lang="en-US" sz="2500" dirty="0">
                <a:solidFill>
                  <a:srgbClr val="0033CC"/>
                </a:solidFill>
              </a:rPr>
              <a:t>, etc (a specialized </a:t>
            </a:r>
            <a:r>
              <a:rPr lang="en-US" sz="2500" dirty="0" err="1">
                <a:solidFill>
                  <a:srgbClr val="0033CC"/>
                </a:solidFill>
              </a:rPr>
              <a:t>malloc</a:t>
            </a:r>
            <a:r>
              <a:rPr lang="en-US" sz="2500" dirty="0">
                <a:solidFill>
                  <a:srgbClr val="0033CC"/>
                </a:solidFill>
              </a:rPr>
              <a:t>() for finding memory leaks in C/C++)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purify (Part of Rational Suite, a really good memory debugging tools for  C/C++ programs)</a:t>
            </a: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E2EF-EEC2-4A55-86AA-4E2A9C4EB23F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Debugging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76" y="1371600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marL="308610" indent="-308610" defTabSz="822960"/>
            <a:r>
              <a:rPr lang="en-US" sz="2900" dirty="0">
                <a:solidFill>
                  <a:srgbClr val="0033CC"/>
                </a:solidFill>
              </a:rPr>
              <a:t>Debugging is a black </a:t>
            </a:r>
            <a:r>
              <a:rPr lang="en-US" sz="2900" dirty="0" smtClean="0">
                <a:solidFill>
                  <a:srgbClr val="0033CC"/>
                </a:solidFill>
              </a:rPr>
              <a:t>art</a:t>
            </a:r>
          </a:p>
          <a:p>
            <a:pPr marL="308610" indent="-308610" defTabSz="822960"/>
            <a:r>
              <a:rPr lang="en-US" sz="2900" dirty="0" smtClean="0">
                <a:solidFill>
                  <a:srgbClr val="0033CC"/>
                </a:solidFill>
              </a:rPr>
              <a:t>Outline for discussion</a:t>
            </a:r>
          </a:p>
          <a:p>
            <a:pPr marL="308610" indent="-308610" defTabSz="822960"/>
            <a:r>
              <a:rPr lang="en-US" sz="2900" dirty="0" smtClean="0">
                <a:solidFill>
                  <a:srgbClr val="0033CC"/>
                </a:solidFill>
              </a:rPr>
              <a:t>Prevent Bugs</a:t>
            </a:r>
            <a:endParaRPr lang="en-US" sz="2900" dirty="0">
              <a:solidFill>
                <a:srgbClr val="0033CC"/>
              </a:solidFill>
            </a:endParaRP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relation to testing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why debugging is hard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types of bugs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process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techniques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tools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avoiding bugs</a:t>
            </a:r>
          </a:p>
        </p:txBody>
      </p:sp>
      <p:pic>
        <p:nvPicPr>
          <p:cNvPr id="108546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A82C-A1FB-428C-A0F0-4182EAB8C107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Using </a:t>
            </a:r>
            <a:r>
              <a:rPr lang="en-US" b="1" dirty="0" err="1"/>
              <a:t>gdb</a:t>
            </a:r>
            <a:endParaRPr lang="en-US" b="1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marL="308610" indent="-308610" defTabSz="822960">
              <a:lnSpc>
                <a:spcPct val="90000"/>
              </a:lnSpc>
            </a:pPr>
            <a:r>
              <a:rPr lang="en-US" sz="3600" dirty="0">
                <a:solidFill>
                  <a:srgbClr val="0033CC"/>
                </a:solidFill>
              </a:rPr>
              <a:t>Compile debugging information into your program:</a:t>
            </a:r>
          </a:p>
          <a:p>
            <a:pPr marL="668655" lvl="1" indent="-257175" defTabSz="822960">
              <a:lnSpc>
                <a:spcPct val="90000"/>
              </a:lnSpc>
              <a:buNone/>
            </a:pPr>
            <a:r>
              <a:rPr lang="en-US" sz="3200" dirty="0">
                <a:solidFill>
                  <a:srgbClr val="0033CC"/>
                </a:solidFill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</a:rPr>
              <a:t>gcc</a:t>
            </a:r>
            <a:r>
              <a:rPr lang="en-US" sz="2000" dirty="0">
                <a:solidFill>
                  <a:srgbClr val="0033CC"/>
                </a:solidFill>
                <a:latin typeface="Courier New" pitchFamily="49" charset="0"/>
              </a:rPr>
              <a:t> -g &lt;program&gt;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sz="3600" dirty="0">
                <a:solidFill>
                  <a:srgbClr val="0033CC"/>
                </a:solidFill>
              </a:rPr>
              <a:t>Read the manual: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  <a:latin typeface="Courier New" pitchFamily="49" charset="0"/>
              </a:rPr>
              <a:t>man 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</a:rPr>
              <a:t>gdb</a:t>
            </a:r>
            <a:endParaRPr lang="en-US" sz="3200" dirty="0">
              <a:solidFill>
                <a:srgbClr val="0033CC"/>
              </a:solidFill>
            </a:endParaRPr>
          </a:p>
          <a:p>
            <a:pPr marL="668655" lvl="1" indent="-257175" defTabSz="822960">
              <a:lnSpc>
                <a:spcPct val="90000"/>
              </a:lnSpc>
              <a:buNone/>
            </a:pPr>
            <a:r>
              <a:rPr lang="en-US" sz="2000" dirty="0">
                <a:solidFill>
                  <a:srgbClr val="0033CC"/>
                </a:solidFill>
                <a:latin typeface="Courier New" pitchFamily="49" charset="0"/>
              </a:rPr>
              <a:t>	</a:t>
            </a:r>
          </a:p>
        </p:txBody>
      </p:sp>
      <p:pic>
        <p:nvPicPr>
          <p:cNvPr id="55298" name="Picture 2" descr="http://sourceware.org/gdb/images/arch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667375"/>
            <a:ext cx="1905000" cy="1190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9DC6-26DD-4B19-90D5-4BF52E2DBF7D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 err="1"/>
              <a:t>gdb</a:t>
            </a:r>
            <a:r>
              <a:rPr lang="en-US" b="1" dirty="0"/>
              <a:t> </a:t>
            </a:r>
            <a:r>
              <a:rPr lang="en-US" b="1" dirty="0" err="1"/>
              <a:t>comands</a:t>
            </a:r>
            <a:endParaRPr lang="en-US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7"/>
            <a:ext cx="8381048" cy="41148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run/continue/next/step</a:t>
            </a:r>
            <a:r>
              <a:rPr lang="en-US" sz="2500" b="1" dirty="0">
                <a:solidFill>
                  <a:srgbClr val="0033CC"/>
                </a:solidFill>
              </a:rPr>
              <a:t>:</a:t>
            </a:r>
            <a:r>
              <a:rPr lang="en-US" sz="2500" dirty="0">
                <a:solidFill>
                  <a:srgbClr val="0033CC"/>
                </a:solidFill>
              </a:rPr>
              <a:t>  start the program, continue running until break, next line (don’t step into subroutines), next line (step into subroutines).</a:t>
            </a:r>
          </a:p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break &lt;name&gt;</a:t>
            </a:r>
            <a:r>
              <a:rPr lang="en-US" sz="2500" b="1" dirty="0">
                <a:solidFill>
                  <a:srgbClr val="0033CC"/>
                </a:solidFill>
              </a:rPr>
              <a:t>:  </a:t>
            </a:r>
            <a:r>
              <a:rPr lang="en-US" sz="2500" dirty="0">
                <a:solidFill>
                  <a:srgbClr val="0033CC"/>
                </a:solidFill>
              </a:rPr>
              <a:t>set a break point on the named subroutine.  Debugger will halt program execution when subroutine called.</a:t>
            </a:r>
          </a:p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 err="1">
                <a:solidFill>
                  <a:srgbClr val="0033CC"/>
                </a:solidFill>
                <a:latin typeface="Courier New" pitchFamily="49" charset="0"/>
              </a:rPr>
              <a:t>backtrace</a:t>
            </a:r>
            <a:r>
              <a:rPr lang="en-US" sz="2500" b="1" dirty="0">
                <a:solidFill>
                  <a:srgbClr val="0033CC"/>
                </a:solidFill>
              </a:rPr>
              <a:t>:</a:t>
            </a:r>
            <a:r>
              <a:rPr lang="en-US" sz="2500" dirty="0">
                <a:solidFill>
                  <a:srgbClr val="0033CC"/>
                </a:solidFill>
              </a:rPr>
              <a:t>  print a stack trace.</a:t>
            </a:r>
          </a:p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print &lt;</a:t>
            </a:r>
            <a:r>
              <a:rPr lang="en-US" sz="25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&gt;</a:t>
            </a:r>
            <a:r>
              <a:rPr lang="en-US" sz="2500" b="1" dirty="0">
                <a:solidFill>
                  <a:srgbClr val="0033CC"/>
                </a:solidFill>
              </a:rPr>
              <a:t>:  </a:t>
            </a:r>
            <a:r>
              <a:rPr lang="en-US" sz="2500" dirty="0">
                <a:solidFill>
                  <a:srgbClr val="0033CC"/>
                </a:solidFill>
              </a:rPr>
              <a:t>execute expression in the current program state, and print results (expression may contain assignments, function calls).  </a:t>
            </a:r>
          </a:p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help</a:t>
            </a:r>
            <a:r>
              <a:rPr lang="en-US" sz="2500" b="1" dirty="0">
                <a:solidFill>
                  <a:srgbClr val="0033CC"/>
                </a:solidFill>
              </a:rPr>
              <a:t>:</a:t>
            </a:r>
            <a:r>
              <a:rPr lang="en-US" sz="2500" dirty="0">
                <a:solidFill>
                  <a:srgbClr val="0033CC"/>
                </a:solidFill>
              </a:rPr>
              <a:t>  print the help menu.  help &lt;subject&gt; prints a subject menu.</a:t>
            </a:r>
          </a:p>
          <a:p>
            <a:pPr marL="308610" indent="-308610" defTabSz="822960">
              <a:lnSpc>
                <a:spcPct val="90000"/>
              </a:lnSpc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</a:rPr>
              <a:t>quit</a:t>
            </a:r>
            <a:r>
              <a:rPr lang="en-US" sz="2500" b="1" dirty="0">
                <a:solidFill>
                  <a:srgbClr val="0033CC"/>
                </a:solidFill>
              </a:rPr>
              <a:t>:  </a:t>
            </a:r>
            <a:r>
              <a:rPr lang="en-US" sz="2500" dirty="0">
                <a:solidFill>
                  <a:srgbClr val="0033CC"/>
                </a:solidFill>
              </a:rPr>
              <a:t>exit </a:t>
            </a:r>
            <a:r>
              <a:rPr lang="en-US" sz="2500" dirty="0" err="1">
                <a:solidFill>
                  <a:srgbClr val="0033CC"/>
                </a:solidFill>
              </a:rPr>
              <a:t>gdb</a:t>
            </a:r>
            <a:r>
              <a:rPr lang="en-US" sz="2500" dirty="0">
                <a:solidFill>
                  <a:srgbClr val="0033CC"/>
                </a:solidFill>
              </a:rPr>
              <a:t>.</a:t>
            </a:r>
          </a:p>
        </p:txBody>
      </p:sp>
      <p:pic>
        <p:nvPicPr>
          <p:cNvPr id="53250" name="Picture 2" descr="http://sourceware.org/gdb/images/arch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667375"/>
            <a:ext cx="1905000" cy="1190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F92A-107B-4089-B6AF-A1812B5EFE71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91540" y="228600"/>
            <a:ext cx="7360920" cy="609600"/>
          </a:xfrm>
          <a:noFill/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b="1" dirty="0"/>
              <a:t>General </a:t>
            </a:r>
            <a:r>
              <a:rPr lang="en-US" b="1" dirty="0" err="1" smtClean="0"/>
              <a:t>gdb</a:t>
            </a:r>
            <a:endParaRPr lang="en-US" b="1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7190" y="1188720"/>
            <a:ext cx="8629650" cy="5120640"/>
          </a:xfrm>
          <a:noFill/>
        </p:spPr>
        <p:txBody>
          <a:bodyPr/>
          <a:lstStyle/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 smtClean="0">
                <a:solidFill>
                  <a:srgbClr val="0033CC"/>
                </a:solidFill>
              </a:rPr>
              <a:t>run</a:t>
            </a:r>
            <a:r>
              <a:rPr lang="en-US" sz="2900" dirty="0" smtClean="0">
                <a:solidFill>
                  <a:srgbClr val="0033CC"/>
                </a:solidFill>
              </a:rPr>
              <a:t> </a:t>
            </a:r>
            <a:r>
              <a:rPr lang="en-US" sz="2900" dirty="0">
                <a:solidFill>
                  <a:srgbClr val="0033CC"/>
                </a:solidFill>
              </a:rPr>
              <a:t>starts the program</a:t>
            </a:r>
          </a:p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>
                <a:solidFill>
                  <a:srgbClr val="0033CC"/>
                </a:solidFill>
              </a:rPr>
              <a:t>set </a:t>
            </a:r>
            <a:r>
              <a:rPr lang="en-US" sz="2900" b="1" dirty="0" err="1">
                <a:solidFill>
                  <a:srgbClr val="0033CC"/>
                </a:solidFill>
              </a:rPr>
              <a:t>args</a:t>
            </a:r>
            <a:r>
              <a:rPr lang="en-US" sz="2900" b="1" dirty="0">
                <a:solidFill>
                  <a:srgbClr val="0033CC"/>
                </a:solidFill>
              </a:rPr>
              <a:t> </a:t>
            </a:r>
            <a:r>
              <a:rPr lang="en-US" sz="2900" dirty="0">
                <a:solidFill>
                  <a:srgbClr val="0033CC"/>
                </a:solidFill>
              </a:rPr>
              <a:t>controls the arguments to the program</a:t>
            </a:r>
          </a:p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>
                <a:solidFill>
                  <a:srgbClr val="0033CC"/>
                </a:solidFill>
              </a:rPr>
              <a:t>breakpoint</a:t>
            </a:r>
            <a:r>
              <a:rPr lang="en-US" sz="2900" dirty="0">
                <a:solidFill>
                  <a:srgbClr val="0033CC"/>
                </a:solidFill>
              </a:rPr>
              <a:t>s control where the debugger stops the program (set with C-x space)</a:t>
            </a:r>
          </a:p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>
                <a:solidFill>
                  <a:srgbClr val="0033CC"/>
                </a:solidFill>
              </a:rPr>
              <a:t>next</a:t>
            </a:r>
            <a:r>
              <a:rPr lang="en-US" sz="2900" dirty="0">
                <a:solidFill>
                  <a:srgbClr val="0033CC"/>
                </a:solidFill>
              </a:rPr>
              <a:t> moves one step forward</a:t>
            </a:r>
          </a:p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>
                <a:solidFill>
                  <a:srgbClr val="0033CC"/>
                </a:solidFill>
              </a:rPr>
              <a:t>step</a:t>
            </a:r>
            <a:r>
              <a:rPr lang="en-US" sz="2900" dirty="0">
                <a:solidFill>
                  <a:srgbClr val="0033CC"/>
                </a:solidFill>
              </a:rPr>
              <a:t> moves one step forward and also traverses function calls</a:t>
            </a:r>
          </a:p>
          <a:p>
            <a:pPr>
              <a:tabLst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  <a:tab pos="800100" algn="l"/>
              </a:tabLst>
            </a:pPr>
            <a:r>
              <a:rPr lang="en-US" sz="2900" b="1" dirty="0">
                <a:solidFill>
                  <a:srgbClr val="0033CC"/>
                </a:solidFill>
              </a:rPr>
              <a:t>continue</a:t>
            </a:r>
            <a:r>
              <a:rPr lang="en-US" sz="2900" dirty="0">
                <a:solidFill>
                  <a:srgbClr val="0033CC"/>
                </a:solidFill>
              </a:rPr>
              <a:t> runs the program until the next breakpoint</a:t>
            </a:r>
          </a:p>
        </p:txBody>
      </p:sp>
      <p:pic>
        <p:nvPicPr>
          <p:cNvPr id="5" name="Picture 2" descr="http://sourceware.org/gdb/images/arch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67375"/>
            <a:ext cx="1905000" cy="119062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3C7-53A9-4916-8AE9-FED3FF4FCBC0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b="1" dirty="0"/>
              <a:t>General </a:t>
            </a:r>
            <a:r>
              <a:rPr lang="en-US" b="1" dirty="0" err="1" smtClean="0"/>
              <a:t>gdb</a:t>
            </a:r>
            <a:endParaRPr lang="en-US" b="1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bt</a:t>
            </a:r>
            <a:r>
              <a:rPr lang="en-US" dirty="0">
                <a:solidFill>
                  <a:srgbClr val="0033CC"/>
                </a:solidFill>
              </a:rPr>
              <a:t> shows the current </a:t>
            </a:r>
            <a:r>
              <a:rPr lang="en-US" dirty="0" err="1">
                <a:solidFill>
                  <a:srgbClr val="0033CC"/>
                </a:solidFill>
              </a:rPr>
              <a:t>backtrace</a:t>
            </a:r>
            <a:r>
              <a:rPr lang="en-US" dirty="0">
                <a:solidFill>
                  <a:srgbClr val="0033CC"/>
                </a:solidFill>
              </a:rPr>
              <a:t> (also where)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>
                <a:solidFill>
                  <a:srgbClr val="0033CC"/>
                </a:solidFill>
              </a:rPr>
              <a:t>up/down</a:t>
            </a:r>
            <a:r>
              <a:rPr lang="en-US" dirty="0">
                <a:solidFill>
                  <a:srgbClr val="0033CC"/>
                </a:solidFill>
              </a:rPr>
              <a:t>  move up down the stack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>
                <a:solidFill>
                  <a:srgbClr val="0033CC"/>
                </a:solidFill>
              </a:rPr>
              <a:t>f #</a:t>
            </a:r>
            <a:r>
              <a:rPr lang="en-US" dirty="0">
                <a:solidFill>
                  <a:srgbClr val="0033CC"/>
                </a:solidFill>
              </a:rPr>
              <a:t> lets you switch to frame # in the current </a:t>
            </a:r>
            <a:r>
              <a:rPr lang="en-US" dirty="0" err="1">
                <a:solidFill>
                  <a:srgbClr val="0033CC"/>
                </a:solidFill>
              </a:rPr>
              <a:t>backtrace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>
                <a:solidFill>
                  <a:srgbClr val="0033CC"/>
                </a:solidFill>
              </a:rPr>
              <a:t>set  </a:t>
            </a:r>
            <a:r>
              <a:rPr lang="en-US" b="1" dirty="0" err="1">
                <a:solidFill>
                  <a:srgbClr val="0033CC"/>
                </a:solidFill>
              </a:rPr>
              <a:t>var</a:t>
            </a:r>
            <a:r>
              <a:rPr lang="en-US" b="1" dirty="0">
                <a:solidFill>
                  <a:srgbClr val="0033CC"/>
                </a:solidFill>
              </a:rPr>
              <a:t>=value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>
                <a:solidFill>
                  <a:srgbClr val="0033CC"/>
                </a:solidFill>
              </a:rPr>
              <a:t>call</a:t>
            </a:r>
            <a:r>
              <a:rPr lang="en-US" dirty="0">
                <a:solidFill>
                  <a:srgbClr val="0033CC"/>
                </a:solidFill>
              </a:rPr>
              <a:t> allows call of a function (the syntax can get funky)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>
                <a:solidFill>
                  <a:srgbClr val="0033CC"/>
                </a:solidFill>
              </a:rPr>
              <a:t>jump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(jump </a:t>
            </a:r>
            <a:r>
              <a:rPr lang="en-US" dirty="0">
                <a:solidFill>
                  <a:srgbClr val="0033CC"/>
                </a:solidFill>
              </a:rPr>
              <a:t>to a particular line of code)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 smtClean="0">
                <a:solidFill>
                  <a:srgbClr val="0033CC"/>
                </a:solidFill>
              </a:rPr>
              <a:t>thread </a:t>
            </a:r>
            <a:r>
              <a:rPr lang="en-US" b="1" dirty="0">
                <a:solidFill>
                  <a:srgbClr val="0033CC"/>
                </a:solidFill>
              </a:rPr>
              <a:t>#</a:t>
            </a:r>
            <a:r>
              <a:rPr lang="en-US" dirty="0">
                <a:solidFill>
                  <a:srgbClr val="0033CC"/>
                </a:solidFill>
              </a:rPr>
              <a:t> lets you switch to a particular thread</a:t>
            </a:r>
          </a:p>
          <a:p>
            <a:pPr>
              <a:lnSpc>
                <a:spcPct val="90000"/>
              </a:lnSpc>
              <a:buNone/>
              <a:tabLst>
                <a:tab pos="800100" algn="l"/>
                <a:tab pos="800100" algn="l"/>
                <a:tab pos="800100" algn="l"/>
              </a:tabLst>
            </a:pP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sourceware.org/gdb/images/arch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67375"/>
            <a:ext cx="1905000" cy="1190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F3C3-ABFB-4734-9C54-1605A0C8A8AF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b="1" dirty="0"/>
              <a:t>Advanced GDB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watchpoints</a:t>
            </a:r>
            <a:r>
              <a:rPr lang="en-US" dirty="0">
                <a:solidFill>
                  <a:srgbClr val="0033CC"/>
                </a:solidFill>
              </a:rPr>
              <a:t> let you check if an expression changes</a:t>
            </a:r>
          </a:p>
          <a:p>
            <a:pPr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catchpoints</a:t>
            </a:r>
            <a:r>
              <a:rPr lang="en-US" dirty="0">
                <a:solidFill>
                  <a:srgbClr val="0033CC"/>
                </a:solidFill>
              </a:rPr>
              <a:t> let you know when interesting things like exec calls or library loads happen</a:t>
            </a:r>
          </a:p>
          <a:p>
            <a:pPr>
              <a:tabLst>
                <a:tab pos="800100" algn="l"/>
                <a:tab pos="800100" algn="l"/>
                <a:tab pos="800100" algn="l"/>
              </a:tabLst>
            </a:pPr>
            <a:r>
              <a:rPr lang="en-US" b="1" dirty="0" err="1" smtClean="0">
                <a:solidFill>
                  <a:srgbClr val="0033CC"/>
                </a:solidFill>
              </a:rPr>
              <a:t>watchpoints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can be quite slow, best to combine with </a:t>
            </a:r>
            <a:r>
              <a:rPr lang="en-US" dirty="0" smtClean="0">
                <a:solidFill>
                  <a:srgbClr val="0033CC"/>
                </a:solidFill>
              </a:rPr>
              <a:t>breakpoints 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sourceware.org/gdb/images/arch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667375"/>
            <a:ext cx="1905000" cy="1190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6C17-7848-4402-ABF4-3FFAB3BFE695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dirty="0">
                <a:solidFill>
                  <a:srgbClr val="0033CC"/>
                </a:solidFill>
              </a:rPr>
              <a:t>Data Display Debugger (DDD) is good for visualizing your program data </a:t>
            </a:r>
            <a:r>
              <a:rPr lang="en-US" dirty="0" smtClean="0">
                <a:solidFill>
                  <a:srgbClr val="0033CC"/>
                </a:solidFill>
              </a:rPr>
              <a:t>www.gnu.org/software/ddd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dirty="0" err="1" smtClean="0">
                <a:solidFill>
                  <a:srgbClr val="0033CC"/>
                </a:solidFill>
              </a:rPr>
              <a:t>strace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/ truss / </a:t>
            </a:r>
            <a:r>
              <a:rPr lang="en-US" dirty="0" err="1">
                <a:solidFill>
                  <a:srgbClr val="0033CC"/>
                </a:solidFill>
              </a:rPr>
              <a:t>ktrace</a:t>
            </a:r>
            <a:r>
              <a:rPr lang="en-US" dirty="0">
                <a:solidFill>
                  <a:srgbClr val="0033CC"/>
                </a:solidFill>
              </a:rPr>
              <a:t> let you know what system calls a process is making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dirty="0" err="1" smtClean="0">
                <a:solidFill>
                  <a:srgbClr val="0033CC"/>
                </a:solidFill>
              </a:rPr>
              <a:t>gcov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lets you see which parts of your code are getting executed</a:t>
            </a:r>
          </a:p>
          <a:p>
            <a:pPr>
              <a:lnSpc>
                <a:spcPct val="90000"/>
              </a:lnSpc>
              <a:tabLst>
                <a:tab pos="800100" algn="l"/>
                <a:tab pos="800100" algn="l"/>
                <a:tab pos="800100" algn="l"/>
              </a:tabLst>
            </a:pPr>
            <a:r>
              <a:rPr lang="en-US" dirty="0">
                <a:solidFill>
                  <a:srgbClr val="0033CC"/>
                </a:solidFill>
              </a:rPr>
              <a:t>Profilers (</a:t>
            </a:r>
            <a:r>
              <a:rPr lang="en-US" dirty="0" err="1">
                <a:solidFill>
                  <a:srgbClr val="0033CC"/>
                </a:solidFill>
              </a:rPr>
              <a:t>gprof</a:t>
            </a:r>
            <a:r>
              <a:rPr lang="en-US" dirty="0">
                <a:solidFill>
                  <a:srgbClr val="0033CC"/>
                </a:solidFill>
              </a:rPr>
              <a:t>) to see where you are spending “time” which can help with performance logic bugs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SzPct val="171000"/>
              <a:tabLst>
                <a:tab pos="1143000" algn="l"/>
              </a:tabLst>
            </a:pPr>
            <a:r>
              <a:rPr lang="en-US" b="1" dirty="0"/>
              <a:t>Other </a:t>
            </a:r>
            <a:r>
              <a:rPr lang="en-US" b="1" dirty="0" err="1"/>
              <a:t>linux</a:t>
            </a:r>
            <a:r>
              <a:rPr lang="en-US" b="1" dirty="0"/>
              <a:t> Tools</a:t>
            </a:r>
          </a:p>
        </p:txBody>
      </p:sp>
      <p:pic>
        <p:nvPicPr>
          <p:cNvPr id="12290" name="Picture 2" descr="https://encrypted-tbn2.gstatic.com/images?q=tbn:ANd9GcTfE1QrYa54iSPLexFeueiTdHNjgYQ7sNmP-0YcHFriYO8opeyQ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052873"/>
            <a:ext cx="1524000" cy="1805127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3D82-8D21-44B5-AE2D-BA248EDDD808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" y="250667"/>
            <a:ext cx="8610600" cy="563562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Avoiding bugs in the first place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305800" cy="4952048"/>
          </a:xfrm>
          <a:noFill/>
          <a:ln/>
        </p:spPr>
        <p:txBody>
          <a:bodyPr lIns="92075" tIns="46038" rIns="92075" bIns="46038"/>
          <a:lstStyle/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Coding style:  use clear, consistent style and useful naming </a:t>
            </a:r>
            <a:r>
              <a:rPr lang="en-US" sz="2500" dirty="0" smtClean="0">
                <a:solidFill>
                  <a:srgbClr val="0033CC"/>
                </a:solidFill>
              </a:rPr>
              <a:t>standards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Document everything,  from architecture and interface specification documents to comments on code </a:t>
            </a:r>
            <a:r>
              <a:rPr lang="en-US" sz="2500" dirty="0" smtClean="0">
                <a:solidFill>
                  <a:srgbClr val="0033CC"/>
                </a:solidFill>
              </a:rPr>
              <a:t>lines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Hold code </a:t>
            </a:r>
            <a:r>
              <a:rPr lang="en-US" sz="2500" dirty="0" smtClean="0">
                <a:solidFill>
                  <a:srgbClr val="0033CC"/>
                </a:solidFill>
              </a:rPr>
              <a:t>reviews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Program </a:t>
            </a:r>
            <a:r>
              <a:rPr lang="en-US" sz="2500" dirty="0" smtClean="0">
                <a:solidFill>
                  <a:srgbClr val="0033CC"/>
                </a:solidFill>
              </a:rPr>
              <a:t>defensively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Use/implement exception handling liberally; think constantly about anomalous </a:t>
            </a:r>
            <a:r>
              <a:rPr lang="en-US" sz="2500" dirty="0" smtClean="0">
                <a:solidFill>
                  <a:srgbClr val="0033CC"/>
                </a:solidFill>
              </a:rPr>
              <a:t>conditions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Be suspicious of </a:t>
            </a:r>
            <a:r>
              <a:rPr lang="en-US" sz="2500" dirty="0" smtClean="0">
                <a:solidFill>
                  <a:srgbClr val="0033CC"/>
                </a:solidFill>
              </a:rPr>
              <a:t>cut/paste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Consider using an integrated development environment (IDE) with dynamic syntax checking</a:t>
            </a:r>
          </a:p>
        </p:txBody>
      </p:sp>
      <p:pic>
        <p:nvPicPr>
          <p:cNvPr id="10242" name="Picture 2" descr="http://metaversemodsquad.files.wordpress.com/2011/08/frog-catching-fly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402458"/>
            <a:ext cx="1447800" cy="1455542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C17-A650-4CCD-B034-CF8D1B95FEFA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Code reviews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7725" cy="5029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Primary programmer(s) for some piece of code presents and explains that code, line by </a:t>
            </a:r>
            <a:r>
              <a:rPr lang="en-US" sz="2500" dirty="0" smtClean="0">
                <a:solidFill>
                  <a:srgbClr val="0033CC"/>
                </a:solidFill>
              </a:rPr>
              <a:t>line.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Audience of programmers experienced in language, code’s general domain.  Audience may also contain designers, testers, customers and others less versed in code but concerned with quality and consistency.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Review is a dialogue:  audience pushes presenters to reevaluate and rationalize their implementation decisions.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Extremely useful:  reviews often turn up outright errors, inconsistencies, inefficiencies and unconsidered exceptional conditions.  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Also useful in familiarizing a project team with a member’s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449D-BCA5-4905-A39C-4516FE4A34DD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33CC"/>
                </a:solidFill>
              </a:rPr>
              <a:t>Textbook: Chapter 15 - Testing and Debugging</a:t>
            </a: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Introduction </a:t>
            </a:r>
            <a:r>
              <a:rPr lang="en-US" sz="2800" b="1" i="1" dirty="0"/>
              <a:t>to Computing Systems: From Bits and Gates to C and Beyond, 2nd edition, © 2003 </a:t>
            </a:r>
            <a:r>
              <a:rPr lang="en-US" sz="2800" dirty="0"/>
              <a:t>Author: Yale </a:t>
            </a:r>
            <a:r>
              <a:rPr lang="en-US" sz="2800" dirty="0" err="1"/>
              <a:t>Patt</a:t>
            </a:r>
            <a:r>
              <a:rPr lang="en-US" sz="2800" dirty="0"/>
              <a:t> and Sanjay Patel </a:t>
            </a:r>
            <a:endParaRPr lang="en-US" sz="3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33CC"/>
                </a:solidFill>
              </a:rPr>
              <a:t>GDB </a:t>
            </a:r>
            <a:r>
              <a:rPr lang="en-US" sz="3000" dirty="0">
                <a:solidFill>
                  <a:srgbClr val="0033CC"/>
                </a:solidFill>
              </a:rPr>
              <a:t>Tutorial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http://www.tutorialspoint.com/gnu_debugger/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>
                <a:solidFill>
                  <a:srgbClr val="0033CC"/>
                </a:solidFill>
              </a:rPr>
              <a:t>The GNU GDB </a:t>
            </a:r>
            <a:r>
              <a:rPr lang="en-US" dirty="0" smtClean="0">
                <a:hlinkClick r:id="rId3"/>
              </a:rPr>
              <a:t>http://www.gnu.org/software/gdb/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BA9-6F35-4077-8CAE-61BBD6945119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045"/>
          </a:xfrm>
        </p:spPr>
        <p:txBody>
          <a:bodyPr/>
          <a:lstStyle/>
          <a:p>
            <a:r>
              <a:rPr lang="en-US" b="1" dirty="0" smtClean="0"/>
              <a:t>Prevent Bugs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rgbClr val="0033CC"/>
                </a:solidFill>
              </a:rPr>
              <a:t>Create functions to handle repeated tasks.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Give meaningful variable names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Use indentations.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Read your code after typing.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Turn on compiler warnings.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Avoid global variables.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BA9-6F35-4077-8CAE-61BBD6945119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b="1" dirty="0" smtClean="0"/>
              <a:t>Prevent Bugs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rgbClr val="0033CC"/>
                </a:solidFill>
              </a:rPr>
              <a:t>Write small experimental code before integrating into the whole program.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Add one feature each time.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Have a testing plan.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Check the return values. </a:t>
            </a:r>
          </a:p>
          <a:p>
            <a:pPr lvl="0"/>
            <a:r>
              <a:rPr lang="en-US" sz="3600" dirty="0">
                <a:solidFill>
                  <a:srgbClr val="0033CC"/>
                </a:solidFill>
              </a:rPr>
              <a:t>Check array indexes.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BA9-6F35-4077-8CAE-61BBD6945119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Debugging and testing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marL="308610" indent="-308610" defTabSz="822960"/>
            <a:r>
              <a:rPr lang="en-US" sz="2900" dirty="0">
                <a:solidFill>
                  <a:srgbClr val="0033CC"/>
                </a:solidFill>
              </a:rPr>
              <a:t>Testing and debugging go together like peas in a pod:</a:t>
            </a: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Testing </a:t>
            </a:r>
            <a:r>
              <a:rPr lang="en-US" sz="2500" u="sng" dirty="0">
                <a:solidFill>
                  <a:srgbClr val="0033CC"/>
                </a:solidFill>
              </a:rPr>
              <a:t>finds</a:t>
            </a:r>
            <a:r>
              <a:rPr lang="en-US" sz="2500" dirty="0">
                <a:solidFill>
                  <a:srgbClr val="0033CC"/>
                </a:solidFill>
              </a:rPr>
              <a:t> errors; debugging localizes and </a:t>
            </a:r>
            <a:r>
              <a:rPr lang="en-US" sz="2500" u="sng" dirty="0">
                <a:solidFill>
                  <a:srgbClr val="0033CC"/>
                </a:solidFill>
              </a:rPr>
              <a:t>repairs</a:t>
            </a:r>
            <a:r>
              <a:rPr lang="en-US" sz="2500" dirty="0">
                <a:solidFill>
                  <a:srgbClr val="0033CC"/>
                </a:solidFill>
              </a:rPr>
              <a:t> </a:t>
            </a:r>
            <a:r>
              <a:rPr lang="en-US" sz="2500" dirty="0" smtClean="0">
                <a:solidFill>
                  <a:srgbClr val="0033CC"/>
                </a:solidFill>
              </a:rPr>
              <a:t>them</a:t>
            </a:r>
            <a:endParaRPr lang="en-US" sz="2500" dirty="0">
              <a:solidFill>
                <a:srgbClr val="0033CC"/>
              </a:solidFill>
            </a:endParaRP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Together these form the “testing/debugging cycle”:  we test, then debug, then </a:t>
            </a:r>
            <a:r>
              <a:rPr lang="en-US" sz="2500" dirty="0" smtClean="0">
                <a:solidFill>
                  <a:srgbClr val="0033CC"/>
                </a:solidFill>
              </a:rPr>
              <a:t>repeat</a:t>
            </a:r>
            <a:endParaRPr lang="en-US" sz="2500" dirty="0">
              <a:solidFill>
                <a:srgbClr val="0033CC"/>
              </a:solidFill>
            </a:endParaRP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Any debugging should be followed by a reapplication of </a:t>
            </a:r>
            <a:r>
              <a:rPr lang="en-US" sz="2500" i="1" dirty="0">
                <a:solidFill>
                  <a:srgbClr val="0033CC"/>
                </a:solidFill>
              </a:rPr>
              <a:t>all</a:t>
            </a:r>
            <a:r>
              <a:rPr lang="en-US" sz="2500" dirty="0">
                <a:solidFill>
                  <a:srgbClr val="0033CC"/>
                </a:solidFill>
              </a:rPr>
              <a:t> relevant tests, particularly regression tests.  This avoids (reduces) the introduction of new bugs when debugging</a:t>
            </a:r>
            <a:r>
              <a:rPr lang="en-US" sz="2500" dirty="0" smtClean="0">
                <a:solidFill>
                  <a:srgbClr val="0033CC"/>
                </a:solidFill>
              </a:rPr>
              <a:t>.</a:t>
            </a:r>
            <a:endParaRPr lang="en-US" sz="2500" dirty="0">
              <a:solidFill>
                <a:srgbClr val="0033CC"/>
              </a:solidFill>
            </a:endParaRPr>
          </a:p>
          <a:p>
            <a:pPr marL="668655" lvl="1" indent="-257175" defTabSz="822960"/>
            <a:r>
              <a:rPr lang="en-US" sz="2500" dirty="0">
                <a:solidFill>
                  <a:srgbClr val="0033CC"/>
                </a:solidFill>
              </a:rPr>
              <a:t>Testing and debugging need not be done by the same people (and often should not be</a:t>
            </a:r>
            <a:r>
              <a:rPr lang="en-US" sz="2500" dirty="0" smtClean="0">
                <a:solidFill>
                  <a:srgbClr val="0033CC"/>
                </a:solidFill>
              </a:rPr>
              <a:t>)</a:t>
            </a:r>
            <a:endParaRPr lang="en-US" sz="25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584614"/>
            <a:ext cx="1676400" cy="127338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C4AA-64A3-471D-A2DB-BAFD2571048B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Why debugging is hard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148" y="990600"/>
            <a:ext cx="8229600" cy="452596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308610" indent="-308610" defTabSz="822960"/>
            <a:r>
              <a:rPr lang="en-US" sz="2500" dirty="0">
                <a:solidFill>
                  <a:srgbClr val="0033CC"/>
                </a:solidFill>
              </a:rPr>
              <a:t>There may be no obvious relationship between the external manifestation(s) of an error and its internal cause(s</a:t>
            </a:r>
            <a:r>
              <a:rPr lang="en-US" sz="2500" dirty="0" smtClean="0">
                <a:solidFill>
                  <a:srgbClr val="0033CC"/>
                </a:solidFill>
              </a:rPr>
              <a:t>)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/>
            <a:r>
              <a:rPr lang="en-US" sz="2500" dirty="0">
                <a:solidFill>
                  <a:srgbClr val="0033CC"/>
                </a:solidFill>
              </a:rPr>
              <a:t>Symptom and cause may be in remote parts of the </a:t>
            </a:r>
            <a:r>
              <a:rPr lang="en-US" sz="2500" dirty="0" smtClean="0">
                <a:solidFill>
                  <a:srgbClr val="0033CC"/>
                </a:solidFill>
              </a:rPr>
              <a:t>program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/>
            <a:r>
              <a:rPr lang="en-US" sz="2500" dirty="0">
                <a:solidFill>
                  <a:srgbClr val="0033CC"/>
                </a:solidFill>
              </a:rPr>
              <a:t>Changes (new features, bug fixes) in program may mask (or modify) </a:t>
            </a:r>
            <a:r>
              <a:rPr lang="en-US" sz="2500" dirty="0" smtClean="0">
                <a:solidFill>
                  <a:srgbClr val="0033CC"/>
                </a:solidFill>
              </a:rPr>
              <a:t>bugs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/>
            <a:r>
              <a:rPr lang="en-US" sz="2500" dirty="0">
                <a:solidFill>
                  <a:srgbClr val="0033CC"/>
                </a:solidFill>
              </a:rPr>
              <a:t>Symptom may be due to human mistake or misunderstanding that is difficult to </a:t>
            </a:r>
            <a:r>
              <a:rPr lang="en-US" sz="2500" dirty="0" smtClean="0">
                <a:solidFill>
                  <a:srgbClr val="0033CC"/>
                </a:solidFill>
              </a:rPr>
              <a:t>trace</a:t>
            </a:r>
            <a:endParaRPr lang="en-US" sz="2500" dirty="0">
              <a:solidFill>
                <a:srgbClr val="0033CC"/>
              </a:solidFill>
            </a:endParaRPr>
          </a:p>
          <a:p>
            <a:pPr marL="308610" indent="-308610" defTabSz="822960"/>
            <a:r>
              <a:rPr lang="en-US" sz="2500" dirty="0" smtClean="0">
                <a:solidFill>
                  <a:srgbClr val="0033CC"/>
                </a:solidFill>
              </a:rPr>
              <a:t>Bug </a:t>
            </a:r>
            <a:r>
              <a:rPr lang="en-US" sz="2500" dirty="0">
                <a:solidFill>
                  <a:srgbClr val="0033CC"/>
                </a:solidFill>
              </a:rPr>
              <a:t>may depend on other software/system state, things others did to you systems weeks/months </a:t>
            </a:r>
            <a:r>
              <a:rPr lang="en-US" sz="2500" dirty="0" smtClean="0">
                <a:solidFill>
                  <a:srgbClr val="0033CC"/>
                </a:solidFill>
              </a:rPr>
              <a:t>ago</a:t>
            </a:r>
            <a:endParaRPr lang="en-US" sz="25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A55-7E2E-4F5F-8BB9-96ED9C83DB9C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Types of bugs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477" y="990124"/>
            <a:ext cx="8305323" cy="5486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308610" indent="-308610" defTabSz="822960">
              <a:lnSpc>
                <a:spcPct val="90000"/>
              </a:lnSpc>
            </a:pPr>
            <a:r>
              <a:rPr lang="en-US" sz="2500" dirty="0">
                <a:solidFill>
                  <a:srgbClr val="0033CC"/>
                </a:solidFill>
              </a:rPr>
              <a:t>Types of bugs (</a:t>
            </a:r>
            <a:r>
              <a:rPr lang="en-US" sz="2500" dirty="0" err="1">
                <a:solidFill>
                  <a:srgbClr val="0033CC"/>
                </a:solidFill>
              </a:rPr>
              <a:t>gotta</a:t>
            </a:r>
            <a:r>
              <a:rPr lang="en-US" sz="2500" dirty="0">
                <a:solidFill>
                  <a:srgbClr val="0033CC"/>
                </a:solidFill>
              </a:rPr>
              <a:t> love </a:t>
            </a:r>
            <a:r>
              <a:rPr lang="en-US" sz="2500" dirty="0" err="1">
                <a:solidFill>
                  <a:srgbClr val="0033CC"/>
                </a:solidFill>
              </a:rPr>
              <a:t>em</a:t>
            </a:r>
            <a:r>
              <a:rPr lang="en-US" sz="2500" dirty="0">
                <a:solidFill>
                  <a:srgbClr val="0033CC"/>
                </a:solidFill>
              </a:rPr>
              <a:t>):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>
                <a:solidFill>
                  <a:srgbClr val="0033CC"/>
                </a:solidFill>
              </a:rPr>
              <a:t>Compile time: syntax, spelling, static type </a:t>
            </a:r>
            <a:r>
              <a:rPr lang="en-US" sz="2200" dirty="0" smtClean="0">
                <a:solidFill>
                  <a:srgbClr val="0033CC"/>
                </a:solidFill>
              </a:rPr>
              <a:t>mismatch</a:t>
            </a:r>
            <a:endParaRPr lang="en-US" sz="2200" dirty="0">
              <a:solidFill>
                <a:srgbClr val="0033CC"/>
              </a:solidFill>
            </a:endParaRP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>
                <a:solidFill>
                  <a:srgbClr val="0033CC"/>
                </a:solidFill>
              </a:rPr>
              <a:t>Usually caught with </a:t>
            </a:r>
            <a:r>
              <a:rPr lang="en-US" sz="1900" dirty="0" smtClean="0">
                <a:solidFill>
                  <a:srgbClr val="0033CC"/>
                </a:solidFill>
              </a:rPr>
              <a:t>compiler</a:t>
            </a: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 smtClean="0">
                <a:solidFill>
                  <a:srgbClr val="0033CC"/>
                </a:solidFill>
              </a:rPr>
              <a:t>Heed warnings – typically they point to a real issue!</a:t>
            </a:r>
            <a:endParaRPr lang="en-US" sz="1900" dirty="0">
              <a:solidFill>
                <a:srgbClr val="0033CC"/>
              </a:solidFill>
            </a:endParaRP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>
                <a:solidFill>
                  <a:srgbClr val="0033CC"/>
                </a:solidFill>
              </a:rPr>
              <a:t>Design:  flawed </a:t>
            </a:r>
            <a:r>
              <a:rPr lang="en-US" sz="2200" dirty="0" smtClean="0">
                <a:solidFill>
                  <a:srgbClr val="0033CC"/>
                </a:solidFill>
              </a:rPr>
              <a:t>algorithm</a:t>
            </a:r>
            <a:endParaRPr lang="en-US" sz="2200" dirty="0">
              <a:solidFill>
                <a:srgbClr val="0033CC"/>
              </a:solidFill>
            </a:endParaRP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>
                <a:solidFill>
                  <a:srgbClr val="0033CC"/>
                </a:solidFill>
              </a:rPr>
              <a:t>Incorrect outputs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>
                <a:solidFill>
                  <a:srgbClr val="0033CC"/>
                </a:solidFill>
              </a:rPr>
              <a:t>Program logic (if/else, loop termination, select case, etc).</a:t>
            </a: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>
                <a:solidFill>
                  <a:srgbClr val="0033CC"/>
                </a:solidFill>
              </a:rPr>
              <a:t>Incorrect outputs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>
                <a:solidFill>
                  <a:srgbClr val="0033CC"/>
                </a:solidFill>
              </a:rPr>
              <a:t>Memory nonsense: null pointers, array bounds, bad types, </a:t>
            </a:r>
            <a:r>
              <a:rPr lang="en-US" sz="2200" dirty="0" smtClean="0">
                <a:solidFill>
                  <a:srgbClr val="0033CC"/>
                </a:solidFill>
              </a:rPr>
              <a:t>leaks</a:t>
            </a:r>
            <a:endParaRPr lang="en-US" sz="2200" dirty="0">
              <a:solidFill>
                <a:srgbClr val="0033CC"/>
              </a:solidFill>
            </a:endParaRP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>
                <a:solidFill>
                  <a:srgbClr val="0033CC"/>
                </a:solidFill>
              </a:rPr>
              <a:t>Runtime exceptions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>
                <a:solidFill>
                  <a:srgbClr val="0033CC"/>
                </a:solidFill>
              </a:rPr>
              <a:t>Interface errors between modules, threads, programs (in particular, with shared resources:  sockets, files, memory, </a:t>
            </a:r>
            <a:r>
              <a:rPr lang="en-US" sz="2200" dirty="0" smtClean="0">
                <a:solidFill>
                  <a:srgbClr val="0033CC"/>
                </a:solidFill>
              </a:rPr>
              <a:t>etc.)</a:t>
            </a:r>
            <a:endParaRPr lang="en-US" sz="2200" dirty="0">
              <a:solidFill>
                <a:srgbClr val="0033CC"/>
              </a:solidFill>
            </a:endParaRP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>
                <a:solidFill>
                  <a:srgbClr val="0033CC"/>
                </a:solidFill>
              </a:rPr>
              <a:t>Runtime </a:t>
            </a:r>
            <a:r>
              <a:rPr lang="en-US" sz="1900" dirty="0" smtClean="0">
                <a:solidFill>
                  <a:srgbClr val="0033CC"/>
                </a:solidFill>
              </a:rPr>
              <a:t>exceptions</a:t>
            </a:r>
            <a:endParaRPr lang="en-US" sz="1900" dirty="0">
              <a:solidFill>
                <a:srgbClr val="0033CC"/>
              </a:solidFill>
            </a:endParaRPr>
          </a:p>
          <a:p>
            <a:pPr marL="668655" lvl="1" indent="-257175" defTabSz="822960">
              <a:lnSpc>
                <a:spcPct val="90000"/>
              </a:lnSpc>
            </a:pPr>
            <a:r>
              <a:rPr lang="en-US" sz="2200" dirty="0" smtClean="0">
                <a:solidFill>
                  <a:srgbClr val="0033CC"/>
                </a:solidFill>
              </a:rPr>
              <a:t>Deadlocks</a:t>
            </a:r>
            <a:r>
              <a:rPr lang="en-US" sz="2200" dirty="0">
                <a:solidFill>
                  <a:srgbClr val="0033CC"/>
                </a:solidFill>
              </a:rPr>
              <a:t>:  multiple processes fighting for a </a:t>
            </a:r>
            <a:r>
              <a:rPr lang="en-US" sz="2200" dirty="0" smtClean="0">
                <a:solidFill>
                  <a:srgbClr val="0033CC"/>
                </a:solidFill>
              </a:rPr>
              <a:t>resource</a:t>
            </a:r>
            <a:endParaRPr lang="en-US" sz="2200" dirty="0">
              <a:solidFill>
                <a:srgbClr val="0033CC"/>
              </a:solidFill>
            </a:endParaRPr>
          </a:p>
          <a:p>
            <a:pPr marL="1028700" lvl="2" indent="-205740" defTabSz="822960">
              <a:lnSpc>
                <a:spcPct val="90000"/>
              </a:lnSpc>
            </a:pPr>
            <a:r>
              <a:rPr lang="en-US" sz="1900" dirty="0" smtClean="0">
                <a:solidFill>
                  <a:srgbClr val="0033CC"/>
                </a:solidFill>
              </a:rPr>
              <a:t>System freezes or never-ending process</a:t>
            </a:r>
            <a:endParaRPr lang="en-US" sz="1900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468850"/>
            <a:ext cx="1828800" cy="1389149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2372-5BCA-423C-B735-903C66CF21EA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809548" cy="800101"/>
          </a:xfrm>
          <a:ln/>
        </p:spPr>
        <p:txBody>
          <a:bodyPr lIns="0" tIns="0" rIns="0" bIns="0"/>
          <a:lstStyle/>
          <a:p>
            <a:pPr defTabSz="414338">
              <a:lnSpc>
                <a:spcPct val="95000"/>
              </a:lnSpc>
              <a:buClr>
                <a:srgbClr val="000000"/>
              </a:buClr>
              <a:buSzPct val="45000"/>
              <a:tabLst>
                <a:tab pos="657225" algn="l"/>
                <a:tab pos="1313022" algn="l"/>
                <a:tab pos="1970247" algn="l"/>
                <a:tab pos="2627472" algn="l"/>
                <a:tab pos="3283268" algn="l"/>
                <a:tab pos="3940493" algn="l"/>
                <a:tab pos="4596289" algn="l"/>
                <a:tab pos="5253514" algn="l"/>
                <a:tab pos="5910739" algn="l"/>
                <a:tab pos="6566535" algn="l"/>
                <a:tab pos="7223760" algn="l"/>
              </a:tabLst>
            </a:pPr>
            <a:r>
              <a:rPr lang="en-GB" sz="4000" b="1" dirty="0">
                <a:solidFill>
                  <a:srgbClr val="000000"/>
                </a:solidFill>
                <a:cs typeface="Lucida Sans Unicode" charset="0"/>
              </a:rPr>
              <a:t>What is a Debugger?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4294967295"/>
            <p:custDataLst>
              <p:tags r:id="rId2"/>
            </p:custDataLst>
          </p:nvPr>
        </p:nvSpPr>
        <p:spPr bwMode="auto">
          <a:xfrm>
            <a:off x="672942" y="1905953"/>
            <a:ext cx="7809548" cy="335184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just" defTabSz="411480">
              <a:buNone/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“A software tool that is used to detect the source of program or script errors, by performing step-by-step execution of application code and viewing the content of code variables</a:t>
            </a:r>
            <a:r>
              <a:rPr lang="en-GB" dirty="0" smtClean="0">
                <a:solidFill>
                  <a:srgbClr val="0033CC"/>
                </a:solidFill>
              </a:rPr>
              <a:t>.”   	-</a:t>
            </a:r>
            <a:r>
              <a:rPr lang="en-GB" dirty="0">
                <a:solidFill>
                  <a:srgbClr val="0033CC"/>
                </a:solidFill>
              </a:rPr>
              <a:t>MSDN</a:t>
            </a: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121564"/>
            <a:ext cx="2286000" cy="173643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68572-4D7F-4341-9D06-1126D95AE6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95400" y="0"/>
            <a:ext cx="7545228" cy="915829"/>
          </a:xfrm>
          <a:ln/>
        </p:spPr>
        <p:txBody>
          <a:bodyPr lIns="0" tIns="0" rIns="0" bIns="0"/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b="1" dirty="0"/>
              <a:t>What is a Debugger? (</a:t>
            </a:r>
            <a:r>
              <a:rPr lang="en-GB" b="1" dirty="0" err="1"/>
              <a:t>con't</a:t>
            </a:r>
            <a:r>
              <a:rPr lang="en-GB" b="1" dirty="0"/>
              <a:t>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066800"/>
            <a:ext cx="8229123" cy="4954905"/>
          </a:xfrm>
          <a:ln/>
        </p:spPr>
        <p:txBody>
          <a:bodyPr lIns="0" tIns="0" rIns="0" bIns="0"/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A debugger is </a:t>
            </a:r>
            <a:r>
              <a:rPr lang="en-GB" i="1" dirty="0">
                <a:solidFill>
                  <a:srgbClr val="0033CC"/>
                </a:solidFill>
              </a:rPr>
              <a:t>not an IDE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Though the two can be integrated, they are separate </a:t>
            </a:r>
            <a:r>
              <a:rPr lang="en-GB" dirty="0" smtClean="0">
                <a:solidFill>
                  <a:srgbClr val="0033CC"/>
                </a:solidFill>
              </a:rPr>
              <a:t>entities</a:t>
            </a:r>
            <a:endParaRPr lang="en-GB" dirty="0">
              <a:solidFill>
                <a:srgbClr val="0033CC"/>
              </a:solidFill>
            </a:endParaRP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A debugger loads in a program (compiled executable, or interpreted source code) and allows the user to trace through the </a:t>
            </a:r>
            <a:r>
              <a:rPr lang="en-GB" dirty="0" smtClean="0">
                <a:solidFill>
                  <a:srgbClr val="0033CC"/>
                </a:solidFill>
              </a:rPr>
              <a:t>execution</a:t>
            </a:r>
            <a:endParaRPr lang="en-GB" dirty="0">
              <a:solidFill>
                <a:srgbClr val="0033CC"/>
              </a:solidFill>
            </a:endParaRP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dirty="0">
                <a:solidFill>
                  <a:srgbClr val="0033CC"/>
                </a:solidFill>
              </a:rPr>
              <a:t>Debuggers typically can do disassembly, stack traces, expression watches, and </a:t>
            </a:r>
            <a:r>
              <a:rPr lang="en-GB" dirty="0" smtClean="0">
                <a:solidFill>
                  <a:srgbClr val="0033CC"/>
                </a:solidFill>
              </a:rPr>
              <a:t>more</a:t>
            </a:r>
            <a:endParaRPr lang="en-GB" dirty="0">
              <a:solidFill>
                <a:srgbClr val="0033CC"/>
              </a:solidFill>
            </a:endParaRPr>
          </a:p>
        </p:txBody>
      </p:sp>
      <p:pic>
        <p:nvPicPr>
          <p:cNvPr id="4" name="Picture 2" descr="http://www.ucmp.berkeley.edu/arthropoda/uniramia/hemipter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353088"/>
            <a:ext cx="1981200" cy="1504911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E61E-A4C8-4E24-BC84-3C44D5C7322B}" type="datetime1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1744</Words>
  <Application>Microsoft Office PowerPoint</Application>
  <PresentationFormat>On-screen Show (4:3)</PresentationFormat>
  <Paragraphs>293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Lucida Grande</vt:lpstr>
      <vt:lpstr>Lucida Sans Unicode</vt:lpstr>
      <vt:lpstr>Default Design</vt:lpstr>
      <vt:lpstr>PowerPoint Presentation</vt:lpstr>
      <vt:lpstr>Debugging</vt:lpstr>
      <vt:lpstr>Prevent Bugs</vt:lpstr>
      <vt:lpstr>Prevent Bugs</vt:lpstr>
      <vt:lpstr>Debugging and testing</vt:lpstr>
      <vt:lpstr>Why debugging is hard</vt:lpstr>
      <vt:lpstr>Types of bugs</vt:lpstr>
      <vt:lpstr>What is a Debugger?</vt:lpstr>
      <vt:lpstr>What is a Debugger? (con't)</vt:lpstr>
      <vt:lpstr>Why use a Debugger?</vt:lpstr>
      <vt:lpstr>Why people don’t use a Debugger?</vt:lpstr>
      <vt:lpstr>Debugging techniques, 1</vt:lpstr>
      <vt:lpstr>Debugging techniques, 2</vt:lpstr>
      <vt:lpstr>Execution Tracing</vt:lpstr>
      <vt:lpstr>Symbol Information</vt:lpstr>
      <vt:lpstr>Debug vs. Release Builds</vt:lpstr>
      <vt:lpstr>PowerPoint Presentation</vt:lpstr>
      <vt:lpstr>PowerPoint Presentation</vt:lpstr>
      <vt:lpstr>Tools</vt:lpstr>
      <vt:lpstr>Using gdb</vt:lpstr>
      <vt:lpstr>gdb comands</vt:lpstr>
      <vt:lpstr>General gdb</vt:lpstr>
      <vt:lpstr>General gdb</vt:lpstr>
      <vt:lpstr>Advanced GDB</vt:lpstr>
      <vt:lpstr>Other linux Tools</vt:lpstr>
      <vt:lpstr>Avoiding bugs in the first place</vt:lpstr>
      <vt:lpstr>Code reviews</vt:lpstr>
      <vt:lpstr>References and Resources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564</cp:revision>
  <dcterms:created xsi:type="dcterms:W3CDTF">2006-07-16T14:17:49Z</dcterms:created>
  <dcterms:modified xsi:type="dcterms:W3CDTF">2016-05-14T11:37:03Z</dcterms:modified>
</cp:coreProperties>
</file>