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37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4" r:id="rId12"/>
    <p:sldId id="466" r:id="rId13"/>
    <p:sldId id="481" r:id="rId14"/>
    <p:sldId id="478" r:id="rId15"/>
    <p:sldId id="48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500C0"/>
    <a:srgbClr val="FFFFE3"/>
    <a:srgbClr val="D0D0D0"/>
    <a:srgbClr val="D4D4D4"/>
    <a:srgbClr val="DEDEDE"/>
    <a:srgbClr val="EBEBEB"/>
    <a:srgbClr val="E0E0E0"/>
    <a:srgbClr val="D2D2D2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2" autoAdjust="0"/>
    <p:restoredTop sz="93136" autoAdjust="0"/>
  </p:normalViewPr>
  <p:slideViewPr>
    <p:cSldViewPr>
      <p:cViewPr varScale="1">
        <p:scale>
          <a:sx n="106" d="100"/>
          <a:sy n="106" d="100"/>
        </p:scale>
        <p:origin x="2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795312-C83B-46B2-97C1-5B22C5C80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17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3BC709-681E-4990-B77A-1AF61D2BD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64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BC709-681E-4990-B77A-1AF61D2BD89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39FD5F-6771-4199-AB6E-5BC71F260582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5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892BA0-1DC0-4386-82ED-70D8E28F319C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3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5AB38E-BCEA-498E-94BA-4A0B003326FC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The first approach above is the typical way to use struct, although you can also use the third approach as a shortcut to define the struct and then declare variables.  You should never use the middle approach.</a:t>
            </a:r>
          </a:p>
        </p:txBody>
      </p:sp>
    </p:spTree>
    <p:extLst>
      <p:ext uri="{BB962C8B-B14F-4D97-AF65-F5344CB8AC3E}">
        <p14:creationId xmlns:p14="http://schemas.microsoft.com/office/powerpoint/2010/main" val="1644806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7DF8E6-750E-4C18-BAAF-297B24D5956C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Notice that struct assignment (p1 = p2) requires multiple copying of values.  If the struct had 10 members, then p1 = p2 would perform 10 copying actions.  This is different than arrays where a = b means “copy the pointer b into the variable a” so that an array of 1000 items only requires 1 copying action.  Of course in the case of arrays, you are not creating a new array but instead just having two variables point at the same array.</a:t>
            </a:r>
          </a:p>
        </p:txBody>
      </p:sp>
    </p:spTree>
    <p:extLst>
      <p:ext uri="{BB962C8B-B14F-4D97-AF65-F5344CB8AC3E}">
        <p14:creationId xmlns:p14="http://schemas.microsoft.com/office/powerpoint/2010/main" val="162528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E957E42-46A4-4A33-AE79-E3318E2207A8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1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D3640F-A905-4ED2-8ADD-0346D073738E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Notice that we are initializing y to {0, 0} because y will not get a new value during the getStruct function, and we need y to have values for it to print.  </a:t>
            </a:r>
          </a:p>
        </p:txBody>
      </p:sp>
    </p:spTree>
    <p:extLst>
      <p:ext uri="{BB962C8B-B14F-4D97-AF65-F5344CB8AC3E}">
        <p14:creationId xmlns:p14="http://schemas.microsoft.com/office/powerpoint/2010/main" val="249837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A08DB1A-BDC1-4235-B257-1E111EBDC6EE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</a:rPr>
              <a:t>Here, we no longer need to initialize y, but it is good practice.</a:t>
            </a:r>
          </a:p>
        </p:txBody>
      </p:sp>
    </p:spTree>
    <p:extLst>
      <p:ext uri="{BB962C8B-B14F-4D97-AF65-F5344CB8AC3E}">
        <p14:creationId xmlns:p14="http://schemas.microsoft.com/office/powerpoint/2010/main" val="1522944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0E937C-B739-4593-9FEC-7E34E5E3AF02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17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6B71467-B335-4053-B500-B9741BDFD6E0}" type="datetime1">
              <a:rPr lang="en-US" smtClean="0"/>
              <a:t>9/19/2016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6355080"/>
            <a:ext cx="2362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B9BF95B-78CA-4002-B90C-72FF5AB5ECFF}" type="datetime1">
              <a:rPr lang="en-US" smtClean="0"/>
              <a:t>9/19/2016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85800" y="6355080"/>
            <a:ext cx="2362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  <p:pic>
        <p:nvPicPr>
          <p:cNvPr id="10" name="Picture 4" descr="http://upload.wikimedia.org/wikipedia/commons/thumb/3/35/Tux.svg/100px-Tux.sv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53099"/>
            <a:ext cx="952500" cy="11049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23BB5-3372-4440-B55A-0AB3C2F15B96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50EDB-4144-477E-8B30-C1AE3E75E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10869-9A06-44CF-B9D5-3E25AA93EC0C}" type="datetime1">
              <a:rPr lang="en-US" smtClean="0"/>
              <a:t>9/19/2016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F1C2A-6CC1-4A28-9B04-5D78E5F0C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6752" y="635508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F9DB906B-CE88-488A-B47F-8E6B0D61A0CF}" type="datetime1">
              <a:rPr lang="en-US" smtClean="0"/>
              <a:t>9/19/2016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35508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5048" y="635508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7FDF49C-9152-4FE1-ADAF-9D9013033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686" r:id="rId3"/>
    <p:sldLayoutId id="2147483687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cpp-tutorial/47-structs/" TargetMode="External"/><Relationship Id="rId2" Type="http://schemas.openxmlformats.org/officeDocument/2006/relationships/hyperlink" Target="http://www.learncpp.com/cpp-tutorial/46-typedefs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23E77D-C5F8-47EE-86C5-65E4771866E2}" type="datetime1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 bwMode="auto">
          <a:xfrm>
            <a:off x="401782" y="31242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 Kimani</a:t>
            </a: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259237" y="973398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EECE 2160: Embedded Design: Enabling Robotics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4332" y="4343559"/>
            <a:ext cx="8229600" cy="563562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kern="0" dirty="0" smtClean="0"/>
              <a:t>Data Structures – C/C++ Structures </a:t>
            </a:r>
          </a:p>
          <a:p>
            <a:r>
              <a:rPr lang="en-US" sz="2800" dirty="0" smtClean="0">
                <a:solidFill>
                  <a:srgbClr val="0033CC"/>
                </a:solidFill>
              </a:rPr>
              <a:t>(Chapter 19)</a:t>
            </a:r>
            <a:endParaRPr lang="en-US" sz="2800" b="1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61722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Pointer-based Example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27262" y="844719"/>
            <a:ext cx="89916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 dirty="0" smtClean="0">
                <a:solidFill>
                  <a:srgbClr val="25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600" b="1" dirty="0">
                <a:solidFill>
                  <a:srgbClr val="25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en-US" sz="1600" b="1" dirty="0" smtClean="0">
                <a:solidFill>
                  <a:srgbClr val="25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b="1" dirty="0" err="1" smtClean="0">
                <a:solidFill>
                  <a:srgbClr val="25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1600" b="1" dirty="0" smtClean="0">
                <a:solidFill>
                  <a:srgbClr val="25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600" b="1" dirty="0">
              <a:solidFill>
                <a:srgbClr val="250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  {	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global definition, the </a:t>
            </a:r>
            <a:r>
              <a:rPr lang="en-US" altLang="en-U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 is </a:t>
            </a:r>
            <a:endParaRPr lang="en-US" altLang="en-US" sz="16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solidFill>
                  <a:srgbClr val="25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b, c;	</a:t>
            </a:r>
            <a:r>
              <a:rPr lang="en-US" altLang="en-US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known in all of these 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</a:p>
          <a:p>
            <a:pPr eaLnBrk="1" hangingPunct="1"/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function prototypes</a:t>
            </a:r>
          </a:p>
          <a:p>
            <a:pPr eaLnBrk="1" hangingPunct="1"/>
            <a:r>
              <a:rPr lang="en-US" altLang="en-US" sz="1600" b="1" dirty="0">
                <a:solidFill>
                  <a:srgbClr val="25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input(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*x); </a:t>
            </a:r>
            <a:r>
              <a:rPr lang="en-US" altLang="en-US" sz="15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functions </a:t>
            </a:r>
            <a:r>
              <a:rPr lang="en-US" altLang="en-US" sz="15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 a pointer to a </a:t>
            </a:r>
            <a:r>
              <a:rPr lang="en-US" altLang="en-US" sz="15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5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</a:p>
          <a:p>
            <a:pPr eaLnBrk="1" hangingPunct="1"/>
            <a:r>
              <a:rPr lang="en-US" altLang="en-US" sz="1600" b="1" dirty="0">
                <a:solidFill>
                  <a:srgbClr val="25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output(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x);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en-US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 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 a </a:t>
            </a:r>
            <a:r>
              <a:rPr lang="en-US" altLang="en-US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a </a:t>
            </a:r>
            <a:r>
              <a:rPr lang="en-US" altLang="en-U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 dirty="0" err="1" smtClean="0">
                <a:solidFill>
                  <a:srgbClr val="25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 )   {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 x;	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x to be a foo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input(&amp;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x);	</a:t>
            </a:r>
            <a:r>
              <a:rPr lang="en-US" altLang="en-US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its input, passing a pointer to foo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output(x);    </a:t>
            </a:r>
            <a:r>
              <a:rPr lang="en-US" altLang="en-US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 x to </a:t>
            </a:r>
            <a:r>
              <a:rPr lang="en-US" altLang="en-U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this requires 2 copying actions</a:t>
            </a:r>
          </a:p>
          <a:p>
            <a:pPr eaLnBrk="1" hangingPunct="1"/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 dirty="0">
                <a:solidFill>
                  <a:srgbClr val="25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input(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 *x)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		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notice the notation here:  &amp;</a:t>
            </a:r>
            <a:r>
              <a:rPr lang="en-US" altLang="en-U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-&gt;member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&gt;&gt;x-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&gt;&gt; x-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&gt;&gt; x-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 dirty="0">
                <a:solidFill>
                  <a:srgbClr val="25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output(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 x)	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notice the notation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without the &amp;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x.a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&lt;&lt;“ ”&lt;&lt;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x.b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&lt;&lt;“ ”&lt;&lt;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x.c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29DD0-E0A7-41DF-B7DC-596B29D6FF8C}" type="datetime1">
              <a:rPr lang="en-US" smtClean="0"/>
              <a:t>9/19/2016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50EDB-4144-477E-8B30-C1AE3E75E13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9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Arrays of </a:t>
            </a:r>
            <a:r>
              <a:rPr lang="en-US" altLang="en-US" dirty="0" err="1" smtClean="0"/>
              <a:t>structs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To declare an array of </a:t>
            </a:r>
            <a:r>
              <a:rPr lang="en-US" altLang="en-US" sz="2800" dirty="0" err="1" smtClean="0"/>
              <a:t>structs</a:t>
            </a:r>
            <a:r>
              <a:rPr lang="en-US" altLang="en-US" sz="2800" dirty="0" smtClean="0"/>
              <a:t> (once you have defined the </a:t>
            </a:r>
            <a:r>
              <a:rPr lang="en-US" altLang="en-US" sz="2800" dirty="0" err="1" smtClean="0"/>
              <a:t>struct</a:t>
            </a:r>
            <a:r>
              <a:rPr lang="en-US" altLang="en-US" sz="2800" dirty="0" smtClean="0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rectangle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 smtClean="0"/>
              <a:t>rects</a:t>
            </a:r>
            <a:r>
              <a:rPr lang="en-US" altLang="en-US" sz="2400" dirty="0" smtClean="0"/>
              <a:t> now is a group of 10 structures (that consist each of two points)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You can initialize the array as normal where each </a:t>
            </a:r>
            <a:r>
              <a:rPr lang="en-US" altLang="en-US" sz="2400" dirty="0" err="1" smtClean="0"/>
              <a:t>struct</a:t>
            </a:r>
            <a:r>
              <a:rPr lang="en-US" altLang="en-US" sz="2400" dirty="0" smtClean="0"/>
              <a:t> is initialized as a { } list as in {5, 3} for a point or {{5, 3}, {8, 2}} for a rectangle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array of </a:t>
            </a:r>
            <a:r>
              <a:rPr lang="en-US" altLang="en-US" sz="2800" dirty="0" err="1" smtClean="0"/>
              <a:t>structs</a:t>
            </a:r>
            <a:r>
              <a:rPr lang="en-US" altLang="en-US" sz="2800" dirty="0" smtClean="0"/>
              <a:t> can be used to create a database of some kind and apply such operations as sorting and searching to the 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70E7F4-FDFE-4EA6-9F4C-236F4CA1DCB9}" type="datetime1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50EDB-4144-477E-8B30-C1AE3E75E13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typedef</a:t>
            </a:r>
            <a:endParaRPr lang="en-US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26428"/>
            <a:ext cx="90678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/>
              <a:t>typedef</a:t>
            </a:r>
            <a:r>
              <a:rPr lang="en-US" altLang="en-US" sz="2800" dirty="0" smtClean="0"/>
              <a:t> is used to define new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The format 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err="1" smtClean="0"/>
              <a:t>typedef</a:t>
            </a:r>
            <a:r>
              <a:rPr lang="en-US" altLang="en-US" sz="2000" dirty="0" smtClean="0"/>
              <a:t> description name;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smtClean="0"/>
              <a:t>Where description is a current type or a structural description such as an array declaration or </a:t>
            </a:r>
            <a:r>
              <a:rPr lang="en-US" altLang="en-US" sz="2300" dirty="0" err="1" smtClean="0"/>
              <a:t>struct</a:t>
            </a:r>
            <a:r>
              <a:rPr lang="en-US" altLang="en-US" sz="2300" dirty="0"/>
              <a:t> </a:t>
            </a:r>
            <a:r>
              <a:rPr lang="en-US" altLang="en-US" sz="2300" dirty="0" smtClean="0"/>
              <a:t>declaration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Examples: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0876" y="3200400"/>
            <a:ext cx="891692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	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Length is now equivalent to </a:t>
            </a:r>
            <a:endParaRPr lang="en-US" altLang="en-US" sz="18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// the 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int.</a:t>
            </a:r>
            <a:endParaRPr lang="en-US" altLang="en-US" sz="18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*char[10] Strings;   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 is the name of a type </a:t>
            </a:r>
            <a:endParaRPr lang="en-US" altLang="en-US" sz="18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// for 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array of 10 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strings.</a:t>
            </a:r>
            <a:endParaRPr lang="en-US" altLang="en-US" sz="18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declares a node structure 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endParaRPr lang="en-US" altLang="en-US" sz="18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data;	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contains a 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item and 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en-US" sz="18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node *next;  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a </a:t>
            </a:r>
            <a:r>
              <a:rPr lang="en-US" altLang="en-US" sz="18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type node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/>
            <a:r>
              <a:rPr lang="en-US" altLang="en-US" sz="1800" dirty="0"/>
              <a:t>We can simplify our later uses of node by doing the </a:t>
            </a:r>
            <a:r>
              <a:rPr lang="en-US" altLang="en-US" sz="1800" dirty="0" smtClean="0"/>
              <a:t>following</a:t>
            </a:r>
            <a:endParaRPr lang="en-US" altLang="en-US" sz="1800" dirty="0"/>
          </a:p>
          <a:p>
            <a:pPr eaLnBrk="1" hangingPunct="1"/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aNode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800" dirty="0"/>
              <a:t>	// this allows us to refer to </a:t>
            </a:r>
            <a:r>
              <a:rPr lang="en-US" altLang="en-US" sz="1800" i="1" dirty="0" err="1"/>
              <a:t>aNode</a:t>
            </a:r>
            <a:r>
              <a:rPr lang="en-US" altLang="en-US" sz="1800" i="1" dirty="0"/>
              <a:t> </a:t>
            </a:r>
            <a:r>
              <a:rPr lang="en-US" altLang="en-US" sz="1800" dirty="0"/>
              <a:t>instead of </a:t>
            </a:r>
            <a:r>
              <a:rPr lang="en-US" altLang="en-US" sz="1800" i="1" dirty="0" err="1"/>
              <a:t>struct</a:t>
            </a:r>
            <a:r>
              <a:rPr lang="en-US" altLang="en-US" sz="1800" i="1" dirty="0"/>
              <a:t> node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BEB75-A9A0-4440-AB48-95A85A5EDD3F}" type="datetime1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50EDB-4144-477E-8B30-C1AE3E75E13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Electrical  &amp; Computer Engineering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8A2-9EE9-4314-9FFC-F57DEB652B8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52400"/>
            <a:ext cx="8229600" cy="563562"/>
          </a:xfrm>
        </p:spPr>
        <p:txBody>
          <a:bodyPr/>
          <a:lstStyle/>
          <a:p>
            <a:r>
              <a:rPr lang="en-US" altLang="en-US" sz="3600" dirty="0"/>
              <a:t>Dynamic Memory </a:t>
            </a:r>
            <a:r>
              <a:rPr lang="en-US" altLang="en-US" sz="3600" dirty="0" smtClean="0"/>
              <a:t>Allocation for </a:t>
            </a:r>
            <a:r>
              <a:rPr lang="en-US" altLang="en-US" sz="3600" dirty="0" err="1" smtClean="0"/>
              <a:t>Structs</a:t>
            </a:r>
            <a:endParaRPr lang="en-US" altLang="en-US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991600" cy="4876800"/>
          </a:xfrm>
        </p:spPr>
        <p:txBody>
          <a:bodyPr/>
          <a:lstStyle/>
          <a:p>
            <a:pPr algn="just"/>
            <a:r>
              <a:rPr lang="en-US" altLang="en-US" sz="2800" dirty="0">
                <a:cs typeface="Times New Roman" panose="02020603050405020304" pitchFamily="18" charset="0"/>
              </a:rPr>
              <a:t>Creating and maintaining dynamic data structures requires dynamic memory allocation – the ability for a program to obtain more memory space at execution time to hold new values, and to release space no longer needed.</a:t>
            </a:r>
          </a:p>
          <a:p>
            <a:pPr algn="just"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dirty="0">
                <a:cs typeface="Times New Roman" panose="02020603050405020304" pitchFamily="18" charset="0"/>
              </a:rPr>
              <a:t>In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C++, the </a:t>
            </a:r>
            <a:r>
              <a:rPr lang="en-US" altLang="en-US" sz="2800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new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operator and the </a:t>
            </a:r>
            <a:r>
              <a:rPr lang="en-US" altLang="en-US" sz="2800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delete </a:t>
            </a:r>
            <a:r>
              <a:rPr lang="en-US" altLang="en-US" sz="2800" i="1" dirty="0" smtClean="0">
                <a:cs typeface="Courier New" panose="02070309020205020404" pitchFamily="49" charset="0"/>
              </a:rPr>
              <a:t>operator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are </a:t>
            </a:r>
            <a:r>
              <a:rPr lang="en-US" altLang="en-US" sz="2800" dirty="0">
                <a:cs typeface="Times New Roman" panose="02020603050405020304" pitchFamily="18" charset="0"/>
              </a:rPr>
              <a:t>essential to dynamic memory allocation.</a:t>
            </a:r>
            <a:r>
              <a:rPr lang="en-US" altLang="en-US" sz="2800" dirty="0"/>
              <a:t> </a:t>
            </a:r>
          </a:p>
          <a:p>
            <a:pPr algn="just">
              <a:buFontTx/>
              <a:buNone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084E2E-AEB9-439D-B6FC-27F1DE3795F3}" type="datetime1">
              <a:rPr lang="en-US" smtClean="0"/>
              <a:t>9/19/2016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Electrical  &amp; Computer Engineering</a:t>
            </a:r>
            <a:endParaRPr lang="en-US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59EC-4C2B-47EB-AD00-379155EA125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6843"/>
            <a:ext cx="8686800" cy="609600"/>
          </a:xfrm>
        </p:spPr>
        <p:txBody>
          <a:bodyPr/>
          <a:lstStyle/>
          <a:p>
            <a:r>
              <a:rPr lang="en-US" altLang="en-US" sz="3200" dirty="0"/>
              <a:t>Dynamic Memory Operators in </a:t>
            </a:r>
            <a:r>
              <a:rPr lang="en-US" altLang="en-US" sz="3200" dirty="0" smtClean="0"/>
              <a:t>C++ </a:t>
            </a:r>
            <a:r>
              <a:rPr lang="en-US" altLang="en-US" sz="3200" dirty="0"/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248" y="1066800"/>
            <a:ext cx="8763000" cy="4525963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{</a:t>
            </a:r>
            <a:endParaRPr lang="en-US" alt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algn="just"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*next;</a:t>
            </a:r>
          </a:p>
          <a:p>
            <a:pPr algn="just"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just"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 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pointer of type Node</a:t>
            </a:r>
            <a:endParaRPr lang="en-US" altLang="en-U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just">
              <a:buFontTx/>
              <a:buNone/>
            </a:pPr>
            <a:r>
              <a:rPr lang="en-US" alt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Node;</a:t>
            </a:r>
            <a:r>
              <a:rPr lang="en-US" alt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Dynamically allocate a Node to </a:t>
            </a: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altLang="en-US" sz="20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altLang="en-US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None/>
            </a:pPr>
            <a:r>
              <a:rPr lang="en-US" altLang="en-US" sz="22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2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-&gt;data;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/Reference the data member</a:t>
            </a:r>
            <a:endParaRPr lang="en-US" altLang="en-US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altLang="en-US" sz="20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None/>
            </a:pPr>
            <a:r>
              <a:rPr lang="en-US" altLang="en-US" sz="2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sz="22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2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Free up the memory used by the Node</a:t>
            </a:r>
            <a:endParaRPr lang="en-US" altLang="en-US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altLang="en-US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229" name="Group 13"/>
          <p:cNvGrpSpPr>
            <a:grpSpLocks/>
          </p:cNvGrpSpPr>
          <p:nvPr/>
        </p:nvGrpSpPr>
        <p:grpSpPr bwMode="auto">
          <a:xfrm>
            <a:off x="5033835" y="1413321"/>
            <a:ext cx="3617913" cy="1143001"/>
            <a:chOff x="1609" y="2951"/>
            <a:chExt cx="2279" cy="720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2088" y="3024"/>
              <a:ext cx="432" cy="14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3024" y="3024"/>
              <a:ext cx="864" cy="64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3168" y="3096"/>
              <a:ext cx="432" cy="21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3168" y="3383"/>
              <a:ext cx="432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2304" y="309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3240" y="3096"/>
              <a:ext cx="43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600" dirty="0" smtClean="0"/>
                <a:t>data</a:t>
              </a:r>
              <a:endParaRPr lang="en-US" altLang="en-US" sz="1600" dirty="0"/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3240" y="3383"/>
              <a:ext cx="36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600" dirty="0" smtClean="0"/>
                <a:t>next</a:t>
              </a:r>
              <a:endParaRPr lang="en-US" altLang="en-US" sz="1600" dirty="0"/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1609" y="2951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2400" b="1" dirty="0" err="1">
                  <a:latin typeface="Courier New" panose="02070309020205020404" pitchFamily="49" charset="0"/>
                </a:rPr>
                <a:t>ptr</a:t>
              </a:r>
              <a:endParaRPr lang="en-US" altLang="en-US" sz="24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4D0C49-4973-477F-AC2A-75F369BAC90F}" type="datetime1">
              <a:rPr lang="en-US" smtClean="0"/>
              <a:t>9/19/2016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381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33CC"/>
                </a:solidFill>
              </a:rPr>
              <a:t>Textbook: Chapter 19 – Data Structures</a:t>
            </a:r>
            <a:endParaRPr lang="en-US" sz="2800" b="1" i="1" dirty="0" smtClean="0"/>
          </a:p>
          <a:p>
            <a:pPr marL="0" indent="0">
              <a:buNone/>
            </a:pPr>
            <a:r>
              <a:rPr lang="en-US" sz="2800" b="1" i="1" dirty="0" smtClean="0"/>
              <a:t>Introduction </a:t>
            </a:r>
            <a:r>
              <a:rPr lang="en-US" sz="2800" b="1" i="1" dirty="0"/>
              <a:t>to Computing Systems: From Bits and Gates to C and Beyond, 2nd edition, © 2003 </a:t>
            </a:r>
            <a:r>
              <a:rPr lang="en-US" sz="2800" dirty="0"/>
              <a:t>Author: Yale </a:t>
            </a:r>
            <a:r>
              <a:rPr lang="en-US" sz="2800" dirty="0" err="1"/>
              <a:t>Patt</a:t>
            </a:r>
            <a:r>
              <a:rPr lang="en-US" sz="2800" dirty="0"/>
              <a:t> and Sanjay Patel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33CC"/>
                </a:solidFill>
              </a:rPr>
              <a:t>Typedefs</a:t>
            </a:r>
            <a:r>
              <a:rPr lang="en-US" sz="2000" dirty="0">
                <a:solidFill>
                  <a:srgbClr val="0033CC"/>
                </a:solidFill>
              </a:rPr>
              <a:t> : </a:t>
            </a:r>
            <a:r>
              <a:rPr lang="en-US" sz="2000" dirty="0">
                <a:solidFill>
                  <a:srgbClr val="0033CC"/>
                </a:solidFill>
                <a:hlinkClick r:id="rId2"/>
              </a:rPr>
              <a:t>http://www.learncpp.com/cpp-tutorial/46-typedefs</a:t>
            </a:r>
            <a:r>
              <a:rPr lang="en-US" sz="2000" dirty="0" smtClean="0">
                <a:solidFill>
                  <a:srgbClr val="0033CC"/>
                </a:solidFill>
                <a:hlinkClick r:id="rId2"/>
              </a:rPr>
              <a:t>/</a:t>
            </a:r>
            <a:endParaRPr lang="en-US" sz="2000" dirty="0" smtClean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33CC"/>
                </a:solidFill>
              </a:rPr>
              <a:t>Structs</a:t>
            </a:r>
            <a:r>
              <a:rPr lang="en-US" sz="2000" dirty="0">
                <a:solidFill>
                  <a:srgbClr val="0033CC"/>
                </a:solidFill>
              </a:rPr>
              <a:t>: </a:t>
            </a:r>
            <a:r>
              <a:rPr lang="en-US" sz="2000" dirty="0">
                <a:solidFill>
                  <a:srgbClr val="0033CC"/>
                </a:solidFill>
                <a:hlinkClick r:id="rId3"/>
              </a:rPr>
              <a:t>http://www.learncpp.com/cpp-tutorial/47-structs</a:t>
            </a:r>
            <a:r>
              <a:rPr lang="en-US" sz="2000" dirty="0" smtClean="0">
                <a:solidFill>
                  <a:srgbClr val="0033CC"/>
                </a:solidFill>
                <a:hlinkClick r:id="rId3"/>
              </a:rPr>
              <a:t>/</a:t>
            </a:r>
            <a:endParaRPr lang="en-US" sz="2000" dirty="0" smtClean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sz="3000" dirty="0" smtClean="0">
              <a:solidFill>
                <a:srgbClr val="0033C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BA9-6F35-4077-8CAE-61BBD6945119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C/C++ Structures and Memory Allocation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There is no class in C, but we may still want non-homogenous structures</a:t>
            </a:r>
          </a:p>
          <a:p>
            <a:pPr lvl="1" eaLnBrk="1" hangingPunct="1"/>
            <a:r>
              <a:rPr lang="en-US" altLang="en-US" sz="2400" dirty="0" smtClean="0"/>
              <a:t>So, we use the </a:t>
            </a:r>
            <a:r>
              <a:rPr lang="en-US" altLang="en-US" sz="2400" dirty="0" err="1" smtClean="0"/>
              <a:t>struct</a:t>
            </a:r>
            <a:r>
              <a:rPr lang="en-US" altLang="en-US" sz="2400" dirty="0" smtClean="0"/>
              <a:t> construct for both C/C++</a:t>
            </a:r>
          </a:p>
          <a:p>
            <a:pPr lvl="2" eaLnBrk="1" hangingPunct="1"/>
            <a:r>
              <a:rPr lang="en-US" altLang="en-US" sz="2000" dirty="0" err="1" smtClean="0"/>
              <a:t>struct</a:t>
            </a:r>
            <a:r>
              <a:rPr lang="en-US" altLang="en-US" sz="2000" dirty="0" smtClean="0"/>
              <a:t> for structure </a:t>
            </a:r>
          </a:p>
          <a:p>
            <a:pPr lvl="1" eaLnBrk="1" hangingPunct="1"/>
            <a:r>
              <a:rPr lang="en-US" altLang="en-US" sz="2400" dirty="0" smtClean="0"/>
              <a:t>A </a:t>
            </a:r>
            <a:r>
              <a:rPr lang="en-US" altLang="en-US" sz="2400" dirty="0" err="1" smtClean="0"/>
              <a:t>struct</a:t>
            </a:r>
            <a:r>
              <a:rPr lang="en-US" altLang="en-US" sz="2400" dirty="0" smtClean="0"/>
              <a:t> is a data structure that comprises multiple types, each known as a member</a:t>
            </a:r>
          </a:p>
          <a:p>
            <a:pPr lvl="2" eaLnBrk="1" hangingPunct="1"/>
            <a:r>
              <a:rPr lang="en-US" altLang="en-US" sz="2000" dirty="0" smtClean="0"/>
              <a:t>each member has its own unique name and a defined type</a:t>
            </a:r>
          </a:p>
          <a:p>
            <a:pPr lvl="1" eaLnBrk="1" hangingPunct="1"/>
            <a:r>
              <a:rPr lang="en-US" altLang="en-US" sz="2400" dirty="0" smtClean="0"/>
              <a:t>Example:</a:t>
            </a:r>
          </a:p>
          <a:p>
            <a:pPr lvl="2" eaLnBrk="1" hangingPunct="1"/>
            <a:r>
              <a:rPr lang="en-US" altLang="en-US" sz="2000" dirty="0" smtClean="0"/>
              <a:t>A student may have members:  name (char[ ]), age (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), GPA (float or double), sex (char), major (char[ ]), </a:t>
            </a:r>
            <a:r>
              <a:rPr lang="en-US" altLang="en-US" sz="2000" dirty="0" err="1" smtClean="0"/>
              <a:t>etc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400" dirty="0" smtClean="0"/>
              <a:t>If we want to create a structure that can vary in size, we will allocate the </a:t>
            </a:r>
            <a:r>
              <a:rPr lang="en-US" altLang="en-US" sz="2400" dirty="0" err="1" smtClean="0"/>
              <a:t>struct</a:t>
            </a:r>
            <a:r>
              <a:rPr lang="en-US" altLang="en-US" sz="2400" dirty="0" smtClean="0"/>
              <a:t> on demand and attach it to a previous </a:t>
            </a:r>
            <a:r>
              <a:rPr lang="en-US" altLang="en-US" sz="2400" dirty="0" err="1" smtClean="0"/>
              <a:t>struct</a:t>
            </a:r>
            <a:r>
              <a:rPr lang="en-US" altLang="en-US" sz="2400" dirty="0" smtClean="0"/>
              <a:t> through pointers (Create linked Lists)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1688F2-4482-47D8-8BE9-53ADA923BE4E}" type="datetime1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50EDB-4144-477E-8B30-C1AE3E75E13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struct</a:t>
            </a:r>
            <a:r>
              <a:rPr lang="en-US" altLang="en-US" dirty="0" smtClean="0"/>
              <a:t> Definition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" y="914400"/>
            <a:ext cx="8968581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/>
              <a:t>struct</a:t>
            </a:r>
            <a:r>
              <a:rPr lang="en-US" altLang="en-US" sz="2800" dirty="0" smtClean="0"/>
              <a:t> is a keyword for defining a structured declaration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Format: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name represents this structure’s tag and is optional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we can either provide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or after the } we can list variables that will be defined to be this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We can also use </a:t>
            </a:r>
            <a:r>
              <a:rPr lang="en-US" altLang="en-US" sz="2800" dirty="0" err="1" smtClean="0"/>
              <a:t>typedef</a:t>
            </a:r>
            <a:r>
              <a:rPr lang="en-US" altLang="en-US" sz="2800" dirty="0" smtClean="0"/>
              <a:t> to declare name to be this structure and use name as if it were a built-in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 smtClean="0"/>
              <a:t>typedef</a:t>
            </a:r>
            <a:r>
              <a:rPr lang="en-US" altLang="en-US" sz="2400" dirty="0" smtClean="0"/>
              <a:t> will be covered later in these notes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24200" y="1558179"/>
            <a:ext cx="280076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{</a:t>
            </a: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type1 name1;</a:t>
            </a: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type2 name2;</a:t>
            </a: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613525" y="1943100"/>
            <a:ext cx="2146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name1 and name2</a:t>
            </a:r>
          </a:p>
          <a:p>
            <a:pPr eaLnBrk="1" hangingPunct="1"/>
            <a:r>
              <a:rPr lang="en-US" altLang="en-US" sz="1800"/>
              <a:t>are </a:t>
            </a:r>
            <a:r>
              <a:rPr lang="en-US" altLang="en-US" sz="1800" i="1"/>
              <a:t>members </a:t>
            </a:r>
            <a:r>
              <a:rPr lang="en-US" altLang="en-US" sz="1800"/>
              <a:t>of name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4C186-AE14-4DC9-9000-D0586526A380}" type="datetime1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50EDB-4144-477E-8B30-C1AE3E75E13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924" y="76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Examples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52400" y="1162050"/>
            <a:ext cx="300950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point {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point p1, p2;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p1 and p2 are both</a:t>
            </a:r>
          </a:p>
          <a:p>
            <a:pPr eaLnBrk="1" hangingPunct="1"/>
            <a:r>
              <a:rPr lang="en-US" altLang="en-US" sz="1800" dirty="0"/>
              <a:t>points, containing an</a:t>
            </a:r>
          </a:p>
          <a:p>
            <a:pPr eaLnBrk="1" hangingPunct="1"/>
            <a:r>
              <a:rPr lang="en-US" altLang="en-US" sz="1800" dirty="0"/>
              <a:t>x and a y value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516052" y="1162050"/>
            <a:ext cx="248285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 p1, p2;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p1 and p2 both</a:t>
            </a:r>
          </a:p>
          <a:p>
            <a:pPr eaLnBrk="1" hangingPunct="1"/>
            <a:r>
              <a:rPr lang="en-US" altLang="en-US" sz="1800" dirty="0"/>
              <a:t>have the defined</a:t>
            </a:r>
          </a:p>
          <a:p>
            <a:pPr eaLnBrk="1" hangingPunct="1"/>
            <a:r>
              <a:rPr lang="en-US" altLang="en-US" sz="1800" dirty="0"/>
              <a:t>structure, containing</a:t>
            </a:r>
          </a:p>
          <a:p>
            <a:pPr eaLnBrk="1" hangingPunct="1"/>
            <a:r>
              <a:rPr lang="en-US" altLang="en-US" sz="1800" dirty="0"/>
              <a:t>an x and a y, but</a:t>
            </a:r>
          </a:p>
          <a:p>
            <a:pPr eaLnBrk="1" hangingPunct="1"/>
            <a:r>
              <a:rPr lang="en-US" altLang="en-US" sz="1800" dirty="0"/>
              <a:t>do not have a tag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6353048" y="1162050"/>
            <a:ext cx="2565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point {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 p1, p2;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same as the other</a:t>
            </a:r>
          </a:p>
          <a:p>
            <a:pPr eaLnBrk="1" hangingPunct="1"/>
            <a:r>
              <a:rPr lang="en-US" altLang="en-US" sz="1800" dirty="0"/>
              <a:t>two versions, but</a:t>
            </a:r>
          </a:p>
          <a:p>
            <a:pPr eaLnBrk="1" hangingPunct="1"/>
            <a:r>
              <a:rPr lang="en-US" altLang="en-US" sz="1800" dirty="0"/>
              <a:t>united into one set</a:t>
            </a:r>
          </a:p>
          <a:p>
            <a:pPr eaLnBrk="1" hangingPunct="1"/>
            <a:r>
              <a:rPr lang="en-US" altLang="en-US" sz="1800" dirty="0"/>
              <a:t>of code, p1 and p2</a:t>
            </a:r>
          </a:p>
          <a:p>
            <a:pPr eaLnBrk="1" hangingPunct="1"/>
            <a:r>
              <a:rPr lang="en-US" altLang="en-US" sz="1800" dirty="0"/>
              <a:t>have the tag point</a:t>
            </a: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304800" y="4343400"/>
            <a:ext cx="86136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For the first and last sets of code, point is a defined tag and can be </a:t>
            </a:r>
            <a:r>
              <a:rPr lang="en-US" altLang="en-US" dirty="0" smtClean="0">
                <a:solidFill>
                  <a:schemeClr val="accent2"/>
                </a:solidFill>
              </a:rPr>
              <a:t>used later </a:t>
            </a:r>
            <a:r>
              <a:rPr lang="en-US" altLang="en-US" dirty="0">
                <a:solidFill>
                  <a:schemeClr val="accent2"/>
                </a:solidFill>
              </a:rPr>
              <a:t>(to define more points, or to declare a type of parameter, </a:t>
            </a:r>
            <a:r>
              <a:rPr lang="en-US" altLang="en-US" dirty="0" err="1">
                <a:solidFill>
                  <a:schemeClr val="accent2"/>
                </a:solidFill>
              </a:rPr>
              <a:t>etc</a:t>
            </a:r>
            <a:r>
              <a:rPr lang="en-US" altLang="en-US" dirty="0">
                <a:solidFill>
                  <a:schemeClr val="accent2"/>
                </a:solidFill>
              </a:rPr>
              <a:t>) but </a:t>
            </a:r>
            <a:r>
              <a:rPr lang="en-US" altLang="en-US" dirty="0" smtClean="0">
                <a:solidFill>
                  <a:schemeClr val="accent2"/>
                </a:solidFill>
              </a:rPr>
              <a:t>in the </a:t>
            </a:r>
            <a:r>
              <a:rPr lang="en-US" altLang="en-US" dirty="0">
                <a:solidFill>
                  <a:schemeClr val="accent2"/>
                </a:solidFill>
              </a:rPr>
              <a:t>middle code, there is no tag, so there is no way to reference </a:t>
            </a:r>
            <a:r>
              <a:rPr lang="en-US" altLang="en-US" dirty="0" smtClean="0">
                <a:solidFill>
                  <a:schemeClr val="accent2"/>
                </a:solidFill>
              </a:rPr>
              <a:t>more examples </a:t>
            </a:r>
            <a:r>
              <a:rPr lang="en-US" altLang="en-US" dirty="0">
                <a:solidFill>
                  <a:schemeClr val="accent2"/>
                </a:solidFill>
              </a:rPr>
              <a:t>of this 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0D49B-CCC7-4E9E-97D5-B7CE7048559E}" type="datetime1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50EDB-4144-477E-8B30-C1AE3E75E13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Accessing structs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70" y="1026555"/>
            <a:ext cx="8534400" cy="53340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 </a:t>
            </a:r>
            <a:r>
              <a:rPr lang="en-US" altLang="en-US" sz="2800" dirty="0" err="1" smtClean="0"/>
              <a:t>struct</a:t>
            </a:r>
            <a:r>
              <a:rPr lang="en-US" altLang="en-US" sz="2800" dirty="0" smtClean="0"/>
              <a:t> is much like an array</a:t>
            </a:r>
          </a:p>
          <a:p>
            <a:pPr lvl="1" eaLnBrk="1" hangingPunct="1"/>
            <a:r>
              <a:rPr lang="en-US" altLang="en-US" sz="2400" dirty="0" smtClean="0"/>
              <a:t>The structure stores multiple data</a:t>
            </a:r>
          </a:p>
          <a:p>
            <a:pPr lvl="2" eaLnBrk="1" hangingPunct="1"/>
            <a:r>
              <a:rPr lang="en-US" altLang="en-US" sz="2000" dirty="0" smtClean="0"/>
              <a:t>You can access the individual data, or you can reference the entire structure</a:t>
            </a:r>
          </a:p>
          <a:p>
            <a:pPr lvl="1" eaLnBrk="1" hangingPunct="1"/>
            <a:r>
              <a:rPr lang="en-US" altLang="en-US" sz="2400" dirty="0" smtClean="0"/>
              <a:t>To access a particular member, you use the . operator</a:t>
            </a:r>
          </a:p>
          <a:p>
            <a:pPr lvl="2" eaLnBrk="1" hangingPunct="1"/>
            <a:r>
              <a:rPr lang="en-US" altLang="en-US" sz="2000" dirty="0" smtClean="0"/>
              <a:t>as in </a:t>
            </a:r>
            <a:r>
              <a:rPr lang="en-US" altLang="en-US" sz="2000" dirty="0" err="1" smtClean="0"/>
              <a:t>student.firstName</a:t>
            </a:r>
            <a:r>
              <a:rPr lang="en-US" altLang="en-US" sz="2000" dirty="0" smtClean="0"/>
              <a:t> or p1.x and p1.y </a:t>
            </a:r>
          </a:p>
          <a:p>
            <a:pPr lvl="3" eaLnBrk="1" hangingPunct="1"/>
            <a:r>
              <a:rPr lang="en-US" altLang="en-US" sz="1800" dirty="0" smtClean="0"/>
              <a:t>we will see later that we will also use - &gt; to reference a field if the </a:t>
            </a:r>
            <a:r>
              <a:rPr lang="en-US" altLang="en-US" sz="1800" dirty="0" err="1" smtClean="0"/>
              <a:t>struct</a:t>
            </a:r>
            <a:r>
              <a:rPr lang="en-US" altLang="en-US" sz="1800" dirty="0" smtClean="0"/>
              <a:t> is pointed to by a pointer</a:t>
            </a:r>
          </a:p>
          <a:p>
            <a:pPr lvl="1" eaLnBrk="1" hangingPunct="1"/>
            <a:r>
              <a:rPr lang="en-US" altLang="en-US" sz="2400" dirty="0" smtClean="0"/>
              <a:t>To access the </a:t>
            </a:r>
            <a:r>
              <a:rPr lang="en-US" altLang="en-US" sz="2400" dirty="0" err="1" smtClean="0"/>
              <a:t>struct</a:t>
            </a:r>
            <a:r>
              <a:rPr lang="en-US" altLang="en-US" sz="2400" dirty="0" smtClean="0"/>
              <a:t> itself, reference it by the variable name</a:t>
            </a:r>
          </a:p>
          <a:p>
            <a:pPr lvl="2" eaLnBrk="1" hangingPunct="1"/>
            <a:r>
              <a:rPr lang="en-US" altLang="en-US" sz="2000" dirty="0" smtClean="0"/>
              <a:t>Legal operations on the </a:t>
            </a:r>
            <a:r>
              <a:rPr lang="en-US" altLang="en-US" sz="2000" dirty="0" err="1" smtClean="0"/>
              <a:t>struct</a:t>
            </a:r>
            <a:r>
              <a:rPr lang="en-US" altLang="en-US" sz="2000" dirty="0" smtClean="0"/>
              <a:t> are assignment, taking its address with &amp;, copying it, and passing it as a parameter</a:t>
            </a:r>
          </a:p>
          <a:p>
            <a:pPr lvl="3" eaLnBrk="1" hangingPunct="1"/>
            <a:r>
              <a:rPr lang="en-US" altLang="en-US" sz="1800" dirty="0" smtClean="0"/>
              <a:t>p1 = {5, 10};	// same as p1.x = 5; p1.y = 10;</a:t>
            </a:r>
          </a:p>
          <a:p>
            <a:pPr lvl="3" eaLnBrk="1" hangingPunct="1"/>
            <a:r>
              <a:rPr lang="en-US" altLang="en-US" sz="1800" dirty="0" smtClean="0"/>
              <a:t>p1 = p2;		// same as p1.x = p2.x; p1.y = p2.y;</a:t>
            </a:r>
          </a:p>
          <a:p>
            <a:pPr lvl="1" eaLnBrk="1" hangingPunct="1"/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6813B-6923-4DA9-AA62-6CA71EA77422}" type="datetime1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50EDB-4144-477E-8B30-C1AE3E75E13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structs</a:t>
            </a:r>
            <a:r>
              <a:rPr lang="en-US" altLang="en-US" dirty="0" smtClean="0"/>
              <a:t> as Parameters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81915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 may pass </a:t>
            </a:r>
            <a:r>
              <a:rPr lang="en-US" altLang="en-US" dirty="0" err="1" smtClean="0"/>
              <a:t>structs</a:t>
            </a:r>
            <a:r>
              <a:rPr lang="en-US" altLang="en-US" dirty="0" smtClean="0"/>
              <a:t> as parameters and functions can return </a:t>
            </a:r>
            <a:r>
              <a:rPr lang="en-US" altLang="en-US" dirty="0" err="1" smtClean="0"/>
              <a:t>structs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Passing as a parameter:</a:t>
            </a:r>
          </a:p>
          <a:p>
            <a:pPr lvl="2" eaLnBrk="1" hangingPunct="1"/>
            <a:r>
              <a:rPr lang="en-US" altLang="en-US" dirty="0" smtClean="0"/>
              <a:t>void foo(</a:t>
            </a:r>
            <a:r>
              <a:rPr lang="en-US" altLang="en-US" dirty="0" err="1" smtClean="0"/>
              <a:t>struct</a:t>
            </a:r>
            <a:r>
              <a:rPr lang="en-US" altLang="en-US" dirty="0" smtClean="0"/>
              <a:t> point x, </a:t>
            </a:r>
            <a:r>
              <a:rPr lang="en-US" altLang="en-US" dirty="0" err="1" smtClean="0"/>
              <a:t>struct</a:t>
            </a:r>
            <a:r>
              <a:rPr lang="en-US" altLang="en-US" dirty="0" smtClean="0"/>
              <a:t> point y) {…}</a:t>
            </a:r>
          </a:p>
          <a:p>
            <a:pPr lvl="3" eaLnBrk="1" hangingPunct="1"/>
            <a:r>
              <a:rPr lang="en-US" altLang="en-US" dirty="0" smtClean="0"/>
              <a:t>notice that the parameter type is not just the tag, but preceded by the reserved word </a:t>
            </a:r>
            <a:r>
              <a:rPr lang="en-US" altLang="en-US" dirty="0" err="1" smtClean="0"/>
              <a:t>struct</a:t>
            </a:r>
            <a:endParaRPr lang="en-US" altLang="en-US" dirty="0" smtClean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3352800"/>
            <a:ext cx="3810000" cy="1828800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Returning a struct: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776217" y="3677424"/>
            <a:ext cx="737413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point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createPoint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point temp;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temp;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D82040-9811-4BDB-84FA-6865CF6D3371}" type="datetime1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F1C2A-6CC1-4A28-9B04-5D78E5F0C53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009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Inputting a </a:t>
            </a:r>
            <a:r>
              <a:rPr lang="en-US" altLang="en-US" dirty="0" err="1" smtClean="0"/>
              <a:t>struct</a:t>
            </a:r>
            <a:r>
              <a:rPr lang="en-US" altLang="en-US" dirty="0" smtClean="0"/>
              <a:t> in a Function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5105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We will need to do multiple inputs for our </a:t>
            </a:r>
            <a:r>
              <a:rPr lang="en-US" altLang="en-US" sz="2800" dirty="0" err="1" smtClean="0"/>
              <a:t>struct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Rather than placing all of the inputs in main, let’s write a separate function to input all the values into our </a:t>
            </a:r>
            <a:r>
              <a:rPr lang="en-US" altLang="en-US" sz="2400" dirty="0" err="1" smtClean="0"/>
              <a:t>struct</a:t>
            </a:r>
            <a:endParaRPr lang="en-US" altLang="en-US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The code to the right does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But how do we pass back the </a:t>
            </a:r>
            <a:r>
              <a:rPr lang="en-US" altLang="en-US" sz="2400" dirty="0" err="1" smtClean="0"/>
              <a:t>struct</a:t>
            </a:r>
            <a:r>
              <a:rPr lang="en-US" altLang="en-US" sz="2400" dirty="0" smtClean="0"/>
              <a:t>?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Remember C++ uses pass by copy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dirty="0" smtClean="0"/>
              <a:t>the </a:t>
            </a:r>
            <a:r>
              <a:rPr lang="en-US" altLang="en-US" sz="1800" dirty="0" err="1" smtClean="0"/>
              <a:t>struct</a:t>
            </a:r>
            <a:r>
              <a:rPr lang="en-US" altLang="en-US" sz="1800" dirty="0" smtClean="0"/>
              <a:t> is </a:t>
            </a:r>
            <a:r>
              <a:rPr lang="en-US" altLang="en-US" sz="1800" i="1" dirty="0" smtClean="0"/>
              <a:t>copied </a:t>
            </a:r>
            <a:r>
              <a:rPr lang="en-US" altLang="en-US" sz="1800" dirty="0" smtClean="0"/>
              <a:t>into the function so that p in the function is different from y in main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dirty="0" smtClean="0"/>
              <a:t>after inputting the values into p, nothing is returned and so y remains {0, 0}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029200" y="914400"/>
            <a:ext cx="4114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point  {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  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getStruct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point);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output(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point);</a:t>
            </a:r>
          </a:p>
          <a:p>
            <a:pPr eaLnBrk="1" hangingPunct="1"/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 )    {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point y = {0, 0};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getStruct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output(y);  }</a:t>
            </a:r>
          </a:p>
          <a:p>
            <a:pPr eaLnBrk="1" hangingPunct="1"/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getStruct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point p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&lt;&lt;“ “&lt;&lt;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output(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point p)   {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&lt;&lt;“ “&lt;&lt;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FF3209-82EC-4ED4-821D-253C95AF95D2}" type="datetime1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50EDB-4144-477E-8B30-C1AE3E75E13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3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One Solution For Input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39800"/>
            <a:ext cx="8915400" cy="2743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In our previous solution, we passed the </a:t>
            </a:r>
            <a:r>
              <a:rPr lang="en-US" altLang="en-US" sz="2400" dirty="0" err="1" smtClean="0"/>
              <a:t>struct</a:t>
            </a:r>
            <a:r>
              <a:rPr lang="en-US" altLang="en-US" sz="2400" dirty="0" smtClean="0"/>
              <a:t> into the function and manipulated it in the function, but it wasn’t returned</a:t>
            </a:r>
          </a:p>
          <a:p>
            <a:pPr lvl="1" eaLnBrk="1" hangingPunct="1"/>
            <a:r>
              <a:rPr lang="en-US" altLang="en-US" sz="2200" dirty="0" smtClean="0"/>
              <a:t>Why not?  Because what was passed into the function was a copy, not a pointer</a:t>
            </a:r>
          </a:p>
          <a:p>
            <a:pPr lvl="2" eaLnBrk="1" hangingPunct="1"/>
            <a:r>
              <a:rPr lang="en-US" altLang="en-US" sz="2000" dirty="0" smtClean="0"/>
              <a:t>So </a:t>
            </a:r>
            <a:r>
              <a:rPr lang="en-US" altLang="en-US" sz="2000" dirty="0" err="1" smtClean="0"/>
              <a:t>structs</a:t>
            </a:r>
            <a:r>
              <a:rPr lang="en-US" altLang="en-US" sz="2000" dirty="0" smtClean="0"/>
              <a:t> differ from arrays as </a:t>
            </a:r>
            <a:r>
              <a:rPr lang="en-US" altLang="en-US" sz="2000" dirty="0" err="1" smtClean="0"/>
              <a:t>structs</a:t>
            </a:r>
            <a:r>
              <a:rPr lang="en-US" altLang="en-US" sz="2000" dirty="0" smtClean="0"/>
              <a:t> are not pointed to </a:t>
            </a:r>
          </a:p>
          <a:p>
            <a:pPr eaLnBrk="1" hangingPunct="1"/>
            <a:r>
              <a:rPr lang="en-US" altLang="en-US" sz="2400" dirty="0" smtClean="0"/>
              <a:t>In our input function, we can instead create a temporary </a:t>
            </a:r>
            <a:r>
              <a:rPr lang="en-US" altLang="en-US" sz="2400" dirty="0" err="1" smtClean="0"/>
              <a:t>struct</a:t>
            </a:r>
            <a:r>
              <a:rPr lang="en-US" altLang="en-US" sz="2400" dirty="0" smtClean="0"/>
              <a:t> and return the </a:t>
            </a:r>
            <a:r>
              <a:rPr lang="en-US" altLang="en-US" sz="2400" dirty="0" err="1" smtClean="0"/>
              <a:t>struct</a:t>
            </a:r>
            <a:r>
              <a:rPr lang="en-US" altLang="en-US" sz="2400" dirty="0" smtClean="0"/>
              <a:t> rather than having a void function</a:t>
            </a: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978326" y="3683000"/>
            <a:ext cx="376898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point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getStruct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point temp;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temp.x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temp;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36552" y="3801146"/>
            <a:ext cx="441659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 )    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point y = {0, 0};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y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getStruct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output(y);  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36552" y="5629784"/>
            <a:ext cx="885504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We could also pass the address of y and treat the </a:t>
            </a:r>
            <a:r>
              <a:rPr lang="en-US" altLang="en-US" sz="1800" dirty="0" err="1">
                <a:solidFill>
                  <a:schemeClr val="accent2"/>
                </a:solidFill>
              </a:rPr>
              <a:t>struct</a:t>
            </a:r>
            <a:r>
              <a:rPr lang="en-US" altLang="en-US" sz="1800" dirty="0">
                <a:solidFill>
                  <a:schemeClr val="accent2"/>
                </a:solidFill>
              </a:rPr>
              <a:t> like an array, we </a:t>
            </a:r>
            <a:r>
              <a:rPr lang="en-US" altLang="en-US" sz="1800" dirty="0" smtClean="0">
                <a:solidFill>
                  <a:schemeClr val="accent2"/>
                </a:solidFill>
              </a:rPr>
              <a:t>will see </a:t>
            </a:r>
            <a:r>
              <a:rPr lang="en-US" altLang="en-US" sz="1800" dirty="0">
                <a:solidFill>
                  <a:schemeClr val="accent2"/>
                </a:solidFill>
              </a:rPr>
              <a:t>this next, but it requires a change in how we handle the members of the </a:t>
            </a:r>
            <a:r>
              <a:rPr lang="en-US" altLang="en-US" sz="1800" dirty="0" err="1">
                <a:solidFill>
                  <a:schemeClr val="accent2"/>
                </a:solidFill>
              </a:rPr>
              <a:t>struct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AC7311-9232-43CF-9596-C9B46303BDF9}" type="datetime1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50EDB-4144-477E-8B30-C1AE3E75E13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Pointers to </a:t>
            </a:r>
            <a:r>
              <a:rPr lang="en-US" altLang="en-US" dirty="0" err="1" smtClean="0"/>
              <a:t>Structs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48" y="838200"/>
            <a:ext cx="9064752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previous solution had two flaws: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It required twice as much memory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we needed 2 points, one in the input function, one in the function that called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It required copying each member of temp back into the members of the original </a:t>
            </a:r>
            <a:r>
              <a:rPr lang="en-US" altLang="en-US" sz="2400" dirty="0" err="1" smtClean="0"/>
              <a:t>struct</a:t>
            </a:r>
            <a:endParaRPr lang="en-US" altLang="en-US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with our point type, that’s not a big deal because there were only two members, but this may be undesirable when we have a larger </a:t>
            </a:r>
            <a:r>
              <a:rPr lang="en-US" altLang="en-US" sz="2000" dirty="0" err="1" smtClean="0"/>
              <a:t>struct</a:t>
            </a:r>
            <a:r>
              <a:rPr lang="en-US" altLang="en-US" sz="20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So instead, we might choose to use a pointer to the </a:t>
            </a:r>
            <a:r>
              <a:rPr lang="en-US" altLang="en-US" sz="2400" dirty="0" err="1" smtClean="0"/>
              <a:t>struct</a:t>
            </a:r>
            <a:r>
              <a:rPr lang="en-US" altLang="en-US" sz="2400" dirty="0" smtClean="0"/>
              <a:t>, we pass the pointer, and then we don’t have to return anything – </a:t>
            </a:r>
            <a:r>
              <a:rPr lang="en-US" altLang="en-US" sz="2400" dirty="0" err="1" smtClean="0"/>
              <a:t>cin</a:t>
            </a:r>
            <a:r>
              <a:rPr lang="en-US" altLang="en-US" sz="2400" dirty="0" smtClean="0"/>
              <a:t> will follow the pointer and place the datum in our original </a:t>
            </a:r>
            <a:r>
              <a:rPr lang="en-US" altLang="en-US" sz="2400" dirty="0" err="1" smtClean="0"/>
              <a:t>struct</a:t>
            </a:r>
            <a:endParaRPr lang="en-US" altLang="en-US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We see an example next, but first…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If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800" dirty="0" smtClean="0"/>
              <a:t> is a pointer to a </a:t>
            </a:r>
            <a:r>
              <a:rPr lang="en-US" altLang="en-US" sz="2800" dirty="0" err="1" smtClean="0"/>
              <a:t>struct</a:t>
            </a:r>
            <a:r>
              <a:rPr lang="en-US" altLang="en-US" sz="2800" dirty="0" smtClean="0"/>
              <a:t>, then to access the </a:t>
            </a:r>
            <a:r>
              <a:rPr lang="en-US" altLang="en-US" sz="2800" dirty="0" err="1" smtClean="0"/>
              <a:t>struct’s</a:t>
            </a:r>
            <a:r>
              <a:rPr lang="en-US" altLang="en-US" sz="2800" dirty="0" smtClean="0"/>
              <a:t> members, we use the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en-US" sz="2800" dirty="0" smtClean="0"/>
              <a:t>operator as in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a-&gt;x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F18094-E833-4DDF-A404-3743A211F288}" type="datetime1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50EDB-4144-477E-8B30-C1AE3E75E13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8071</TotalTime>
  <Words>1563</Words>
  <Application>Microsoft Office PowerPoint</Application>
  <PresentationFormat>On-screen Show (4:3)</PresentationFormat>
  <Paragraphs>270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Times New Roman</vt:lpstr>
      <vt:lpstr>Default Design</vt:lpstr>
      <vt:lpstr>PowerPoint Presentation</vt:lpstr>
      <vt:lpstr>C/C++ Structures and Memory Allocation</vt:lpstr>
      <vt:lpstr>The struct Definition</vt:lpstr>
      <vt:lpstr>Examples</vt:lpstr>
      <vt:lpstr>Accessing structs</vt:lpstr>
      <vt:lpstr>structs as Parameters</vt:lpstr>
      <vt:lpstr>Inputting a struct in a Function</vt:lpstr>
      <vt:lpstr>One Solution For Input</vt:lpstr>
      <vt:lpstr>Pointers to Structs</vt:lpstr>
      <vt:lpstr>Pointer-based Example</vt:lpstr>
      <vt:lpstr>Arrays of structs</vt:lpstr>
      <vt:lpstr>typedef</vt:lpstr>
      <vt:lpstr>Dynamic Memory Allocation for Structs</vt:lpstr>
      <vt:lpstr>Dynamic Memory Operators in C++ Example</vt:lpstr>
      <vt:lpstr>References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se357021</dc:creator>
  <cp:lastModifiedBy>Kimani, John</cp:lastModifiedBy>
  <cp:revision>658</cp:revision>
  <dcterms:created xsi:type="dcterms:W3CDTF">2006-07-16T14:17:49Z</dcterms:created>
  <dcterms:modified xsi:type="dcterms:W3CDTF">2016-09-19T15:19:36Z</dcterms:modified>
</cp:coreProperties>
</file>