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37" r:id="rId2"/>
    <p:sldId id="439" r:id="rId3"/>
    <p:sldId id="440" r:id="rId4"/>
    <p:sldId id="468" r:id="rId5"/>
    <p:sldId id="469" r:id="rId6"/>
    <p:sldId id="443" r:id="rId7"/>
    <p:sldId id="445" r:id="rId8"/>
    <p:sldId id="446" r:id="rId9"/>
    <p:sldId id="453" r:id="rId10"/>
    <p:sldId id="463" r:id="rId11"/>
    <p:sldId id="478" r:id="rId12"/>
    <p:sldId id="462" r:id="rId13"/>
    <p:sldId id="479" r:id="rId14"/>
    <p:sldId id="480" r:id="rId15"/>
    <p:sldId id="481" r:id="rId16"/>
    <p:sldId id="461" r:id="rId17"/>
    <p:sldId id="482" r:id="rId18"/>
    <p:sldId id="483" r:id="rId19"/>
    <p:sldId id="484" r:id="rId20"/>
    <p:sldId id="477" r:id="rId21"/>
    <p:sldId id="459" r:id="rId22"/>
    <p:sldId id="452" r:id="rId23"/>
    <p:sldId id="485" r:id="rId24"/>
    <p:sldId id="486" r:id="rId25"/>
    <p:sldId id="487" r:id="rId26"/>
    <p:sldId id="488" r:id="rId27"/>
    <p:sldId id="489" r:id="rId28"/>
    <p:sldId id="456" r:id="rId29"/>
    <p:sldId id="457" r:id="rId30"/>
    <p:sldId id="470" r:id="rId31"/>
    <p:sldId id="464" r:id="rId3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FFE3"/>
    <a:srgbClr val="D0D0D0"/>
    <a:srgbClr val="D4D4D4"/>
    <a:srgbClr val="DEDEDE"/>
    <a:srgbClr val="EBEBEB"/>
    <a:srgbClr val="E0E0E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3136" autoAdjust="0"/>
  </p:normalViewPr>
  <p:slideViewPr>
    <p:cSldViewPr>
      <p:cViewPr varScale="1">
        <p:scale>
          <a:sx n="68" d="100"/>
          <a:sy n="68" d="100"/>
        </p:scale>
        <p:origin x="49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44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45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45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95312-C83B-46B2-97C1-5B22C5C80555}" type="slidenum">
              <a:rPr lang="en-US"/>
              <a:pPr>
                <a:defRPr/>
              </a:pPr>
              <a:t>‹#›</a:t>
            </a:fld>
            <a:endParaRPr lang="en-US"/>
          </a:p>
        </p:txBody>
      </p:sp>
    </p:spTree>
    <p:extLst>
      <p:ext uri="{BB962C8B-B14F-4D97-AF65-F5344CB8AC3E}">
        <p14:creationId xmlns:p14="http://schemas.microsoft.com/office/powerpoint/2010/main" val="329622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3BC709-681E-4990-B77A-1AF61D2BD896}" type="slidenum">
              <a:rPr lang="en-US"/>
              <a:pPr>
                <a:defRPr/>
              </a:pPr>
              <a:t>‹#›</a:t>
            </a:fld>
            <a:endParaRPr lang="en-US"/>
          </a:p>
        </p:txBody>
      </p:sp>
    </p:spTree>
    <p:extLst>
      <p:ext uri="{BB962C8B-B14F-4D97-AF65-F5344CB8AC3E}">
        <p14:creationId xmlns:p14="http://schemas.microsoft.com/office/powerpoint/2010/main" val="939080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a:t>
            </a:fld>
            <a:endParaRPr lang="en-US"/>
          </a:p>
        </p:txBody>
      </p:sp>
    </p:spTree>
    <p:extLst>
      <p:ext uri="{BB962C8B-B14F-4D97-AF65-F5344CB8AC3E}">
        <p14:creationId xmlns:p14="http://schemas.microsoft.com/office/powerpoint/2010/main" val="71142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24</a:t>
            </a:fld>
            <a:endParaRPr lang="en-US" altLang="zh-CN"/>
          </a:p>
        </p:txBody>
      </p:sp>
    </p:spTree>
    <p:extLst>
      <p:ext uri="{BB962C8B-B14F-4D97-AF65-F5344CB8AC3E}">
        <p14:creationId xmlns:p14="http://schemas.microsoft.com/office/powerpoint/2010/main" val="428074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25</a:t>
            </a:fld>
            <a:endParaRPr lang="en-US" altLang="zh-CN"/>
          </a:p>
        </p:txBody>
      </p:sp>
    </p:spTree>
    <p:extLst>
      <p:ext uri="{BB962C8B-B14F-4D97-AF65-F5344CB8AC3E}">
        <p14:creationId xmlns:p14="http://schemas.microsoft.com/office/powerpoint/2010/main" val="205233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26</a:t>
            </a:fld>
            <a:endParaRPr lang="en-US" altLang="zh-CN"/>
          </a:p>
        </p:txBody>
      </p:sp>
    </p:spTree>
    <p:extLst>
      <p:ext uri="{BB962C8B-B14F-4D97-AF65-F5344CB8AC3E}">
        <p14:creationId xmlns:p14="http://schemas.microsoft.com/office/powerpoint/2010/main" val="682206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27</a:t>
            </a:fld>
            <a:endParaRPr lang="en-US" altLang="zh-CN"/>
          </a:p>
        </p:txBody>
      </p:sp>
    </p:spTree>
    <p:extLst>
      <p:ext uri="{BB962C8B-B14F-4D97-AF65-F5344CB8AC3E}">
        <p14:creationId xmlns:p14="http://schemas.microsoft.com/office/powerpoint/2010/main" val="38794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11</a:t>
            </a:fld>
            <a:endParaRPr lang="en-US" altLang="zh-CN"/>
          </a:p>
        </p:txBody>
      </p:sp>
    </p:spTree>
    <p:extLst>
      <p:ext uri="{BB962C8B-B14F-4D97-AF65-F5344CB8AC3E}">
        <p14:creationId xmlns:p14="http://schemas.microsoft.com/office/powerpoint/2010/main" val="334105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13</a:t>
            </a:fld>
            <a:endParaRPr lang="en-US" altLang="zh-CN"/>
          </a:p>
        </p:txBody>
      </p:sp>
    </p:spTree>
    <p:extLst>
      <p:ext uri="{BB962C8B-B14F-4D97-AF65-F5344CB8AC3E}">
        <p14:creationId xmlns:p14="http://schemas.microsoft.com/office/powerpoint/2010/main" val="251628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14</a:t>
            </a:fld>
            <a:endParaRPr lang="en-US" altLang="zh-CN"/>
          </a:p>
        </p:txBody>
      </p:sp>
    </p:spTree>
    <p:extLst>
      <p:ext uri="{BB962C8B-B14F-4D97-AF65-F5344CB8AC3E}">
        <p14:creationId xmlns:p14="http://schemas.microsoft.com/office/powerpoint/2010/main" val="390221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15</a:t>
            </a:fld>
            <a:endParaRPr lang="en-US" altLang="zh-CN"/>
          </a:p>
        </p:txBody>
      </p:sp>
    </p:spTree>
    <p:extLst>
      <p:ext uri="{BB962C8B-B14F-4D97-AF65-F5344CB8AC3E}">
        <p14:creationId xmlns:p14="http://schemas.microsoft.com/office/powerpoint/2010/main" val="5356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17</a:t>
            </a:fld>
            <a:endParaRPr lang="en-US" altLang="zh-CN"/>
          </a:p>
        </p:txBody>
      </p:sp>
    </p:spTree>
    <p:extLst>
      <p:ext uri="{BB962C8B-B14F-4D97-AF65-F5344CB8AC3E}">
        <p14:creationId xmlns:p14="http://schemas.microsoft.com/office/powerpoint/2010/main" val="26465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18</a:t>
            </a:fld>
            <a:endParaRPr lang="en-US" altLang="zh-CN"/>
          </a:p>
        </p:txBody>
      </p:sp>
    </p:spTree>
    <p:extLst>
      <p:ext uri="{BB962C8B-B14F-4D97-AF65-F5344CB8AC3E}">
        <p14:creationId xmlns:p14="http://schemas.microsoft.com/office/powerpoint/2010/main" val="352393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19</a:t>
            </a:fld>
            <a:endParaRPr lang="en-US" altLang="zh-CN"/>
          </a:p>
        </p:txBody>
      </p:sp>
    </p:spTree>
    <p:extLst>
      <p:ext uri="{BB962C8B-B14F-4D97-AF65-F5344CB8AC3E}">
        <p14:creationId xmlns:p14="http://schemas.microsoft.com/office/powerpoint/2010/main" val="11375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6ABD-C66D-4EF4-BFEC-9B861DDA01BC}" type="slidenum">
              <a:rPr lang="en-US" altLang="zh-CN" smtClean="0"/>
              <a:pPr/>
              <a:t>23</a:t>
            </a:fld>
            <a:endParaRPr lang="en-US" altLang="zh-CN"/>
          </a:p>
        </p:txBody>
      </p:sp>
    </p:spTree>
    <p:extLst>
      <p:ext uri="{BB962C8B-B14F-4D97-AF65-F5344CB8AC3E}">
        <p14:creationId xmlns:p14="http://schemas.microsoft.com/office/powerpoint/2010/main" val="1802409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9E493D97-780E-4CC0-B07E-90D35752456A}" type="datetime1">
              <a:rPr lang="en-US" smtClean="0"/>
              <a:t>1/20/2017</a:t>
            </a:fld>
            <a:endParaRPr lang="en-US"/>
          </a:p>
        </p:txBody>
      </p:sp>
      <p:sp>
        <p:nvSpPr>
          <p:cNvPr id="3" name="Rectangle 5"/>
          <p:cNvSpPr>
            <a:spLocks noGrp="1" noChangeArrowheads="1"/>
          </p:cNvSpPr>
          <p:nvPr>
            <p:ph type="ftr" sz="quarter" idx="11"/>
          </p:nvPr>
        </p:nvSpPr>
        <p:spPr>
          <a:xfrm>
            <a:off x="2286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5E3E0AC7-BA81-4706-9693-61A024FFDD67}" type="datetime1">
              <a:rPr lang="en-US" smtClean="0"/>
              <a:t>1/20/2017</a:t>
            </a:fld>
            <a:endParaRPr lang="en-US"/>
          </a:p>
        </p:txBody>
      </p:sp>
      <p:sp>
        <p:nvSpPr>
          <p:cNvPr id="3" name="Rectangle 5"/>
          <p:cNvSpPr>
            <a:spLocks noGrp="1" noChangeArrowheads="1"/>
          </p:cNvSpPr>
          <p:nvPr>
            <p:ph type="ftr" sz="quarter" idx="11"/>
          </p:nvPr>
        </p:nvSpPr>
        <p:spPr>
          <a:xfrm>
            <a:off x="2286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348D48-CDA2-4DDA-99BE-564828AA22A1}" type="datetime1">
              <a:rPr lang="en-US" smtClean="0"/>
              <a:t>1/20/2017</a:t>
            </a:fld>
            <a:endParaRPr lang="en-US"/>
          </a:p>
        </p:txBody>
      </p:sp>
      <p:sp>
        <p:nvSpPr>
          <p:cNvPr id="5" name="Footer Placeholder 4"/>
          <p:cNvSpPr>
            <a:spLocks noGrp="1"/>
          </p:cNvSpPr>
          <p:nvPr>
            <p:ph type="ftr" sz="quarter" idx="11"/>
          </p:nvPr>
        </p:nvSpPr>
        <p:spPr/>
        <p:txBody>
          <a:bodyPr/>
          <a:lstStyle/>
          <a:p>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fld id="{6598C40F-7980-40F2-B7BA-2B80A3F3AD9E}" type="slidenum">
              <a:rPr lang="en-US" smtClean="0"/>
              <a:pPr/>
              <a:t>‹#›</a:t>
            </a:fld>
            <a:endParaRPr lang="en-US"/>
          </a:p>
        </p:txBody>
      </p:sp>
    </p:spTree>
    <p:extLst>
      <p:ext uri="{BB962C8B-B14F-4D97-AF65-F5344CB8AC3E}">
        <p14:creationId xmlns:p14="http://schemas.microsoft.com/office/powerpoint/2010/main" val="204319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CFC4E-3D61-43A1-86A1-723F79D69C47}" type="datetime1">
              <a:rPr lang="en-US" smtClean="0"/>
              <a:t>1/20/2017</a:t>
            </a:fld>
            <a:endParaRPr lang="en-US"/>
          </a:p>
        </p:txBody>
      </p:sp>
      <p:sp>
        <p:nvSpPr>
          <p:cNvPr id="5" name="Footer Placeholder 4"/>
          <p:cNvSpPr>
            <a:spLocks noGrp="1"/>
          </p:cNvSpPr>
          <p:nvPr>
            <p:ph type="ftr" sz="quarter" idx="11"/>
          </p:nvPr>
        </p:nvSpPr>
        <p:spPr/>
        <p:txBody>
          <a:bodyPr/>
          <a:lstStyle/>
          <a:p>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fld id="{6598C40F-7980-40F2-B7BA-2B80A3F3AD9E}" type="slidenum">
              <a:rPr lang="en-US" smtClean="0"/>
              <a:pPr/>
              <a:t>‹#›</a:t>
            </a:fld>
            <a:endParaRPr lang="en-US"/>
          </a:p>
        </p:txBody>
      </p:sp>
    </p:spTree>
    <p:extLst>
      <p:ext uri="{BB962C8B-B14F-4D97-AF65-F5344CB8AC3E}">
        <p14:creationId xmlns:p14="http://schemas.microsoft.com/office/powerpoint/2010/main" val="820093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7171" name="Rectangle 3"/>
          <p:cNvSpPr>
            <a:spLocks noGrp="1" noChangeArrowheads="1"/>
          </p:cNvSpPr>
          <p:nvPr>
            <p:ph type="body" idx="1"/>
          </p:nvPr>
        </p:nvSpPr>
        <p:spPr bwMode="auto">
          <a:xfrm>
            <a:off x="5334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16752" y="635508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0D0D7D94-670D-45D4-A498-80ADB2631249}" type="datetime1">
              <a:rPr lang="en-US" smtClean="0"/>
              <a:t>1/20/2017</a:t>
            </a:fld>
            <a:endParaRPr lang="en-US" dirty="0"/>
          </a:p>
        </p:txBody>
      </p:sp>
      <p:sp>
        <p:nvSpPr>
          <p:cNvPr id="1029" name="Rectangle 5"/>
          <p:cNvSpPr>
            <a:spLocks noGrp="1" noChangeArrowheads="1"/>
          </p:cNvSpPr>
          <p:nvPr>
            <p:ph type="ftr" sz="quarter" idx="3"/>
          </p:nvPr>
        </p:nvSpPr>
        <p:spPr bwMode="auto">
          <a:xfrm>
            <a:off x="228600" y="635508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smtClean="0"/>
              <a:t>Electrical  &amp; Computer Engineering</a:t>
            </a:r>
            <a:endParaRPr lang="en-US" dirty="0"/>
          </a:p>
        </p:txBody>
      </p:sp>
      <p:sp>
        <p:nvSpPr>
          <p:cNvPr id="1030" name="Rectangle 6"/>
          <p:cNvSpPr>
            <a:spLocks noGrp="1" noChangeArrowheads="1"/>
          </p:cNvSpPr>
          <p:nvPr>
            <p:ph type="sldNum" sz="quarter" idx="4"/>
          </p:nvPr>
        </p:nvSpPr>
        <p:spPr bwMode="auto">
          <a:xfrm>
            <a:off x="8385048" y="635508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7FDF49C-9152-4FE1-ADAF-9D9013033BA1}" type="slidenum">
              <a:rPr lang="en-US"/>
              <a:pPr>
                <a:defRPr/>
              </a:pPr>
              <a:t>‹#›</a:t>
            </a:fld>
            <a:endParaRPr lang="en-US"/>
          </a:p>
        </p:txBody>
      </p:sp>
      <p:cxnSp>
        <p:nvCxnSpPr>
          <p:cNvPr id="10" name="Straight Connector 9"/>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2484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2" descr="https://encrypted-tbn1.gstatic.com/images?q=tbn:ANd9GcSWd2aRwADWjqUM1h7i0nNXzoU5QoJmpVm9cKC_jJmIGfvTk-il"/>
          <p:cNvPicPr>
            <a:picLocks noChangeAspect="1" noChangeArrowheads="1"/>
          </p:cNvPicPr>
          <p:nvPr userDrawn="1"/>
        </p:nvPicPr>
        <p:blipFill>
          <a:blip r:embed="rId6" cstate="print"/>
          <a:srcRect/>
          <a:stretch>
            <a:fillRect/>
          </a:stretch>
        </p:blipFill>
        <p:spPr bwMode="auto">
          <a:xfrm>
            <a:off x="3657600" y="6355080"/>
            <a:ext cx="18002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72" r:id="rId1"/>
    <p:sldLayoutId id="2147483685" r:id="rId2"/>
    <p:sldLayoutId id="2147483686" r:id="rId3"/>
    <p:sldLayoutId id="2147483687" r:id="rId4"/>
  </p:sldLayoutIdLst>
  <p:transition>
    <p:fade/>
  </p:transition>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www.learncpp.com/"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7F2EEDD-6F0C-483E-AE0E-5044EA6E4D82}" type="datetime1">
              <a:rPr lang="en-US" smtClean="0"/>
              <a:t>1/20/2017</a:t>
            </a:fld>
            <a:endParaRPr lang="en-US"/>
          </a:p>
        </p:txBody>
      </p:sp>
      <p:sp>
        <p:nvSpPr>
          <p:cNvPr id="3" name="Footer Placeholder 2"/>
          <p:cNvSpPr>
            <a:spLocks noGrp="1"/>
          </p:cNvSpPr>
          <p:nvPr>
            <p:ph type="ftr" sz="quarter" idx="11"/>
          </p:nvPr>
        </p:nvSpPr>
        <p:spPr/>
        <p:txBody>
          <a:bodyPr/>
          <a:lstStyle/>
          <a:p>
            <a:pPr>
              <a:defRPr/>
            </a:pPr>
            <a:r>
              <a:rPr lang="en-US" dirty="0" smtClean="0"/>
              <a:t>Electrical  &amp; Computer Engineering</a:t>
            </a:r>
            <a:endParaRPr lang="en-US" dirty="0"/>
          </a:p>
        </p:txBody>
      </p:sp>
      <p:sp>
        <p:nvSpPr>
          <p:cNvPr id="4" name="Slide Number Placeholder 3"/>
          <p:cNvSpPr>
            <a:spLocks noGrp="1"/>
          </p:cNvSpPr>
          <p:nvPr>
            <p:ph type="sldNum" sz="quarter" idx="12"/>
          </p:nvPr>
        </p:nvSpPr>
        <p:spPr/>
        <p:txBody>
          <a:bodyPr/>
          <a:lstStyle/>
          <a:p>
            <a:pPr>
              <a:defRPr/>
            </a:pPr>
            <a:fld id="{E85A4FFC-2924-4420-9AA8-9D2F553E05E5}" type="slidenum">
              <a:rPr lang="en-US" smtClean="0"/>
              <a:pPr>
                <a:defRPr/>
              </a:pPr>
              <a:t>1</a:t>
            </a:fld>
            <a:endParaRPr lang="en-US"/>
          </a:p>
        </p:txBody>
      </p:sp>
      <p:sp>
        <p:nvSpPr>
          <p:cNvPr id="6" name="Rectangle 17"/>
          <p:cNvSpPr txBox="1">
            <a:spLocks noChangeArrowheads="1"/>
          </p:cNvSpPr>
          <p:nvPr/>
        </p:nvSpPr>
        <p:spPr bwMode="auto">
          <a:xfrm>
            <a:off x="533400" y="2971800"/>
            <a:ext cx="77724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0"/>
              </a:spcBef>
              <a:spcAft>
                <a:spcPct val="0"/>
              </a:spcAft>
              <a:buClrTx/>
              <a:buSzTx/>
              <a:buFontTx/>
              <a:buNone/>
              <a:tabLst/>
              <a:defRPr/>
            </a:pPr>
            <a:r>
              <a:rPr kumimoji="0" lang="en-US" sz="2000" b="0" u="none" strike="noStrike" kern="0" cap="none" spc="0" normalizeH="0" baseline="0" noProof="0" dirty="0" smtClean="0">
                <a:ln>
                  <a:noFill/>
                </a:ln>
                <a:solidFill>
                  <a:schemeClr val="tx1"/>
                </a:solidFill>
                <a:effectLst/>
                <a:uLnTx/>
                <a:uFillTx/>
                <a:latin typeface="+mn-lt"/>
                <a:ea typeface="+mn-ea"/>
                <a:cs typeface="+mn-cs"/>
              </a:rPr>
              <a:t>Prof.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John Kimani</a:t>
            </a:r>
          </a:p>
        </p:txBody>
      </p:sp>
      <p:sp>
        <p:nvSpPr>
          <p:cNvPr id="7" name="Rectangle 21"/>
          <p:cNvSpPr>
            <a:spLocks noChangeArrowheads="1"/>
          </p:cNvSpPr>
          <p:nvPr/>
        </p:nvSpPr>
        <p:spPr bwMode="auto">
          <a:xfrm>
            <a:off x="304800" y="990600"/>
            <a:ext cx="8229600" cy="2286000"/>
          </a:xfrm>
          <a:prstGeom prst="rect">
            <a:avLst/>
          </a:prstGeom>
          <a:noFill/>
          <a:ln w="9525">
            <a:noFill/>
            <a:miter lim="800000"/>
            <a:headEnd/>
            <a:tailEnd/>
          </a:ln>
        </p:spPr>
        <p:txBody>
          <a:bodyPr anchor="ctr" anchorCtr="1"/>
          <a:lstStyle/>
          <a:p>
            <a:pPr algn="ctr"/>
            <a:r>
              <a:rPr lang="en-US" sz="3200" b="1" dirty="0" smtClean="0">
                <a:solidFill>
                  <a:schemeClr val="tx2"/>
                </a:solidFill>
              </a:rPr>
              <a:t>EECE 2160: Embedded Design: Enabling Robotics</a:t>
            </a:r>
            <a:endParaRPr lang="en-US" sz="4000" dirty="0">
              <a:solidFill>
                <a:schemeClr val="tx2"/>
              </a:solidFill>
            </a:endParaRPr>
          </a:p>
        </p:txBody>
      </p:sp>
      <p:sp>
        <p:nvSpPr>
          <p:cNvPr id="8" name="Rectangle 2"/>
          <p:cNvSpPr txBox="1">
            <a:spLocks noChangeArrowheads="1"/>
          </p:cNvSpPr>
          <p:nvPr/>
        </p:nvSpPr>
        <p:spPr>
          <a:xfrm>
            <a:off x="228600" y="4389120"/>
            <a:ext cx="8839200" cy="1737360"/>
          </a:xfrm>
          <a:prstGeom prst="rect">
            <a:avLst/>
          </a:prstGeom>
        </p:spPr>
        <p:txBody>
          <a:bodyPr>
            <a:normAutofit fontScale="97500"/>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600" b="1" kern="0" dirty="0" smtClean="0">
                <a:solidFill>
                  <a:srgbClr val="0033CC"/>
                </a:solidFill>
              </a:rPr>
              <a:t>Introduction to Object-oriented C++:</a:t>
            </a:r>
            <a:br>
              <a:rPr lang="en-US" sz="3600" b="1" kern="0" dirty="0" smtClean="0">
                <a:solidFill>
                  <a:srgbClr val="0033CC"/>
                </a:solidFill>
              </a:rPr>
            </a:br>
            <a:r>
              <a:rPr lang="en-US" sz="3600" b="1" kern="0" dirty="0" smtClean="0">
                <a:solidFill>
                  <a:srgbClr val="0033CC"/>
                </a:solidFill>
              </a:rPr>
              <a:t>Inheritance</a:t>
            </a:r>
            <a:endParaRPr lang="en-US" sz="3600" b="1" kern="0" dirty="0">
              <a:solidFill>
                <a:srgbClr val="0033CC"/>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88962" y="40704"/>
            <a:ext cx="7772400" cy="685800"/>
          </a:xfrm>
        </p:spPr>
        <p:txBody>
          <a:bodyPr/>
          <a:lstStyle/>
          <a:p>
            <a:r>
              <a:rPr lang="en-US" b="1" dirty="0">
                <a:ea typeface="MS Mincho" charset="0"/>
                <a:cs typeface="MS Mincho" charset="0"/>
              </a:rPr>
              <a:t>Multiple Inheritance</a:t>
            </a:r>
            <a:r>
              <a:rPr lang="en-US" b="1" dirty="0"/>
              <a:t> </a:t>
            </a:r>
          </a:p>
        </p:txBody>
      </p:sp>
      <p:sp>
        <p:nvSpPr>
          <p:cNvPr id="26627" name="Rectangle 3"/>
          <p:cNvSpPr>
            <a:spLocks noGrp="1" noChangeArrowheads="1"/>
          </p:cNvSpPr>
          <p:nvPr>
            <p:ph type="body" idx="1"/>
          </p:nvPr>
        </p:nvSpPr>
        <p:spPr>
          <a:xfrm>
            <a:off x="417543" y="920480"/>
            <a:ext cx="7772400" cy="1143000"/>
          </a:xfrm>
        </p:spPr>
        <p:txBody>
          <a:bodyPr/>
          <a:lstStyle/>
          <a:p>
            <a:r>
              <a:rPr lang="en-US" dirty="0">
                <a:solidFill>
                  <a:srgbClr val="0033CC"/>
                </a:solidFill>
                <a:ea typeface="MS Mincho" charset="0"/>
                <a:cs typeface="MS Mincho" charset="0"/>
              </a:rPr>
              <a:t>Derived classes can inherit from more than one base classes</a:t>
            </a:r>
            <a:r>
              <a:rPr lang="en-US" dirty="0">
                <a:solidFill>
                  <a:srgbClr val="0033CC"/>
                </a:solidFill>
              </a:rPr>
              <a:t> </a:t>
            </a:r>
          </a:p>
        </p:txBody>
      </p:sp>
      <p:sp>
        <p:nvSpPr>
          <p:cNvPr id="26628" name="Text Box 4"/>
          <p:cNvSpPr txBox="1">
            <a:spLocks noChangeArrowheads="1"/>
          </p:cNvSpPr>
          <p:nvPr/>
        </p:nvSpPr>
        <p:spPr bwMode="auto">
          <a:xfrm>
            <a:off x="2634958" y="2075268"/>
            <a:ext cx="4889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4000" dirty="0">
                <a:solidFill>
                  <a:srgbClr val="008000"/>
                </a:solidFill>
              </a:rPr>
              <a:t>X</a:t>
            </a:r>
          </a:p>
        </p:txBody>
      </p:sp>
      <p:sp>
        <p:nvSpPr>
          <p:cNvPr id="26630" name="Text Box 6"/>
          <p:cNvSpPr txBox="1">
            <a:spLocks noChangeArrowheads="1"/>
          </p:cNvSpPr>
          <p:nvPr/>
        </p:nvSpPr>
        <p:spPr bwMode="auto">
          <a:xfrm>
            <a:off x="2545047" y="3133434"/>
            <a:ext cx="66877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000" dirty="0" smtClean="0">
                <a:solidFill>
                  <a:srgbClr val="008000"/>
                </a:solidFill>
              </a:rPr>
              <a:t>W</a:t>
            </a:r>
            <a:endParaRPr lang="en-US" sz="4000" dirty="0">
              <a:solidFill>
                <a:srgbClr val="008000"/>
              </a:solidFill>
            </a:endParaRPr>
          </a:p>
        </p:txBody>
      </p:sp>
      <p:sp>
        <p:nvSpPr>
          <p:cNvPr id="26631" name="Line 7"/>
          <p:cNvSpPr>
            <a:spLocks noChangeShapeType="1"/>
          </p:cNvSpPr>
          <p:nvPr/>
        </p:nvSpPr>
        <p:spPr bwMode="auto">
          <a:xfrm>
            <a:off x="2863558" y="2684868"/>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26633" name="Text Box 9"/>
          <p:cNvSpPr txBox="1">
            <a:spLocks noChangeArrowheads="1"/>
          </p:cNvSpPr>
          <p:nvPr/>
        </p:nvSpPr>
        <p:spPr bwMode="auto">
          <a:xfrm>
            <a:off x="4981850" y="2131614"/>
            <a:ext cx="3802485"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a:solidFill>
                  <a:srgbClr val="008000"/>
                </a:solidFill>
              </a:rPr>
              <a:t>(base </a:t>
            </a:r>
            <a:r>
              <a:rPr lang="en-US" sz="2800" dirty="0" smtClean="0">
                <a:solidFill>
                  <a:srgbClr val="008000"/>
                </a:solidFill>
              </a:rPr>
              <a:t>classes for W)</a:t>
            </a:r>
            <a:endParaRPr lang="en-US" sz="2800" dirty="0">
              <a:solidFill>
                <a:srgbClr val="008000"/>
              </a:solidFill>
            </a:endParaRPr>
          </a:p>
        </p:txBody>
      </p:sp>
      <p:sp>
        <p:nvSpPr>
          <p:cNvPr id="26634" name="Text Box 10"/>
          <p:cNvSpPr txBox="1">
            <a:spLocks noChangeArrowheads="1"/>
          </p:cNvSpPr>
          <p:nvPr/>
        </p:nvSpPr>
        <p:spPr bwMode="auto">
          <a:xfrm>
            <a:off x="3606338" y="3294468"/>
            <a:ext cx="3272998"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smtClean="0">
                <a:solidFill>
                  <a:srgbClr val="008000"/>
                </a:solidFill>
              </a:rPr>
              <a:t>(derived class, W)</a:t>
            </a:r>
            <a:endParaRPr lang="en-US" sz="2800" dirty="0">
              <a:solidFill>
                <a:srgbClr val="008000"/>
              </a:solidFill>
            </a:endParaRPr>
          </a:p>
        </p:txBody>
      </p:sp>
      <p:sp>
        <p:nvSpPr>
          <p:cNvPr id="2" name="Date Placeholder 1"/>
          <p:cNvSpPr>
            <a:spLocks noGrp="1"/>
          </p:cNvSpPr>
          <p:nvPr>
            <p:ph type="dt" sz="half" idx="10"/>
          </p:nvPr>
        </p:nvSpPr>
        <p:spPr/>
        <p:txBody>
          <a:bodyPr/>
          <a:lstStyle/>
          <a:p>
            <a:fld id="{985E3976-577E-4926-B687-CF80EEBBC1A3}"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fld id="{6598C40F-7980-40F2-B7BA-2B80A3F3AD9E}" type="slidenum">
              <a:rPr lang="en-US" smtClean="0"/>
              <a:pPr/>
              <a:t>10</a:t>
            </a:fld>
            <a:endParaRPr lang="en-US"/>
          </a:p>
        </p:txBody>
      </p:sp>
      <p:sp>
        <p:nvSpPr>
          <p:cNvPr id="14" name="Text Box 4"/>
          <p:cNvSpPr txBox="1">
            <a:spLocks noChangeArrowheads="1"/>
          </p:cNvSpPr>
          <p:nvPr/>
        </p:nvSpPr>
        <p:spPr bwMode="auto">
          <a:xfrm>
            <a:off x="1371600" y="2075268"/>
            <a:ext cx="4889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4000" dirty="0" smtClean="0">
                <a:solidFill>
                  <a:srgbClr val="008000"/>
                </a:solidFill>
              </a:rPr>
              <a:t>Y</a:t>
            </a:r>
            <a:endParaRPr lang="en-US" sz="4000" dirty="0">
              <a:solidFill>
                <a:srgbClr val="008000"/>
              </a:solidFill>
            </a:endParaRPr>
          </a:p>
        </p:txBody>
      </p:sp>
      <p:sp>
        <p:nvSpPr>
          <p:cNvPr id="15" name="Text Box 4"/>
          <p:cNvSpPr txBox="1">
            <a:spLocks noChangeArrowheads="1"/>
          </p:cNvSpPr>
          <p:nvPr/>
        </p:nvSpPr>
        <p:spPr bwMode="auto">
          <a:xfrm>
            <a:off x="3898316" y="2069315"/>
            <a:ext cx="4889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4000" dirty="0" smtClean="0">
                <a:solidFill>
                  <a:srgbClr val="008000"/>
                </a:solidFill>
              </a:rPr>
              <a:t>Z</a:t>
            </a:r>
            <a:endParaRPr lang="en-US" sz="4000" dirty="0">
              <a:solidFill>
                <a:srgbClr val="008000"/>
              </a:solidFill>
            </a:endParaRPr>
          </a:p>
        </p:txBody>
      </p:sp>
      <p:sp>
        <p:nvSpPr>
          <p:cNvPr id="16" name="Line 7"/>
          <p:cNvSpPr>
            <a:spLocks noChangeShapeType="1"/>
          </p:cNvSpPr>
          <p:nvPr/>
        </p:nvSpPr>
        <p:spPr bwMode="auto">
          <a:xfrm>
            <a:off x="1752600" y="2608668"/>
            <a:ext cx="882358"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17" name="Line 7"/>
          <p:cNvSpPr>
            <a:spLocks noChangeShapeType="1"/>
          </p:cNvSpPr>
          <p:nvPr/>
        </p:nvSpPr>
        <p:spPr bwMode="auto">
          <a:xfrm flipH="1">
            <a:off x="3123908" y="2679778"/>
            <a:ext cx="821614" cy="61469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cxnSp>
        <p:nvCxnSpPr>
          <p:cNvPr id="6" name="Straight Arrow Connector 5"/>
          <p:cNvCxnSpPr/>
          <p:nvPr/>
        </p:nvCxnSpPr>
        <p:spPr>
          <a:xfrm flipH="1">
            <a:off x="4517136" y="2456268"/>
            <a:ext cx="47792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03432" y="4334955"/>
            <a:ext cx="7167668" cy="1643527"/>
          </a:xfrm>
          <a:prstGeom prst="rect">
            <a:avLst/>
          </a:prstGeom>
        </p:spPr>
        <p:txBody>
          <a:bodyPr wrap="square">
            <a:spAutoFit/>
          </a:bodyPr>
          <a:lstStyle/>
          <a:p>
            <a:pPr>
              <a:lnSpc>
                <a:spcPct val="70000"/>
              </a:lnSpc>
              <a:buFontTx/>
              <a:buNone/>
            </a:pPr>
            <a:r>
              <a:rPr lang="en-US" b="1" dirty="0">
                <a:solidFill>
                  <a:srgbClr val="0033CC"/>
                </a:solidFill>
                <a:latin typeface="Courier New" panose="02070309020205020404" pitchFamily="49" charset="0"/>
                <a:cs typeface="Courier New" panose="02070309020205020404" pitchFamily="49" charset="0"/>
              </a:rPr>
              <a:t>class </a:t>
            </a:r>
            <a:r>
              <a:rPr lang="en-US" b="1" dirty="0">
                <a:solidFill>
                  <a:srgbClr val="008000"/>
                </a:solidFill>
              </a:rPr>
              <a:t>W</a:t>
            </a:r>
            <a:r>
              <a:rPr lang="en-US" b="1" dirty="0" smtClean="0">
                <a:solidFill>
                  <a:srgbClr val="0033CC"/>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a:solidFill>
                  <a:srgbClr val="0033CC"/>
                </a:solidFill>
                <a:latin typeface="Courier New" panose="02070309020205020404" pitchFamily="49" charset="0"/>
                <a:cs typeface="Courier New" panose="02070309020205020404" pitchFamily="49" charset="0"/>
              </a:rPr>
              <a:t> </a:t>
            </a:r>
            <a:r>
              <a:rPr lang="en-US" b="1" dirty="0" smtClean="0">
                <a:solidFill>
                  <a:srgbClr val="0033CC"/>
                </a:solidFill>
                <a:latin typeface="Courier New" panose="02070309020205020404" pitchFamily="49" charset="0"/>
                <a:cs typeface="Courier New" panose="02070309020205020404" pitchFamily="49" charset="0"/>
              </a:rPr>
              <a:t>public </a:t>
            </a:r>
            <a:r>
              <a:rPr lang="en-US" b="1" dirty="0">
                <a:solidFill>
                  <a:srgbClr val="008000"/>
                </a:solidFill>
              </a:rPr>
              <a:t>Y</a:t>
            </a:r>
            <a:r>
              <a:rPr lang="en-US" b="1" dirty="0" smtClean="0">
                <a:latin typeface="Courier New" panose="02070309020205020404" pitchFamily="49" charset="0"/>
                <a:cs typeface="Courier New" panose="02070309020205020404" pitchFamily="49" charset="0"/>
              </a:rPr>
              <a:t>,</a:t>
            </a:r>
            <a:r>
              <a:rPr lang="en-US" b="1" dirty="0" smtClean="0">
                <a:solidFill>
                  <a:srgbClr val="0033CC"/>
                </a:solidFill>
                <a:latin typeface="Courier New" panose="02070309020205020404" pitchFamily="49" charset="0"/>
                <a:cs typeface="Courier New" panose="02070309020205020404" pitchFamily="49" charset="0"/>
              </a:rPr>
              <a:t> public </a:t>
            </a:r>
            <a:r>
              <a:rPr lang="en-US" b="1" dirty="0">
                <a:solidFill>
                  <a:srgbClr val="008000"/>
                </a:solidFill>
              </a:rPr>
              <a:t>X</a:t>
            </a:r>
            <a:r>
              <a:rPr lang="en-US" b="1" dirty="0" smtClean="0">
                <a:latin typeface="Courier New" panose="02070309020205020404" pitchFamily="49" charset="0"/>
                <a:cs typeface="Courier New" panose="02070309020205020404" pitchFamily="49" charset="0"/>
              </a:rPr>
              <a:t>,</a:t>
            </a:r>
            <a:r>
              <a:rPr lang="en-US" b="1" dirty="0" smtClean="0">
                <a:solidFill>
                  <a:srgbClr val="0033CC"/>
                </a:solidFill>
                <a:latin typeface="Courier New" panose="02070309020205020404" pitchFamily="49" charset="0"/>
                <a:cs typeface="Courier New" panose="02070309020205020404" pitchFamily="49" charset="0"/>
              </a:rPr>
              <a:t> public </a:t>
            </a:r>
            <a:r>
              <a:rPr lang="en-US" b="1" dirty="0">
                <a:solidFill>
                  <a:srgbClr val="008000"/>
                </a:solidFill>
              </a:rPr>
              <a:t>Z</a:t>
            </a:r>
            <a:r>
              <a:rPr lang="en-US" b="1" dirty="0" smtClean="0">
                <a:solidFill>
                  <a:srgbClr val="0033CC"/>
                </a:solidFill>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lnSpc>
                <a:spcPct val="70000"/>
              </a:lnSpc>
              <a:buFontTx/>
              <a:buNone/>
            </a:pPr>
            <a:r>
              <a:rPr lang="en-US" b="1" dirty="0" smtClean="0">
                <a:solidFill>
                  <a:srgbClr val="0033CC"/>
                </a:solidFill>
                <a:latin typeface="Courier New" panose="02070309020205020404" pitchFamily="49" charset="0"/>
                <a:cs typeface="Courier New" panose="02070309020205020404" pitchFamily="49" charset="0"/>
              </a:rPr>
              <a:t>     private</a:t>
            </a:r>
            <a:r>
              <a:rPr lang="en-US" b="1" dirty="0" smtClean="0">
                <a:latin typeface="Courier New" panose="02070309020205020404" pitchFamily="49" charset="0"/>
                <a:cs typeface="Courier New" panose="02070309020205020404" pitchFamily="49" charset="0"/>
              </a:rPr>
              <a:t>:</a:t>
            </a:r>
            <a:r>
              <a:rPr lang="en-US" b="1" dirty="0">
                <a:solidFill>
                  <a:srgbClr val="0033CC"/>
                </a:solidFill>
                <a:latin typeface="Courier New" panose="02070309020205020404" pitchFamily="49" charset="0"/>
                <a:cs typeface="Courier New" panose="02070309020205020404" pitchFamily="49" charset="0"/>
              </a:rPr>
              <a:t>	   </a:t>
            </a:r>
            <a:endParaRPr lang="en-US" b="1" dirty="0" smtClean="0">
              <a:solidFill>
                <a:srgbClr val="0033CC"/>
              </a:solidFill>
              <a:latin typeface="Courier New" panose="02070309020205020404" pitchFamily="49" charset="0"/>
              <a:cs typeface="Courier New" panose="02070309020205020404" pitchFamily="49" charset="0"/>
            </a:endParaRPr>
          </a:p>
          <a:p>
            <a:pPr>
              <a:lnSpc>
                <a:spcPct val="70000"/>
              </a:lnSpc>
              <a:buFontTx/>
              <a:buNone/>
            </a:pPr>
            <a:r>
              <a:rPr lang="en-US" b="1" dirty="0" smtClean="0">
                <a:solidFill>
                  <a:srgbClr val="0033CC"/>
                </a:solidFill>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p>
          <a:p>
            <a:pPr>
              <a:lnSpc>
                <a:spcPct val="70000"/>
              </a:lnSpc>
              <a:buFontTx/>
              <a:buNone/>
            </a:pPr>
            <a:endParaRPr lang="en-US" b="1" dirty="0" smtClean="0">
              <a:solidFill>
                <a:srgbClr val="0033CC"/>
              </a:solidFill>
              <a:latin typeface="Courier New" panose="02070309020205020404" pitchFamily="49" charset="0"/>
              <a:cs typeface="Courier New" panose="02070309020205020404" pitchFamily="49" charset="0"/>
            </a:endParaRPr>
          </a:p>
          <a:p>
            <a:pPr>
              <a:lnSpc>
                <a:spcPct val="70000"/>
              </a:lnSpc>
              <a:buFontTx/>
              <a:buNone/>
            </a:pPr>
            <a:r>
              <a:rPr lang="en-US" b="1" dirty="0" smtClean="0">
                <a:solidFill>
                  <a:srgbClr val="0033CC"/>
                </a:solidFill>
                <a:latin typeface="Courier New" panose="02070309020205020404" pitchFamily="49" charset="0"/>
                <a:cs typeface="Courier New" panose="02070309020205020404" pitchFamily="49" charset="0"/>
              </a:rPr>
              <a:t>     public</a:t>
            </a:r>
            <a:r>
              <a:rPr lang="en-US" b="1" dirty="0" smtClean="0">
                <a:latin typeface="Courier New" panose="02070309020205020404" pitchFamily="49" charset="0"/>
                <a:cs typeface="Courier New" panose="02070309020205020404" pitchFamily="49" charset="0"/>
              </a:rPr>
              <a:t>:</a:t>
            </a:r>
          </a:p>
          <a:p>
            <a:pPr>
              <a:lnSpc>
                <a:spcPct val="70000"/>
              </a:lnSpc>
              <a:buFontTx/>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pPr>
              <a:lnSpc>
                <a:spcPct val="70000"/>
              </a:lnSpc>
              <a:buFontTx/>
              <a:buNone/>
            </a:pPr>
            <a:r>
              <a:rPr lang="en-US" b="1" dirty="0" smtClean="0">
                <a:latin typeface="Courier New" panose="02070309020205020404" pitchFamily="49" charset="0"/>
                <a:ea typeface="MS Mincho"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4064942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11</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a:latin typeface="Comic Sans MS" pitchFamily="66" charset="0"/>
                <a:ea typeface="宋体" charset="-122"/>
              </a:rPr>
              <a:t>C++ Classes </a:t>
            </a:r>
            <a:r>
              <a:rPr lang="en-US" altLang="zh-CN" b="1" dirty="0" smtClean="0">
                <a:latin typeface="Comic Sans MS" pitchFamily="66" charset="0"/>
                <a:ea typeface="宋体" charset="-122"/>
              </a:rPr>
              <a:t>-Inheritance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a:t>
            </a:r>
            <a:r>
              <a:rPr lang="en-US" altLang="zh-CN" sz="1800" b="1" dirty="0">
                <a:solidFill>
                  <a:srgbClr val="C00000"/>
                </a:solidFill>
                <a:latin typeface="Courier New" panose="02070309020205020404" pitchFamily="49" charset="0"/>
                <a:ea typeface="宋体" charset="-122"/>
                <a:cs typeface="Courier New" panose="02070309020205020404" pitchFamily="49" charset="0"/>
              </a:rPr>
              <a:t>include &lt;</a:t>
            </a:r>
            <a:r>
              <a:rPr lang="en-US" altLang="zh-CN" sz="1800" b="1" dirty="0" err="1">
                <a:solidFill>
                  <a:srgbClr val="C00000"/>
                </a:solidFill>
                <a:latin typeface="Courier New" panose="02070309020205020404" pitchFamily="49" charset="0"/>
                <a:ea typeface="宋体" charset="-122"/>
                <a:cs typeface="Courier New" panose="02070309020205020404" pitchFamily="49" charset="0"/>
              </a:rPr>
              <a:t>iostream</a:t>
            </a: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&gt;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#include &lt;string&gt;</a:t>
            </a: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using </a:t>
            </a:r>
            <a:r>
              <a:rPr lang="en-US" altLang="zh-CN" sz="1800" b="1" dirty="0">
                <a:latin typeface="Courier New" panose="02070309020205020404" pitchFamily="49" charset="0"/>
                <a:ea typeface="宋体" charset="-122"/>
                <a:cs typeface="Courier New" panose="02070309020205020404" pitchFamily="49" charset="0"/>
              </a:rPr>
              <a:t>namespace </a:t>
            </a:r>
            <a:r>
              <a:rPr lang="en-US" altLang="zh-CN" sz="1800" b="1" dirty="0" err="1">
                <a:latin typeface="Courier New" panose="02070309020205020404" pitchFamily="49" charset="0"/>
                <a:ea typeface="宋体" charset="-122"/>
                <a:cs typeface="Courier New" panose="02070309020205020404" pitchFamily="49" charset="0"/>
              </a:rPr>
              <a:t>std</a:t>
            </a:r>
            <a:r>
              <a:rPr lang="en-US" altLang="zh-CN"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Shape {</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area;</a:t>
            </a:r>
          </a:p>
          <a:p>
            <a:pPr eaLnBrk="1" hangingPunct="1">
              <a:lnSpc>
                <a:spcPct val="90000"/>
              </a:lnSpc>
              <a:spcBef>
                <a:spcPct val="0"/>
              </a:spcBef>
              <a:buNone/>
            </a:pPr>
            <a:endParaRPr lang="en-US"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Shape():area(99){}</a:t>
            </a:r>
            <a:r>
              <a:rPr lang="en-US" sz="1600" b="1" dirty="0" smtClean="0">
                <a:solidFill>
                  <a:srgbClr val="238D37"/>
                </a:solidFill>
                <a:latin typeface="Courier New" panose="02070309020205020404" pitchFamily="49" charset="0"/>
                <a:ea typeface="宋体" charset="-122"/>
                <a:cs typeface="Courier New" panose="02070309020205020404" pitchFamily="49" charset="0"/>
              </a:rPr>
              <a:t>//Constructor</a:t>
            </a:r>
            <a:endParaRPr lang="en-US" sz="1800" b="1"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solidFill>
                  <a:srgbClr val="C00000"/>
                </a:solidFill>
                <a:latin typeface="Courier New" panose="02070309020205020404" pitchFamily="49" charset="0"/>
                <a:cs typeface="Courier New" panose="02070309020205020404" pitchFamily="49" charset="0"/>
              </a:rPr>
              <a:t>  </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getArea</a:t>
            </a:r>
            <a:r>
              <a:rPr lang="en-US" sz="1800" b="1" kern="12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return</a:t>
            </a:r>
            <a:r>
              <a:rPr lang="en-US" sz="1800" b="1" dirty="0">
                <a:latin typeface="Courier New" panose="02070309020205020404" pitchFamily="49" charset="0"/>
                <a:cs typeface="Courier New" panose="02070309020205020404" pitchFamily="49" charset="0"/>
              </a:rPr>
              <a:t> area; </a:t>
            </a:r>
            <a:r>
              <a:rPr lang="en-US" sz="1800" b="1" dirty="0" smtClean="0">
                <a:latin typeface="Courier New" panose="02070309020205020404" pitchFamily="49" charset="0"/>
                <a:cs typeface="Courier New" panose="02070309020205020404" pitchFamily="49" charset="0"/>
              </a:rPr>
              <a:t>}</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Circle : public Shape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radius;</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Circle():radius(5){}</a:t>
            </a:r>
            <a:r>
              <a:rPr lang="en-US" sz="1600" b="1" dirty="0" smtClean="0">
                <a:solidFill>
                  <a:srgbClr val="238D37"/>
                </a:solidFill>
                <a:latin typeface="Courier New" panose="02070309020205020404" pitchFamily="49" charset="0"/>
                <a:ea typeface="宋体" charset="-122"/>
                <a:cs typeface="Courier New" panose="02070309020205020404" pitchFamily="49" charset="0"/>
              </a:rPr>
              <a:t>//</a:t>
            </a:r>
            <a:r>
              <a:rPr lang="en-US" sz="1600" b="1" dirty="0">
                <a:solidFill>
                  <a:srgbClr val="238D37"/>
                </a:solidFill>
                <a:latin typeface="Courier New" panose="02070309020205020404" pitchFamily="49" charset="0"/>
                <a:ea typeface="宋体" charset="-122"/>
                <a:cs typeface="Courier New" panose="02070309020205020404" pitchFamily="49" charset="0"/>
              </a:rPr>
              <a:t>Constructor</a:t>
            </a:r>
            <a:endParaRPr lang="en-US" sz="1800" b="1"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solidFill>
                  <a:srgbClr val="C00000"/>
                </a:solidFill>
                <a:latin typeface="Courier New" panose="02070309020205020404" pitchFamily="49" charset="0"/>
                <a:cs typeface="Courier New" panose="02070309020205020404" pitchFamily="49" charset="0"/>
              </a:rPr>
              <a:t>  </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smtClean="0">
                <a:latin typeface="Courier New" panose="02070309020205020404" pitchFamily="49" charset="0"/>
                <a:cs typeface="Courier New" panose="02070309020205020404" pitchFamily="49" charset="0"/>
              </a:rPr>
              <a:t>getRadius</a:t>
            </a:r>
            <a:r>
              <a:rPr lang="en-US" sz="1800" b="1" kern="1200"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C00000"/>
                </a:solidFill>
                <a:latin typeface="Courier New" panose="02070309020205020404" pitchFamily="49" charset="0"/>
                <a:cs typeface="Courier New" panose="02070309020205020404" pitchFamily="49" charset="0"/>
              </a:rPr>
              <a:t>return</a:t>
            </a:r>
            <a:r>
              <a:rPr lang="en-US" sz="1800" b="1" dirty="0" smtClean="0">
                <a:latin typeface="Courier New" panose="02070309020205020404" pitchFamily="49" charset="0"/>
                <a:cs typeface="Courier New" panose="02070309020205020404" pitchFamily="49" charset="0"/>
              </a:rPr>
              <a:t> radius;}</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651248" y="902110"/>
            <a:ext cx="4267200"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Circle </a:t>
            </a:r>
            <a:r>
              <a:rPr lang="en-US" sz="1800" b="1" dirty="0" err="1" smtClean="0">
                <a:latin typeface="Courier New" panose="02070309020205020404" pitchFamily="49" charset="0"/>
                <a:ea typeface="宋体" charset="-122"/>
                <a:cs typeface="Courier New" panose="02070309020205020404" pitchFamily="49" charset="0"/>
              </a:rPr>
              <a:t>myCircle</a:t>
            </a:r>
            <a:r>
              <a:rPr lang="en-US" sz="1800" b="1" dirty="0" smtClean="0">
                <a:latin typeface="Courier New" panose="02070309020205020404" pitchFamily="49" charset="0"/>
                <a:ea typeface="宋体" charset="-122"/>
                <a:cs typeface="Courier New" panose="02070309020205020404" pitchFamily="49" charset="0"/>
              </a:rPr>
              <a:t>;</a:t>
            </a:r>
            <a:r>
              <a:rPr lang="en-US" sz="1400" b="1" dirty="0" smtClean="0">
                <a:solidFill>
                  <a:srgbClr val="238D37"/>
                </a:solidFill>
                <a:latin typeface="Courier New" panose="02070309020205020404" pitchFamily="49" charset="0"/>
                <a:ea typeface="宋体" charset="-122"/>
                <a:cs typeface="Courier New" panose="02070309020205020404" pitchFamily="49" charset="0"/>
              </a:rPr>
              <a:t>//create object</a:t>
            </a:r>
          </a:p>
          <a:p>
            <a:pPr marL="285750" indent="-285750">
              <a:buFont typeface="Courier New" pitchFamily="49" charset="0"/>
              <a:buNone/>
            </a:pP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cout</a:t>
            </a:r>
            <a:r>
              <a:rPr lang="en-US" sz="1800" b="1" dirty="0" smtClean="0">
                <a:latin typeface="Courier New" panose="02070309020205020404" pitchFamily="49" charset="0"/>
                <a:ea typeface="宋体" charset="-122"/>
                <a:cs typeface="Courier New" panose="02070309020205020404" pitchFamily="49" charset="0"/>
              </a:rPr>
              <a:t>&lt;&lt;</a:t>
            </a:r>
            <a:r>
              <a:rPr lang="en-US" sz="1800" b="1" dirty="0" err="1" smtClean="0">
                <a:latin typeface="Courier New" panose="02070309020205020404" pitchFamily="49" charset="0"/>
                <a:ea typeface="宋体" charset="-122"/>
                <a:cs typeface="Courier New" panose="02070309020205020404" pitchFamily="49" charset="0"/>
              </a:rPr>
              <a:t>myCircle.getRadius</a:t>
            </a:r>
            <a:r>
              <a:rPr lang="en-US" sz="1800" b="1" dirty="0" smtClean="0">
                <a:latin typeface="Courier New" panose="02070309020205020404" pitchFamily="49" charset="0"/>
                <a:ea typeface="宋体" charset="-122"/>
                <a:cs typeface="Courier New" panose="02070309020205020404" pitchFamily="49" charset="0"/>
              </a:rPr>
              <a:t>();</a:t>
            </a:r>
          </a:p>
          <a:p>
            <a:r>
              <a:rPr lang="en-US" sz="1800" b="1" dirty="0">
                <a:solidFill>
                  <a:srgbClr val="238D37"/>
                </a:solidFill>
                <a:latin typeface="Courier New" panose="02070309020205020404" pitchFamily="49" charset="0"/>
                <a:ea typeface="宋体" charset="-122"/>
                <a:cs typeface="Courier New" panose="02070309020205020404" pitchFamily="49" charset="0"/>
              </a:rPr>
              <a:t> // Prints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5</a:t>
            </a:r>
            <a:endParaRPr lang="en-US" sz="1800" b="1" dirty="0">
              <a:latin typeface="Courier New" panose="02070309020205020404" pitchFamily="49" charset="0"/>
              <a:ea typeface="宋体" charset="-122"/>
              <a:cs typeface="Courier New" panose="02070309020205020404" pitchFamily="49" charset="0"/>
            </a:endParaRPr>
          </a:p>
          <a:p>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err="1">
                <a:latin typeface="Courier New" panose="02070309020205020404" pitchFamily="49" charset="0"/>
                <a:ea typeface="宋体" charset="-122"/>
                <a:cs typeface="Courier New" panose="02070309020205020404" pitchFamily="49" charset="0"/>
              </a:rPr>
              <a:t>endl</a:t>
            </a:r>
            <a:r>
              <a:rPr lang="en-US" sz="1800" b="1" dirty="0">
                <a:latin typeface="Courier New" panose="02070309020205020404" pitchFamily="49" charset="0"/>
                <a:ea typeface="宋体" charset="-122"/>
                <a:cs typeface="Courier New" panose="02070309020205020404" pitchFamily="49" charset="0"/>
              </a:rPr>
              <a:t>;</a:t>
            </a:r>
          </a:p>
          <a:p>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err="1" smtClean="0">
                <a:latin typeface="Courier New" panose="02070309020205020404" pitchFamily="49" charset="0"/>
                <a:ea typeface="宋体" charset="-122"/>
                <a:cs typeface="Courier New" panose="02070309020205020404" pitchFamily="49" charset="0"/>
              </a:rPr>
              <a:t>myCircle.getArea</a:t>
            </a:r>
            <a:r>
              <a:rPr lang="en-US" sz="1800" b="1" dirty="0">
                <a:latin typeface="Courier New" panose="02070309020205020404" pitchFamily="49" charset="0"/>
                <a:ea typeface="宋体" charset="-122"/>
                <a:cs typeface="Courier New" panose="02070309020205020404" pitchFamily="49" charset="0"/>
              </a:rPr>
              <a:t>();</a:t>
            </a:r>
          </a:p>
          <a:p>
            <a:r>
              <a:rPr lang="en-US" sz="1800" b="1" dirty="0" smtClean="0">
                <a:solidFill>
                  <a:srgbClr val="238D37"/>
                </a:solidFill>
                <a:latin typeface="Courier New" panose="02070309020205020404" pitchFamily="49" charset="0"/>
                <a:ea typeface="宋体" charset="-122"/>
                <a:cs typeface="Courier New" panose="02070309020205020404" pitchFamily="49" charset="0"/>
              </a:rPr>
              <a:t> // Prints 99</a:t>
            </a:r>
            <a:endParaRPr lang="en-US" sz="1800" b="1" dirty="0">
              <a:solidFill>
                <a:srgbClr val="238D37"/>
              </a:solidFill>
              <a:latin typeface="Courier New" panose="02070309020205020404" pitchFamily="49" charset="0"/>
              <a:ea typeface="宋体" charset="-122"/>
              <a:cs typeface="Courier New" panose="02070309020205020404" pitchFamily="49" charset="0"/>
            </a:endParaRPr>
          </a:p>
          <a:p>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err="1">
                <a:latin typeface="Courier New" panose="02070309020205020404" pitchFamily="49" charset="0"/>
                <a:ea typeface="宋体" charset="-122"/>
                <a:cs typeface="Courier New" panose="02070309020205020404" pitchFamily="49" charset="0"/>
              </a:rPr>
              <a:t>endl</a:t>
            </a:r>
            <a:r>
              <a:rPr lang="en-US" sz="1800" b="1" dirty="0" smtClean="0">
                <a:latin typeface="Courier New" panose="02070309020205020404" pitchFamily="49" charset="0"/>
                <a:ea typeface="宋体" charset="-122"/>
                <a:cs typeface="Courier New" panose="02070309020205020404" pitchFamily="49" charset="0"/>
              </a:rPr>
              <a:t>;</a:t>
            </a: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Shape </a:t>
            </a:r>
            <a:r>
              <a:rPr lang="en-US" sz="1800" b="1" dirty="0" err="1" smtClean="0">
                <a:latin typeface="Courier New" panose="02070309020205020404" pitchFamily="49" charset="0"/>
                <a:ea typeface="宋体" charset="-122"/>
                <a:cs typeface="Courier New" panose="02070309020205020404" pitchFamily="49" charset="0"/>
              </a:rPr>
              <a:t>myShape</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err="1">
                <a:latin typeface="Courier New" panose="02070309020205020404" pitchFamily="49" charset="0"/>
                <a:ea typeface="宋体" charset="-122"/>
                <a:cs typeface="Courier New" panose="02070309020205020404" pitchFamily="49" charset="0"/>
              </a:rPr>
              <a:t>myShape.getArea</a:t>
            </a:r>
            <a:r>
              <a:rPr lang="en-US" sz="1800" b="1" dirty="0">
                <a:latin typeface="Courier New" panose="02070309020205020404" pitchFamily="49" charset="0"/>
                <a:ea typeface="宋体" charset="-122"/>
                <a:cs typeface="Courier New" panose="02070309020205020404" pitchFamily="49" charset="0"/>
              </a:rPr>
              <a:t>();</a:t>
            </a:r>
          </a:p>
          <a:p>
            <a:r>
              <a:rPr lang="en-US" sz="1800" b="1" dirty="0">
                <a:solidFill>
                  <a:srgbClr val="238D37"/>
                </a:solidFill>
                <a:latin typeface="Courier New" panose="02070309020205020404" pitchFamily="49" charset="0"/>
                <a:ea typeface="宋体" charset="-122"/>
                <a:cs typeface="Courier New" panose="02070309020205020404" pitchFamily="49" charset="0"/>
              </a:rPr>
              <a:t>  // Prints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99</a:t>
            </a: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  </a:t>
            </a:r>
            <a:r>
              <a:rPr lang="en-US" sz="1800" b="1" strike="sngStrike" dirty="0" err="1" smtClean="0">
                <a:latin typeface="Courier New" panose="02070309020205020404" pitchFamily="49" charset="0"/>
                <a:ea typeface="宋体" charset="-122"/>
                <a:cs typeface="Courier New" panose="02070309020205020404" pitchFamily="49" charset="0"/>
              </a:rPr>
              <a:t>cout</a:t>
            </a:r>
            <a:r>
              <a:rPr lang="en-US" sz="1800" b="1" strike="sngStrike" dirty="0" smtClean="0">
                <a:latin typeface="Courier New" panose="02070309020205020404" pitchFamily="49" charset="0"/>
                <a:ea typeface="宋体" charset="-122"/>
                <a:cs typeface="Courier New" panose="02070309020205020404" pitchFamily="49" charset="0"/>
              </a:rPr>
              <a:t>&lt;&lt; </a:t>
            </a:r>
            <a:r>
              <a:rPr lang="en-US" sz="1800" b="1" strike="sngStrike" dirty="0" err="1" smtClean="0">
                <a:latin typeface="Courier New" panose="02070309020205020404" pitchFamily="49" charset="0"/>
                <a:ea typeface="宋体" charset="-122"/>
                <a:cs typeface="Courier New" panose="02070309020205020404" pitchFamily="49" charset="0"/>
              </a:rPr>
              <a:t>myShape.getRadius</a:t>
            </a:r>
            <a:r>
              <a:rPr lang="en-US" sz="1800" b="1" strike="sngStrike" dirty="0" smtClean="0">
                <a:latin typeface="Courier New" panose="02070309020205020404" pitchFamily="49" charset="0"/>
                <a:ea typeface="宋体" charset="-122"/>
                <a:cs typeface="Courier New" panose="02070309020205020404" pitchFamily="49" charset="0"/>
              </a:rPr>
              <a:t>();</a:t>
            </a:r>
            <a:endParaRPr lang="en-US" sz="1800" b="1" strike="sngStrike" dirty="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allowed! No access to derive classes</a:t>
            </a: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a:t>
            </a:r>
          </a:p>
        </p:txBody>
      </p:sp>
    </p:spTree>
    <p:extLst>
      <p:ext uri="{BB962C8B-B14F-4D97-AF65-F5344CB8AC3E}">
        <p14:creationId xmlns:p14="http://schemas.microsoft.com/office/powerpoint/2010/main" val="4164161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0261" y="163224"/>
            <a:ext cx="8229600" cy="563562"/>
          </a:xfrm>
        </p:spPr>
        <p:txBody>
          <a:bodyPr/>
          <a:lstStyle/>
          <a:p>
            <a:r>
              <a:rPr lang="en-US" b="1" dirty="0">
                <a:ea typeface="MS Mincho" charset="0"/>
                <a:cs typeface="MS Mincho" charset="0"/>
              </a:rPr>
              <a:t>Constructors and destructors</a:t>
            </a:r>
            <a:endParaRPr lang="en-US" b="1" dirty="0"/>
          </a:p>
        </p:txBody>
      </p:sp>
      <p:sp>
        <p:nvSpPr>
          <p:cNvPr id="25603" name="Rectangle 3"/>
          <p:cNvSpPr>
            <a:spLocks noGrp="1" noChangeArrowheads="1"/>
          </p:cNvSpPr>
          <p:nvPr>
            <p:ph type="body" idx="1"/>
          </p:nvPr>
        </p:nvSpPr>
        <p:spPr>
          <a:xfrm>
            <a:off x="76200" y="893595"/>
            <a:ext cx="8991600" cy="4525963"/>
          </a:xfrm>
        </p:spPr>
        <p:txBody>
          <a:bodyPr/>
          <a:lstStyle/>
          <a:p>
            <a:r>
              <a:rPr lang="en-US" sz="2800" dirty="0">
                <a:solidFill>
                  <a:srgbClr val="0033CC"/>
                </a:solidFill>
                <a:cs typeface="Times New Roman" charset="0"/>
              </a:rPr>
              <a:t>You </a:t>
            </a:r>
            <a:r>
              <a:rPr lang="en-US" sz="2800" u="sng" dirty="0">
                <a:solidFill>
                  <a:srgbClr val="0033CC"/>
                </a:solidFill>
                <a:cs typeface="Times New Roman" charset="0"/>
              </a:rPr>
              <a:t>cannot override a base class constructor</a:t>
            </a:r>
            <a:r>
              <a:rPr lang="en-US" sz="2800" dirty="0">
                <a:solidFill>
                  <a:srgbClr val="0033CC"/>
                </a:solidFill>
                <a:cs typeface="Times New Roman" charset="0"/>
              </a:rPr>
              <a:t> with a derived class constructor (rather, the derived class constructor calls the base class constructor first)</a:t>
            </a:r>
            <a:endParaRPr lang="en-US" sz="2800" dirty="0">
              <a:solidFill>
                <a:srgbClr val="0033CC"/>
              </a:solidFill>
              <a:latin typeface="Courier New" charset="0"/>
              <a:cs typeface="Courier New" charset="0"/>
            </a:endParaRPr>
          </a:p>
          <a:p>
            <a:r>
              <a:rPr lang="en-US" sz="2800" u="sng" dirty="0">
                <a:solidFill>
                  <a:srgbClr val="0033CC"/>
                </a:solidFill>
                <a:cs typeface="Times New Roman" charset="0"/>
              </a:rPr>
              <a:t>All base class destructors</a:t>
            </a:r>
            <a:r>
              <a:rPr lang="en-US" sz="2800" dirty="0">
                <a:solidFill>
                  <a:srgbClr val="0033CC"/>
                </a:solidFill>
                <a:cs typeface="Times New Roman" charset="0"/>
              </a:rPr>
              <a:t> should be declared virtual</a:t>
            </a:r>
            <a:endParaRPr lang="en-US" sz="2800" dirty="0">
              <a:solidFill>
                <a:srgbClr val="0033CC"/>
              </a:solidFill>
              <a:latin typeface="Courier New" charset="0"/>
              <a:cs typeface="Courier New" charset="0"/>
            </a:endParaRPr>
          </a:p>
          <a:p>
            <a:r>
              <a:rPr lang="en-US" sz="2800" dirty="0">
                <a:solidFill>
                  <a:srgbClr val="0033CC"/>
                </a:solidFill>
                <a:ea typeface="MS Mincho" charset="0"/>
                <a:cs typeface="MS Mincho" charset="0"/>
              </a:rPr>
              <a:t>Virtual destructors are called in </a:t>
            </a:r>
            <a:r>
              <a:rPr lang="en-US" sz="2800" u="sng" dirty="0">
                <a:solidFill>
                  <a:srgbClr val="0033CC"/>
                </a:solidFill>
                <a:ea typeface="MS Mincho" charset="0"/>
                <a:cs typeface="MS Mincho" charset="0"/>
              </a:rPr>
              <a:t>reverse order</a:t>
            </a:r>
            <a:r>
              <a:rPr lang="en-US" sz="2800" dirty="0">
                <a:solidFill>
                  <a:srgbClr val="0033CC"/>
                </a:solidFill>
                <a:ea typeface="MS Mincho" charset="0"/>
                <a:cs typeface="MS Mincho" charset="0"/>
              </a:rPr>
              <a:t> from the constructors for derived class objects</a:t>
            </a:r>
            <a:r>
              <a:rPr lang="en-US" sz="2800" dirty="0">
                <a:solidFill>
                  <a:srgbClr val="0033CC"/>
                </a:solidFill>
              </a:rPr>
              <a:t> </a:t>
            </a:r>
          </a:p>
        </p:txBody>
      </p:sp>
      <p:pic>
        <p:nvPicPr>
          <p:cNvPr id="2" name="Picture 1"/>
          <p:cNvPicPr>
            <a:picLocks noChangeAspect="1"/>
          </p:cNvPicPr>
          <p:nvPr/>
        </p:nvPicPr>
        <p:blipFill>
          <a:blip r:embed="rId2"/>
          <a:stretch>
            <a:fillRect/>
          </a:stretch>
        </p:blipFill>
        <p:spPr>
          <a:xfrm>
            <a:off x="1981199" y="3733800"/>
            <a:ext cx="5733727" cy="2373964"/>
          </a:xfrm>
          <a:prstGeom prst="rect">
            <a:avLst/>
          </a:prstGeom>
        </p:spPr>
      </p:pic>
      <p:sp>
        <p:nvSpPr>
          <p:cNvPr id="3" name="Date Placeholder 2"/>
          <p:cNvSpPr>
            <a:spLocks noGrp="1"/>
          </p:cNvSpPr>
          <p:nvPr>
            <p:ph type="dt" sz="half" idx="10"/>
          </p:nvPr>
        </p:nvSpPr>
        <p:spPr/>
        <p:txBody>
          <a:bodyPr/>
          <a:lstStyle/>
          <a:p>
            <a:fld id="{4AF12BE8-1E7E-4753-B279-C2369D89FD59}"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12</a:t>
            </a:fld>
            <a:endParaRPr lang="en-US"/>
          </a:p>
        </p:txBody>
      </p:sp>
    </p:spTree>
    <p:extLst>
      <p:ext uri="{BB962C8B-B14F-4D97-AF65-F5344CB8AC3E}">
        <p14:creationId xmlns:p14="http://schemas.microsoft.com/office/powerpoint/2010/main" val="3254946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13</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a:latin typeface="Comic Sans MS" pitchFamily="66" charset="0"/>
                <a:ea typeface="宋体" charset="-122"/>
              </a:rPr>
              <a:t>Constructors and Destructors</a:t>
            </a:r>
            <a:endParaRPr lang="en-US" altLang="zh-CN" b="1" dirty="0" smtClean="0">
              <a:latin typeface="Comic Sans MS" pitchFamily="66" charset="0"/>
              <a:ea typeface="宋体" charset="-122"/>
            </a:endParaRP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sz="1800" b="1" kern="1200" dirty="0">
                <a:solidFill>
                  <a:srgbClr val="238D37"/>
                </a:solidFill>
                <a:latin typeface="Courier New" panose="02070309020205020404" pitchFamily="49" charset="0"/>
                <a:ea typeface="宋体" charset="-122"/>
                <a:cs typeface="Courier New" panose="02070309020205020404" pitchFamily="49" charset="0"/>
              </a:rPr>
              <a:t>// include statements go here</a:t>
            </a: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Shape {</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area</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Shape</a:t>
            </a:r>
            <a:r>
              <a:rPr lang="en-US" sz="1800" b="1" dirty="0">
                <a:latin typeface="Courier New" panose="02070309020205020404" pitchFamily="49" charset="0"/>
                <a:ea typeface="宋体" charset="-122"/>
                <a:cs typeface="Courier New" panose="02070309020205020404" pitchFamily="49" charset="0"/>
              </a:rPr>
              <a:t>():area(99) {</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a:solidFill>
                  <a:srgbClr val="002060"/>
                </a:solidFill>
                <a:latin typeface="Courier New" panose="02070309020205020404" pitchFamily="49" charset="0"/>
                <a:ea typeface="宋体" charset="-122"/>
                <a:cs typeface="Courier New" panose="02070309020205020404" pitchFamily="49" charset="0"/>
              </a:rPr>
              <a:t>nShape</a:t>
            </a:r>
            <a:r>
              <a:rPr lang="en-US" sz="1800" b="1" dirty="0">
                <a:solidFill>
                  <a:srgbClr val="002060"/>
                </a:solidFill>
                <a:latin typeface="Courier New" panose="02070309020205020404" pitchFamily="49" charset="0"/>
                <a:ea typeface="宋体" charset="-122"/>
                <a:cs typeface="Courier New" panose="02070309020205020404" pitchFamily="49" charset="0"/>
              </a:rPr>
              <a:t> Created\n</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~Shape(){</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&lt;&lt;“</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a:solidFill>
                  <a:srgbClr val="002060"/>
                </a:solidFill>
                <a:latin typeface="Courier New" panose="02070309020205020404" pitchFamily="49" charset="0"/>
                <a:ea typeface="宋体" charset="-122"/>
                <a:cs typeface="Courier New" panose="02070309020205020404" pitchFamily="49" charset="0"/>
              </a:rPr>
              <a:t>nShape</a:t>
            </a:r>
            <a:r>
              <a:rPr lang="en-US" sz="1800" b="1" dirty="0">
                <a:solidFill>
                  <a:srgbClr val="002060"/>
                </a:solidFill>
                <a:latin typeface="Courier New" panose="02070309020205020404" pitchFamily="49" charset="0"/>
                <a:ea typeface="宋体" charset="-122"/>
                <a:cs typeface="Courier New" panose="02070309020205020404" pitchFamily="49" charset="0"/>
              </a:rPr>
              <a:t> Destroyed\n</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Circle : public Shape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radius;</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Circle():radius(5)</a:t>
            </a:r>
            <a:r>
              <a:rPr lang="en-US" sz="1800" b="1" dirty="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nCircle</a:t>
            </a:r>
            <a:r>
              <a:rPr lang="en-US" sz="1800" b="1" dirty="0" smtClean="0">
                <a:solidFill>
                  <a:srgbClr val="002060"/>
                </a:solidFill>
                <a:latin typeface="Courier New" panose="02070309020205020404" pitchFamily="49" charset="0"/>
                <a:ea typeface="宋体" charset="-122"/>
                <a:cs typeface="Courier New" panose="02070309020205020404" pitchFamily="49" charset="0"/>
              </a:rPr>
              <a:t> </a:t>
            </a:r>
            <a:r>
              <a:rPr lang="en-US" sz="1800" b="1" dirty="0">
                <a:solidFill>
                  <a:srgbClr val="002060"/>
                </a:solidFill>
                <a:latin typeface="Courier New" panose="02070309020205020404" pitchFamily="49" charset="0"/>
                <a:ea typeface="宋体" charset="-122"/>
                <a:cs typeface="Courier New" panose="02070309020205020404" pitchFamily="49" charset="0"/>
              </a:rPr>
              <a:t>Created\n</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&lt;&lt;“</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nCircle</a:t>
            </a:r>
            <a:r>
              <a:rPr lang="en-US" sz="1800" b="1" dirty="0" smtClean="0">
                <a:solidFill>
                  <a:srgbClr val="002060"/>
                </a:solidFill>
                <a:latin typeface="Courier New" panose="02070309020205020404" pitchFamily="49" charset="0"/>
                <a:ea typeface="宋体" charset="-122"/>
                <a:cs typeface="Courier New" panose="02070309020205020404" pitchFamily="49" charset="0"/>
              </a:rPr>
              <a:t> </a:t>
            </a:r>
            <a:r>
              <a:rPr lang="en-US" sz="1800" b="1" dirty="0">
                <a:solidFill>
                  <a:srgbClr val="002060"/>
                </a:solidFill>
                <a:latin typeface="Courier New" panose="02070309020205020404" pitchFamily="49" charset="0"/>
                <a:ea typeface="宋体" charset="-122"/>
                <a:cs typeface="Courier New" panose="02070309020205020404" pitchFamily="49" charset="0"/>
              </a:rPr>
              <a:t>Destroyed\n</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724400" y="902110"/>
            <a:ext cx="419404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r>
              <a:rPr lang="en-US" sz="2400" b="1" dirty="0" smtClean="0">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t>
            </a:r>
            <a:r>
              <a:rPr lang="en-US" sz="1800" b="1" dirty="0">
                <a:solidFill>
                  <a:srgbClr val="238D37"/>
                </a:solidFill>
                <a:latin typeface="Courier New" panose="02070309020205020404" pitchFamily="49" charset="0"/>
                <a:ea typeface="宋体" charset="-122"/>
                <a:cs typeface="Courier New" panose="02070309020205020404" pitchFamily="49" charset="0"/>
              </a:rPr>
              <a:t>create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object</a:t>
            </a: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Circle </a:t>
            </a:r>
            <a:r>
              <a:rPr lang="en-US" sz="1800" b="1" dirty="0" err="1" smtClean="0">
                <a:latin typeface="Courier New" panose="02070309020205020404" pitchFamily="49" charset="0"/>
                <a:ea typeface="宋体" charset="-122"/>
                <a:cs typeface="Courier New" panose="02070309020205020404" pitchFamily="49" charset="0"/>
              </a:rPr>
              <a:t>myCircle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cout</a:t>
            </a:r>
            <a:r>
              <a:rPr lang="en-US" sz="1800" b="1" dirty="0" smtClean="0">
                <a:latin typeface="Courier New" panose="02070309020205020404" pitchFamily="49" charset="0"/>
                <a:ea typeface="宋体" charset="-122"/>
                <a:cs typeface="Courier New" panose="02070309020205020404" pitchFamily="49" charset="0"/>
              </a:rPr>
              <a:t>&lt;&lt; “More code …\n”;</a:t>
            </a: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
        <p:nvSpPr>
          <p:cNvPr id="9" name="Rectangle 3"/>
          <p:cNvSpPr txBox="1">
            <a:spLocks noChangeArrowheads="1"/>
          </p:cNvSpPr>
          <p:nvPr/>
        </p:nvSpPr>
        <p:spPr bwMode="auto">
          <a:xfrm>
            <a:off x="4724401" y="3581400"/>
            <a:ext cx="4194047" cy="2590800"/>
          </a:xfrm>
          <a:prstGeom prst="rect">
            <a:avLst/>
          </a:prstGeom>
          <a:solidFill>
            <a:srgbClr val="BAE18F"/>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 typeface="Wingdings" panose="05000000000000000000" pitchFamily="2" charset="2"/>
              <a:buChar char="Ø"/>
            </a:pPr>
            <a:r>
              <a:rPr lang="en-US" sz="1800" b="1" dirty="0">
                <a:latin typeface="Courier New" panose="02070309020205020404" pitchFamily="49" charset="0"/>
                <a:ea typeface="宋体" charset="-122"/>
                <a:cs typeface="Courier New" panose="02070309020205020404" pitchFamily="49" charset="0"/>
              </a:rPr>
              <a:t>g++ </a:t>
            </a:r>
            <a:r>
              <a:rPr lang="en-US" sz="1800" b="1" dirty="0" smtClean="0">
                <a:latin typeface="Courier New" panose="02070309020205020404" pitchFamily="49" charset="0"/>
                <a:ea typeface="宋体" charset="-122"/>
                <a:cs typeface="Courier New" panose="02070309020205020404" pitchFamily="49" charset="0"/>
              </a:rPr>
              <a:t>Shape.cpp –o shape</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Created</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Circle Created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More Code …</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Circle Destroyed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Destroyed</a:t>
            </a:r>
            <a:endParaRPr lang="en-US"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505591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14</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a:latin typeface="Comic Sans MS" pitchFamily="66" charset="0"/>
                <a:ea typeface="宋体" charset="-122"/>
              </a:rPr>
              <a:t>C++ Classes -Default Constructors</a:t>
            </a:r>
            <a:endParaRPr lang="en-US" altLang="zh-CN" b="1" dirty="0" smtClean="0">
              <a:latin typeface="Comic Sans MS" pitchFamily="66" charset="0"/>
              <a:ea typeface="宋体" charset="-122"/>
            </a:endParaRP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sz="1800" b="1" kern="1200" dirty="0">
                <a:solidFill>
                  <a:srgbClr val="238D37"/>
                </a:solidFill>
                <a:latin typeface="Courier New" panose="02070309020205020404" pitchFamily="49" charset="0"/>
                <a:ea typeface="宋体" charset="-122"/>
                <a:cs typeface="Courier New" panose="02070309020205020404" pitchFamily="49" charset="0"/>
              </a:rPr>
              <a:t>// include statements go here</a:t>
            </a: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Shape {</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area</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Shape</a:t>
            </a:r>
            <a:r>
              <a:rPr lang="en-US" sz="1800" b="1" dirty="0">
                <a:latin typeface="Courier New" panose="02070309020205020404" pitchFamily="49" charset="0"/>
                <a:ea typeface="宋体" charset="-122"/>
                <a:cs typeface="Courier New" panose="02070309020205020404" pitchFamily="49" charset="0"/>
              </a:rPr>
              <a:t>():area(99) {</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a:solidFill>
                  <a:srgbClr val="002060"/>
                </a:solidFill>
                <a:latin typeface="Courier New" panose="02070309020205020404" pitchFamily="49" charset="0"/>
                <a:ea typeface="宋体" charset="-122"/>
                <a:cs typeface="Courier New" panose="02070309020205020404" pitchFamily="49" charset="0"/>
              </a:rPr>
              <a:t>nShape</a:t>
            </a:r>
            <a:r>
              <a:rPr lang="en-US" sz="1800" b="1" dirty="0">
                <a:solidFill>
                  <a:srgbClr val="002060"/>
                </a:solidFill>
                <a:latin typeface="Courier New" panose="02070309020205020404" pitchFamily="49" charset="0"/>
                <a:ea typeface="宋体" charset="-122"/>
                <a:cs typeface="Courier New" panose="02070309020205020404" pitchFamily="49" charset="0"/>
              </a:rPr>
              <a:t> Created\n</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~Shape(){</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&lt;&lt;“</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a:solidFill>
                  <a:srgbClr val="002060"/>
                </a:solidFill>
                <a:latin typeface="Courier New" panose="02070309020205020404" pitchFamily="49" charset="0"/>
                <a:ea typeface="宋体" charset="-122"/>
                <a:cs typeface="Courier New" panose="02070309020205020404" pitchFamily="49" charset="0"/>
              </a:rPr>
              <a:t>nShape</a:t>
            </a:r>
            <a:r>
              <a:rPr lang="en-US" sz="1800" b="1" dirty="0">
                <a:solidFill>
                  <a:srgbClr val="002060"/>
                </a:solidFill>
                <a:latin typeface="Courier New" panose="02070309020205020404" pitchFamily="49" charset="0"/>
                <a:ea typeface="宋体" charset="-122"/>
                <a:cs typeface="Courier New" panose="02070309020205020404" pitchFamily="49" charset="0"/>
              </a:rPr>
              <a:t> Destroyed\n</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Circle : public Shape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radius;</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Circle():radius(5)</a:t>
            </a:r>
            <a:r>
              <a:rPr lang="en-US" sz="1800" b="1" dirty="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nCircle</a:t>
            </a:r>
            <a:r>
              <a:rPr lang="en-US" sz="1800" b="1" dirty="0" smtClean="0">
                <a:solidFill>
                  <a:srgbClr val="002060"/>
                </a:solidFill>
                <a:latin typeface="Courier New" panose="02070309020205020404" pitchFamily="49" charset="0"/>
                <a:ea typeface="宋体" charset="-122"/>
                <a:cs typeface="Courier New" panose="02070309020205020404" pitchFamily="49" charset="0"/>
              </a:rPr>
              <a:t> </a:t>
            </a:r>
            <a:r>
              <a:rPr lang="en-US" sz="1800" b="1" dirty="0">
                <a:solidFill>
                  <a:srgbClr val="002060"/>
                </a:solidFill>
                <a:latin typeface="Courier New" panose="02070309020205020404" pitchFamily="49" charset="0"/>
                <a:ea typeface="宋体" charset="-122"/>
                <a:cs typeface="Courier New" panose="02070309020205020404" pitchFamily="49" charset="0"/>
              </a:rPr>
              <a:t>Created\n</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&lt;&lt;“</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nCircle</a:t>
            </a:r>
            <a:r>
              <a:rPr lang="en-US" sz="1800" b="1" dirty="0" smtClean="0">
                <a:solidFill>
                  <a:srgbClr val="002060"/>
                </a:solidFill>
                <a:latin typeface="Courier New" panose="02070309020205020404" pitchFamily="49" charset="0"/>
                <a:ea typeface="宋体" charset="-122"/>
                <a:cs typeface="Courier New" panose="02070309020205020404" pitchFamily="49" charset="0"/>
              </a:rPr>
              <a:t> </a:t>
            </a:r>
            <a:r>
              <a:rPr lang="en-US" sz="1800" b="1" dirty="0">
                <a:solidFill>
                  <a:srgbClr val="002060"/>
                </a:solidFill>
                <a:latin typeface="Courier New" panose="02070309020205020404" pitchFamily="49" charset="0"/>
                <a:ea typeface="宋体" charset="-122"/>
                <a:cs typeface="Courier New" panose="02070309020205020404" pitchFamily="49" charset="0"/>
              </a:rPr>
              <a:t>Destroyed\n</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724400" y="902110"/>
            <a:ext cx="419404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r>
              <a:rPr lang="en-US" sz="2400" b="1" dirty="0" smtClean="0">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t>
            </a:r>
            <a:r>
              <a:rPr lang="en-US" sz="1800" b="1" dirty="0">
                <a:solidFill>
                  <a:srgbClr val="238D37"/>
                </a:solidFill>
                <a:latin typeface="Courier New" panose="02070309020205020404" pitchFamily="49" charset="0"/>
                <a:ea typeface="宋体" charset="-122"/>
                <a:cs typeface="Courier New" panose="02070309020205020404" pitchFamily="49" charset="0"/>
              </a:rPr>
              <a:t>create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object</a:t>
            </a: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Shape </a:t>
            </a:r>
            <a:r>
              <a:rPr lang="en-US" sz="1800" b="1" dirty="0" err="1" smtClean="0">
                <a:latin typeface="Courier New" panose="02070309020205020404" pitchFamily="49" charset="0"/>
                <a:ea typeface="宋体" charset="-122"/>
                <a:cs typeface="Courier New" panose="02070309020205020404" pitchFamily="49" charset="0"/>
              </a:rPr>
              <a:t>myShape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Circle </a:t>
            </a:r>
            <a:r>
              <a:rPr lang="en-US" sz="1800" b="1" dirty="0" err="1" smtClean="0">
                <a:latin typeface="Courier New" panose="02070309020205020404" pitchFamily="49" charset="0"/>
                <a:ea typeface="宋体" charset="-122"/>
                <a:cs typeface="Courier New" panose="02070309020205020404" pitchFamily="49" charset="0"/>
              </a:rPr>
              <a:t>myCircle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cout</a:t>
            </a:r>
            <a:r>
              <a:rPr lang="en-US" sz="1800" b="1" dirty="0" smtClean="0">
                <a:latin typeface="Courier New" panose="02070309020205020404" pitchFamily="49" charset="0"/>
                <a:ea typeface="宋体" charset="-122"/>
                <a:cs typeface="Courier New" panose="02070309020205020404" pitchFamily="49" charset="0"/>
              </a:rPr>
              <a:t>&lt;&lt; “More code …\n”;</a:t>
            </a: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
        <p:nvSpPr>
          <p:cNvPr id="9" name="Rectangle 3"/>
          <p:cNvSpPr txBox="1">
            <a:spLocks noChangeArrowheads="1"/>
          </p:cNvSpPr>
          <p:nvPr/>
        </p:nvSpPr>
        <p:spPr bwMode="auto">
          <a:xfrm>
            <a:off x="4724401" y="3200400"/>
            <a:ext cx="4194047" cy="2971800"/>
          </a:xfrm>
          <a:prstGeom prst="rect">
            <a:avLst/>
          </a:prstGeom>
          <a:solidFill>
            <a:srgbClr val="BAE18F"/>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 typeface="Wingdings" panose="05000000000000000000" pitchFamily="2" charset="2"/>
              <a:buChar char="Ø"/>
            </a:pPr>
            <a:r>
              <a:rPr lang="en-US" sz="1800" b="1" dirty="0">
                <a:latin typeface="Courier New" panose="02070309020205020404" pitchFamily="49" charset="0"/>
                <a:ea typeface="宋体" charset="-122"/>
                <a:cs typeface="Courier New" panose="02070309020205020404" pitchFamily="49" charset="0"/>
              </a:rPr>
              <a:t>g++ </a:t>
            </a:r>
            <a:r>
              <a:rPr lang="en-US" sz="1800" b="1" dirty="0" smtClean="0">
                <a:latin typeface="Courier New" panose="02070309020205020404" pitchFamily="49" charset="0"/>
                <a:ea typeface="宋体" charset="-122"/>
                <a:cs typeface="Courier New" panose="02070309020205020404" pitchFamily="49" charset="0"/>
              </a:rPr>
              <a:t>Shape.cpp –o shape</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Created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Created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Circle Created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More Code …</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Circle Destroyed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Destroyed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 Destroyed</a:t>
            </a:r>
            <a:endParaRPr lang="en-US"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215347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15</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a:latin typeface="Comic Sans MS" pitchFamily="66" charset="0"/>
                <a:ea typeface="宋体" charset="-122"/>
              </a:rPr>
              <a:t>C++ Classes -Default Constructors</a:t>
            </a:r>
            <a:endParaRPr lang="en-US" altLang="zh-CN" b="1" dirty="0" smtClean="0">
              <a:latin typeface="Comic Sans MS" pitchFamily="66" charset="0"/>
              <a:ea typeface="宋体" charset="-122"/>
            </a:endParaRP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sz="1800" b="1" kern="1200" dirty="0">
                <a:solidFill>
                  <a:srgbClr val="238D37"/>
                </a:solidFill>
                <a:latin typeface="Courier New" panose="02070309020205020404" pitchFamily="49" charset="0"/>
                <a:ea typeface="宋体" charset="-122"/>
                <a:cs typeface="Courier New" panose="02070309020205020404" pitchFamily="49" charset="0"/>
              </a:rPr>
              <a:t>// include statements go here</a:t>
            </a: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AA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AA(){</a:t>
            </a:r>
            <a:r>
              <a:rPr lang="en-US" sz="1800" b="1" dirty="0" err="1" smtClean="0">
                <a:latin typeface="Courier New" panose="02070309020205020404" pitchFamily="49" charset="0"/>
                <a:ea typeface="宋体" charset="-122"/>
                <a:cs typeface="Courier New" panose="02070309020205020404" pitchFamily="49" charset="0"/>
              </a:rPr>
              <a:t>cout</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nAA</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BB : public AA {</a:t>
            </a:r>
            <a:endParaRPr lang="en-US" sz="1800" b="1" kern="12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BB(){</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nBB</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CC </a:t>
            </a:r>
            <a:r>
              <a:rPr lang="en-US" sz="1800" b="1" kern="1200" dirty="0">
                <a:latin typeface="Courier New" panose="02070309020205020404" pitchFamily="49" charset="0"/>
                <a:cs typeface="Courier New" panose="02070309020205020404" pitchFamily="49" charset="0"/>
              </a:rPr>
              <a:t>: public </a:t>
            </a:r>
            <a:r>
              <a:rPr lang="en-US" sz="1800" b="1" kern="1200" dirty="0" smtClean="0">
                <a:latin typeface="Courier New" panose="02070309020205020404" pitchFamily="49" charset="0"/>
                <a:cs typeface="Courier New" panose="02070309020205020404" pitchFamily="49" charset="0"/>
              </a:rPr>
              <a:t>BB {</a:t>
            </a:r>
            <a:endParaRPr lang="en-US" sz="1800" b="1" kern="12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CC(){</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nCC</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DD </a:t>
            </a:r>
            <a:r>
              <a:rPr lang="en-US" sz="1800" b="1" kern="1200" dirty="0">
                <a:latin typeface="Courier New" panose="02070309020205020404" pitchFamily="49" charset="0"/>
                <a:cs typeface="Courier New" panose="02070309020205020404" pitchFamily="49" charset="0"/>
              </a:rPr>
              <a:t>: public </a:t>
            </a:r>
            <a:r>
              <a:rPr lang="en-US" sz="1800" b="1" kern="1200" dirty="0" smtClean="0">
                <a:latin typeface="Courier New" panose="02070309020205020404" pitchFamily="49" charset="0"/>
                <a:cs typeface="Courier New" panose="02070309020205020404" pitchFamily="49" charset="0"/>
              </a:rPr>
              <a:t>CC {</a:t>
            </a:r>
            <a:endParaRPr lang="en-US" sz="1800" b="1" kern="12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DD(){</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 &lt;&lt; “</a:t>
            </a:r>
            <a:r>
              <a:rPr lang="en-US" sz="1800" b="1" dirty="0">
                <a:solidFill>
                  <a:srgbClr val="002060"/>
                </a:solidFill>
                <a:latin typeface="Courier New" panose="02070309020205020404" pitchFamily="49" charset="0"/>
                <a:ea typeface="宋体" charset="-122"/>
                <a:cs typeface="Courier New" panose="02070309020205020404" pitchFamily="49" charset="0"/>
              </a:rPr>
              <a:t>\</a:t>
            </a:r>
            <a:r>
              <a:rPr lang="en-US" sz="1800" b="1" dirty="0" err="1" smtClean="0">
                <a:solidFill>
                  <a:srgbClr val="002060"/>
                </a:solidFill>
                <a:latin typeface="Courier New" panose="02070309020205020404" pitchFamily="49" charset="0"/>
                <a:ea typeface="宋体" charset="-122"/>
                <a:cs typeface="Courier New" panose="02070309020205020404" pitchFamily="49" charset="0"/>
              </a:rPr>
              <a:t>nDD</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altLang="zh-CN"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724401" y="838200"/>
            <a:ext cx="419404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r>
              <a:rPr lang="en-US" sz="2400" b="1" dirty="0" smtClean="0">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t>
            </a:r>
            <a:r>
              <a:rPr lang="en-US" sz="1800" b="1" dirty="0">
                <a:solidFill>
                  <a:srgbClr val="238D37"/>
                </a:solidFill>
                <a:latin typeface="Courier New" panose="02070309020205020404" pitchFamily="49" charset="0"/>
                <a:ea typeface="宋体" charset="-122"/>
                <a:cs typeface="Courier New" panose="02070309020205020404" pitchFamily="49" charset="0"/>
              </a:rPr>
              <a:t>create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object</a:t>
            </a: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cout</a:t>
            </a:r>
            <a:r>
              <a:rPr lang="en-US" sz="1800" b="1" dirty="0">
                <a:latin typeface="Courier New" panose="02070309020205020404" pitchFamily="49" charset="0"/>
                <a:ea typeface="宋体" charset="-122"/>
                <a:cs typeface="Courier New" panose="02070309020205020404" pitchFamily="49" charset="0"/>
              </a:rPr>
              <a:t>&lt;&lt; </a:t>
            </a:r>
            <a:r>
              <a:rPr lang="en-US" sz="1800" b="1" dirty="0" smtClean="0">
                <a:latin typeface="Courier New" panose="02070309020205020404" pitchFamily="49" charset="0"/>
                <a:ea typeface="宋体" charset="-122"/>
                <a:cs typeface="Courier New" panose="02070309020205020404" pitchFamily="49" charset="0"/>
              </a:rPr>
              <a:t>“\</a:t>
            </a:r>
            <a:r>
              <a:rPr lang="en-US" sz="1800" b="1" dirty="0" err="1" smtClean="0">
                <a:latin typeface="Courier New" panose="02070309020205020404" pitchFamily="49" charset="0"/>
                <a:ea typeface="宋体" charset="-122"/>
                <a:cs typeface="Courier New" panose="02070309020205020404" pitchFamily="49" charset="0"/>
              </a:rPr>
              <a:t>nCreating</a:t>
            </a:r>
            <a:r>
              <a:rPr lang="en-US" sz="1800" b="1" dirty="0" smtClean="0">
                <a:latin typeface="Courier New" panose="02070309020205020404" pitchFamily="49" charset="0"/>
                <a:ea typeface="宋体" charset="-122"/>
                <a:cs typeface="Courier New" panose="02070309020205020404" pitchFamily="49" charset="0"/>
              </a:rPr>
              <a:t> DD”;</a:t>
            </a:r>
          </a:p>
          <a:p>
            <a:pPr marL="285750" indent="-285750"/>
            <a:endParaRPr lang="en-US"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DD </a:t>
            </a:r>
            <a:r>
              <a:rPr lang="en-US" sz="1800" b="1" dirty="0" err="1" smtClean="0">
                <a:latin typeface="Courier New" panose="02070309020205020404" pitchFamily="49" charset="0"/>
                <a:ea typeface="宋体" charset="-122"/>
                <a:cs typeface="Courier New" panose="02070309020205020404" pitchFamily="49" charset="0"/>
              </a:rPr>
              <a:t>dObject</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sz="1800" b="1" dirty="0">
              <a:latin typeface="Courier New" panose="02070309020205020404" pitchFamily="49" charset="0"/>
              <a:ea typeface="宋体" charset="-122"/>
              <a:cs typeface="Courier New" panose="02070309020205020404" pitchFamily="49" charset="0"/>
            </a:endParaRPr>
          </a:p>
          <a:p>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cout</a:t>
            </a:r>
            <a:r>
              <a:rPr lang="en-US" sz="1800" b="1" dirty="0" smtClean="0">
                <a:latin typeface="Courier New" panose="02070309020205020404" pitchFamily="49" charset="0"/>
                <a:ea typeface="宋体" charset="-122"/>
                <a:cs typeface="Courier New" panose="02070309020205020404" pitchFamily="49" charset="0"/>
              </a:rPr>
              <a:t>&lt;&lt;“\</a:t>
            </a:r>
            <a:r>
              <a:rPr lang="en-US" sz="1800" b="1" dirty="0" err="1" smtClean="0">
                <a:latin typeface="Courier New" panose="02070309020205020404" pitchFamily="49" charset="0"/>
                <a:ea typeface="宋体" charset="-122"/>
                <a:cs typeface="Courier New" panose="02070309020205020404" pitchFamily="49" charset="0"/>
              </a:rPr>
              <a:t>nDone</a:t>
            </a:r>
            <a:r>
              <a:rPr lang="en-US" sz="1800" b="1" dirty="0" smtClean="0">
                <a:latin typeface="Courier New" panose="02070309020205020404" pitchFamily="49" charset="0"/>
                <a:ea typeface="宋体" charset="-122"/>
                <a:cs typeface="Courier New" panose="02070309020205020404" pitchFamily="49" charset="0"/>
              </a:rPr>
              <a:t> creating DD”;</a:t>
            </a:r>
          </a:p>
          <a:p>
            <a:r>
              <a:rPr lang="en-US" sz="1800" b="1" dirty="0" smtClean="0">
                <a:latin typeface="Courier New" panose="02070309020205020404" pitchFamily="49" charset="0"/>
                <a:ea typeface="宋体" charset="-122"/>
                <a:cs typeface="Courier New" panose="02070309020205020404" pitchFamily="49" charset="0"/>
              </a:rPr>
              <a:t>}</a:t>
            </a: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
        <p:nvSpPr>
          <p:cNvPr id="9" name="Rectangle 3"/>
          <p:cNvSpPr txBox="1">
            <a:spLocks noChangeArrowheads="1"/>
          </p:cNvSpPr>
          <p:nvPr/>
        </p:nvSpPr>
        <p:spPr bwMode="auto">
          <a:xfrm>
            <a:off x="4724401" y="3200400"/>
            <a:ext cx="4194047" cy="2971800"/>
          </a:xfrm>
          <a:prstGeom prst="rect">
            <a:avLst/>
          </a:prstGeom>
          <a:solidFill>
            <a:srgbClr val="BAE18F"/>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 typeface="Wingdings" panose="05000000000000000000" pitchFamily="2" charset="2"/>
              <a:buChar char="Ø"/>
            </a:pPr>
            <a:r>
              <a:rPr lang="en-US" sz="1800" b="1" dirty="0">
                <a:latin typeface="Courier New" panose="02070309020205020404" pitchFamily="49" charset="0"/>
                <a:ea typeface="宋体" charset="-122"/>
                <a:cs typeface="Courier New" panose="02070309020205020404" pitchFamily="49" charset="0"/>
              </a:rPr>
              <a:t>g++ </a:t>
            </a:r>
            <a:r>
              <a:rPr lang="en-US" sz="1800" b="1" dirty="0" smtClean="0">
                <a:latin typeface="Courier New" panose="02070309020205020404" pitchFamily="49" charset="0"/>
                <a:ea typeface="宋体" charset="-122"/>
                <a:cs typeface="Courier New" panose="02070309020205020404" pitchFamily="49" charset="0"/>
              </a:rPr>
              <a:t>Shape.cpp –o shape</a:t>
            </a:r>
            <a:endParaRPr lang="en-US" sz="1800" b="1" dirty="0">
              <a:latin typeface="Courier New" panose="02070309020205020404" pitchFamily="49" charset="0"/>
              <a:ea typeface="宋体" charset="-122"/>
              <a:cs typeface="Courier New" panose="02070309020205020404" pitchFamily="49" charset="0"/>
            </a:endParaRP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./shape</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Creating DD</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AA</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BB</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CC</a:t>
            </a:r>
          </a:p>
          <a:p>
            <a:pPr>
              <a:buFont typeface="Wingdings" panose="05000000000000000000" pitchFamily="2" charset="2"/>
              <a:buChar char="Ø"/>
            </a:pPr>
            <a:r>
              <a:rPr lang="en-US" sz="1800" b="1" dirty="0" smtClean="0">
                <a:latin typeface="Courier New" panose="02070309020205020404" pitchFamily="49" charset="0"/>
                <a:ea typeface="宋体" charset="-122"/>
                <a:cs typeface="Courier New" panose="02070309020205020404" pitchFamily="49" charset="0"/>
              </a:rPr>
              <a:t>DD</a:t>
            </a:r>
          </a:p>
          <a:p>
            <a:pPr>
              <a:buFont typeface="Wingdings" panose="05000000000000000000" pitchFamily="2" charset="2"/>
              <a:buChar char="Ø"/>
            </a:pPr>
            <a:r>
              <a:rPr lang="en-US" sz="1800" b="1" dirty="0">
                <a:latin typeface="Courier New" panose="02070309020205020404" pitchFamily="49" charset="0"/>
                <a:ea typeface="宋体" charset="-122"/>
                <a:cs typeface="Courier New" panose="02070309020205020404" pitchFamily="49" charset="0"/>
              </a:rPr>
              <a:t>Done creating DD</a:t>
            </a:r>
          </a:p>
        </p:txBody>
      </p:sp>
    </p:spTree>
    <p:extLst>
      <p:ext uri="{BB962C8B-B14F-4D97-AF65-F5344CB8AC3E}">
        <p14:creationId xmlns:p14="http://schemas.microsoft.com/office/powerpoint/2010/main" val="347192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498259"/>
            <a:ext cx="7772400" cy="609600"/>
          </a:xfrm>
        </p:spPr>
        <p:txBody>
          <a:bodyPr>
            <a:normAutofit fontScale="90000"/>
          </a:bodyPr>
          <a:lstStyle/>
          <a:p>
            <a:r>
              <a:rPr lang="en-US" b="1" dirty="0">
                <a:ea typeface="MS Mincho" charset="0"/>
                <a:cs typeface="MS Mincho" charset="0"/>
              </a:rPr>
              <a:t>Protected and Private Inheritance</a:t>
            </a:r>
            <a:endParaRPr lang="en-US" b="1" dirty="0"/>
          </a:p>
        </p:txBody>
      </p:sp>
      <p:sp>
        <p:nvSpPr>
          <p:cNvPr id="24579" name="Rectangle 3"/>
          <p:cNvSpPr>
            <a:spLocks noGrp="1" noChangeArrowheads="1"/>
          </p:cNvSpPr>
          <p:nvPr>
            <p:ph type="body" idx="1"/>
          </p:nvPr>
        </p:nvSpPr>
        <p:spPr>
          <a:xfrm>
            <a:off x="228600" y="1451610"/>
            <a:ext cx="8689848" cy="4876800"/>
          </a:xfrm>
        </p:spPr>
        <p:txBody>
          <a:bodyPr>
            <a:normAutofit/>
          </a:bodyPr>
          <a:lstStyle/>
          <a:p>
            <a:pPr>
              <a:lnSpc>
                <a:spcPct val="70000"/>
              </a:lnSpc>
              <a:buFontTx/>
              <a:buNone/>
            </a:pPr>
            <a:r>
              <a:rPr lang="en-US" sz="2800" dirty="0">
                <a:solidFill>
                  <a:srgbClr val="0033CC"/>
                </a:solidFill>
              </a:rPr>
              <a:t>	</a:t>
            </a:r>
            <a:r>
              <a:rPr lang="en-US" sz="2400" b="1" dirty="0">
                <a:solidFill>
                  <a:srgbClr val="0033CC"/>
                </a:solidFill>
                <a:latin typeface="Courier New" panose="02070309020205020404" pitchFamily="49" charset="0"/>
                <a:cs typeface="Courier New" panose="02070309020205020404" pitchFamily="49" charset="0"/>
              </a:rPr>
              <a:t>class X : protected Y {</a:t>
            </a:r>
          </a:p>
          <a:p>
            <a:pPr>
              <a:lnSpc>
                <a:spcPct val="70000"/>
              </a:lnSpc>
              <a:buFontTx/>
              <a:buNone/>
            </a:pPr>
            <a:r>
              <a:rPr lang="en-US" sz="2400" b="1" dirty="0">
                <a:solidFill>
                  <a:srgbClr val="0033CC"/>
                </a:solidFill>
                <a:latin typeface="Courier New" panose="02070309020205020404" pitchFamily="49" charset="0"/>
                <a:cs typeface="Courier New" panose="02070309020205020404" pitchFamily="49" charset="0"/>
              </a:rPr>
              <a:t>	   ...</a:t>
            </a:r>
          </a:p>
          <a:p>
            <a:pPr>
              <a:lnSpc>
                <a:spcPct val="70000"/>
              </a:lnSpc>
              <a:buFontTx/>
              <a:buNone/>
            </a:pPr>
            <a:r>
              <a:rPr lang="en-US" sz="2400" b="1" dirty="0">
                <a:solidFill>
                  <a:srgbClr val="0033CC"/>
                </a:solidFill>
                <a:latin typeface="Courier New" panose="02070309020205020404" pitchFamily="49" charset="0"/>
                <a:ea typeface="MS Mincho" charset="0"/>
                <a:cs typeface="Courier New" panose="02070309020205020404" pitchFamily="49" charset="0"/>
              </a:rPr>
              <a:t>	};</a:t>
            </a:r>
            <a:r>
              <a:rPr lang="en-US" sz="2800" b="1" dirty="0">
                <a:solidFill>
                  <a:srgbClr val="0033CC"/>
                </a:solidFill>
                <a:latin typeface="Courier New" panose="02070309020205020404" pitchFamily="49" charset="0"/>
                <a:cs typeface="Courier New" panose="02070309020205020404" pitchFamily="49" charset="0"/>
              </a:rPr>
              <a:t> </a:t>
            </a:r>
          </a:p>
          <a:p>
            <a:pPr>
              <a:lnSpc>
                <a:spcPct val="90000"/>
              </a:lnSpc>
            </a:pPr>
            <a:endParaRPr lang="en-US" sz="2600" dirty="0">
              <a:solidFill>
                <a:srgbClr val="0033CC"/>
              </a:solidFill>
              <a:cs typeface="Times New Roman" charset="0"/>
            </a:endParaRPr>
          </a:p>
          <a:p>
            <a:pPr>
              <a:lnSpc>
                <a:spcPct val="90000"/>
              </a:lnSpc>
            </a:pPr>
            <a:r>
              <a:rPr lang="en-US" sz="2600" dirty="0">
                <a:solidFill>
                  <a:srgbClr val="0033CC"/>
                </a:solidFill>
                <a:cs typeface="Times New Roman" charset="0"/>
              </a:rPr>
              <a:t>With </a:t>
            </a:r>
            <a:r>
              <a:rPr lang="en-US" sz="2600" i="1" dirty="0">
                <a:solidFill>
                  <a:srgbClr val="0033CC"/>
                </a:solidFill>
                <a:cs typeface="Times New Roman" charset="0"/>
              </a:rPr>
              <a:t>protected inheritance</a:t>
            </a:r>
            <a:r>
              <a:rPr lang="en-US" sz="2600" dirty="0">
                <a:solidFill>
                  <a:srgbClr val="0033CC"/>
                </a:solidFill>
                <a:cs typeface="Times New Roman" charset="0"/>
              </a:rPr>
              <a:t>, public and protected members of Y become protected in X (i.e., classes derived from X inherit the public members of Y as protected)</a:t>
            </a:r>
            <a:endParaRPr lang="en-US" sz="2600" dirty="0">
              <a:solidFill>
                <a:srgbClr val="0033CC"/>
              </a:solidFill>
              <a:latin typeface="Courier New" charset="0"/>
              <a:cs typeface="Courier New" charset="0"/>
            </a:endParaRPr>
          </a:p>
          <a:p>
            <a:pPr>
              <a:lnSpc>
                <a:spcPct val="90000"/>
              </a:lnSpc>
            </a:pPr>
            <a:r>
              <a:rPr lang="en-US" sz="2600" dirty="0">
                <a:solidFill>
                  <a:srgbClr val="0033CC"/>
                </a:solidFill>
                <a:cs typeface="Times New Roman" charset="0"/>
              </a:rPr>
              <a:t>With </a:t>
            </a:r>
            <a:r>
              <a:rPr lang="en-US" sz="2600" i="1" dirty="0">
                <a:solidFill>
                  <a:srgbClr val="0033CC"/>
                </a:solidFill>
                <a:cs typeface="Times New Roman" charset="0"/>
              </a:rPr>
              <a:t>private inheritance</a:t>
            </a:r>
            <a:r>
              <a:rPr lang="en-US" sz="2600" dirty="0">
                <a:solidFill>
                  <a:srgbClr val="0033CC"/>
                </a:solidFill>
                <a:cs typeface="Times New Roman" charset="0"/>
              </a:rPr>
              <a:t>, public and protected members of Y become private in X (i.e., classes derived from X inherit the public members of Y as private)</a:t>
            </a:r>
            <a:endParaRPr lang="en-US" sz="2600" dirty="0">
              <a:solidFill>
                <a:srgbClr val="0033CC"/>
              </a:solidFill>
              <a:latin typeface="Courier New" charset="0"/>
              <a:cs typeface="Courier New" charset="0"/>
            </a:endParaRPr>
          </a:p>
          <a:p>
            <a:pPr>
              <a:lnSpc>
                <a:spcPct val="90000"/>
              </a:lnSpc>
            </a:pPr>
            <a:r>
              <a:rPr lang="en-US" sz="2600" dirty="0">
                <a:solidFill>
                  <a:srgbClr val="0033CC"/>
                </a:solidFill>
                <a:ea typeface="MS Mincho" charset="0"/>
                <a:cs typeface="MS Mincho" charset="0"/>
              </a:rPr>
              <a:t>Default inheritance: </a:t>
            </a:r>
            <a:r>
              <a:rPr lang="en-US" sz="2600" i="1" dirty="0">
                <a:solidFill>
                  <a:srgbClr val="0033CC"/>
                </a:solidFill>
                <a:ea typeface="MS Mincho" charset="0"/>
                <a:cs typeface="MS Mincho" charset="0"/>
              </a:rPr>
              <a:t>private</a:t>
            </a:r>
            <a:r>
              <a:rPr lang="en-US" sz="2800" dirty="0">
                <a:solidFill>
                  <a:srgbClr val="0033CC"/>
                </a:solidFill>
              </a:rPr>
              <a:t> </a:t>
            </a:r>
          </a:p>
        </p:txBody>
      </p:sp>
      <p:sp>
        <p:nvSpPr>
          <p:cNvPr id="24580" name="Text Box 4"/>
          <p:cNvSpPr txBox="1">
            <a:spLocks noChangeArrowheads="1"/>
          </p:cNvSpPr>
          <p:nvPr/>
        </p:nvSpPr>
        <p:spPr bwMode="auto">
          <a:xfrm>
            <a:off x="6019800" y="1447800"/>
            <a:ext cx="6254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3200" dirty="0">
                <a:solidFill>
                  <a:srgbClr val="008000"/>
                </a:solidFill>
              </a:rPr>
              <a:t>Y</a:t>
            </a:r>
          </a:p>
        </p:txBody>
      </p:sp>
      <p:sp>
        <p:nvSpPr>
          <p:cNvPr id="24582" name="Text Box 6"/>
          <p:cNvSpPr txBox="1">
            <a:spLocks noChangeArrowheads="1"/>
          </p:cNvSpPr>
          <p:nvPr/>
        </p:nvSpPr>
        <p:spPr bwMode="auto">
          <a:xfrm>
            <a:off x="7010400" y="1981200"/>
            <a:ext cx="4730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3200">
                <a:solidFill>
                  <a:srgbClr val="008000"/>
                </a:solidFill>
              </a:rPr>
              <a:t>X</a:t>
            </a:r>
          </a:p>
        </p:txBody>
      </p:sp>
      <p:sp>
        <p:nvSpPr>
          <p:cNvPr id="24583" name="Line 7"/>
          <p:cNvSpPr>
            <a:spLocks noChangeShapeType="1"/>
          </p:cNvSpPr>
          <p:nvPr/>
        </p:nvSpPr>
        <p:spPr bwMode="auto">
          <a:xfrm>
            <a:off x="6400800" y="1828800"/>
            <a:ext cx="45720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008000"/>
              </a:solidFill>
            </a:endParaRPr>
          </a:p>
        </p:txBody>
      </p:sp>
      <p:pic>
        <p:nvPicPr>
          <p:cNvPr id="3" name="Picture 2"/>
          <p:cNvPicPr>
            <a:picLocks noChangeAspect="1"/>
          </p:cNvPicPr>
          <p:nvPr/>
        </p:nvPicPr>
        <p:blipFill>
          <a:blip r:embed="rId2"/>
          <a:stretch>
            <a:fillRect/>
          </a:stretch>
        </p:blipFill>
        <p:spPr>
          <a:xfrm>
            <a:off x="6111304" y="5638800"/>
            <a:ext cx="3048000" cy="1219200"/>
          </a:xfrm>
          <a:prstGeom prst="rect">
            <a:avLst/>
          </a:prstGeom>
        </p:spPr>
      </p:pic>
      <p:sp>
        <p:nvSpPr>
          <p:cNvPr id="2" name="Date Placeholder 1"/>
          <p:cNvSpPr>
            <a:spLocks noGrp="1"/>
          </p:cNvSpPr>
          <p:nvPr>
            <p:ph type="dt" sz="half" idx="10"/>
          </p:nvPr>
        </p:nvSpPr>
        <p:spPr/>
        <p:txBody>
          <a:bodyPr/>
          <a:lstStyle/>
          <a:p>
            <a:fld id="{6F1494C6-9F70-4153-A668-8880CC0B31A4}" type="datetime1">
              <a:rPr lang="en-US" smtClean="0"/>
              <a:t>1/20/2017</a:t>
            </a:fld>
            <a:endParaRPr lang="en-US" dirty="0"/>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16</a:t>
            </a:fld>
            <a:endParaRPr lang="en-US"/>
          </a:p>
        </p:txBody>
      </p:sp>
    </p:spTree>
    <p:extLst>
      <p:ext uri="{BB962C8B-B14F-4D97-AF65-F5344CB8AC3E}">
        <p14:creationId xmlns:p14="http://schemas.microsoft.com/office/powerpoint/2010/main" val="3154979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17</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Public Inheritance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Base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bPublic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Derived : </a:t>
            </a:r>
            <a:r>
              <a:rPr lang="en-US" sz="1800" b="1" u="sng" kern="1200" dirty="0" smtClean="0">
                <a:latin typeface="Courier New" panose="02070309020205020404" pitchFamily="49" charset="0"/>
                <a:cs typeface="Courier New" panose="02070309020205020404" pitchFamily="49" charset="0"/>
              </a:rPr>
              <a:t>public</a:t>
            </a:r>
            <a:r>
              <a:rPr lang="en-US" sz="1800" b="1" kern="1200" dirty="0" smtClean="0">
                <a:latin typeface="Courier New" panose="02070309020205020404" pitchFamily="49" charset="0"/>
                <a:cs typeface="Courier New" panose="02070309020205020404" pitchFamily="49" charset="0"/>
              </a:rPr>
              <a:t> Base {</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 {</a:t>
            </a:r>
          </a:p>
          <a:p>
            <a:pPr eaLnBrk="1" hangingPunct="1">
              <a:lnSpc>
                <a:spcPct val="90000"/>
              </a:lnSpc>
              <a:spcBef>
                <a:spcPct val="0"/>
              </a:spcBef>
              <a:buNone/>
            </a:pPr>
            <a:r>
              <a:rPr lang="en-US" sz="1800" b="1" kern="1200" dirty="0" smtClean="0">
                <a:solidFill>
                  <a:srgbClr val="C00000"/>
                </a:solidFill>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 = 5; </a:t>
            </a:r>
            <a:r>
              <a:rPr lang="en-US" sz="1800" b="1" kern="1200" dirty="0" smtClean="0">
                <a:solidFill>
                  <a:srgbClr val="238D37"/>
                </a:solidFill>
                <a:latin typeface="Courier New" panose="02070309020205020404" pitchFamily="49" charset="0"/>
                <a:ea typeface="宋体" charset="-122"/>
                <a:cs typeface="Courier New" panose="02070309020205020404" pitchFamily="49" charset="0"/>
              </a:rPr>
              <a:t>//NOT allowed</a:t>
            </a:r>
            <a:endParaRPr lang="en-US" sz="1800" b="1" kern="1200" dirty="0">
              <a:solidFill>
                <a:srgbClr val="238D37"/>
              </a:solidFill>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bPublic</a:t>
            </a:r>
            <a:r>
              <a:rPr lang="en-US" sz="1800" b="1" dirty="0" smtClean="0">
                <a:latin typeface="Courier New" panose="02070309020205020404" pitchFamily="49" charset="0"/>
                <a:ea typeface="宋体" charset="-122"/>
                <a:cs typeface="Courier New" panose="02070309020205020404" pitchFamily="49" charset="0"/>
              </a:rPr>
              <a:t>  = 10; </a:t>
            </a:r>
            <a:r>
              <a:rPr lang="en-US" sz="1800" b="1" kern="1200" dirty="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 = 15;</a:t>
            </a:r>
            <a:r>
              <a:rPr lang="en-US" sz="1800" b="1" kern="1200" dirty="0">
                <a:solidFill>
                  <a:srgbClr val="238D37"/>
                </a:solidFill>
                <a:latin typeface="Courier New" panose="02070309020205020404" pitchFamily="49" charset="0"/>
                <a:ea typeface="宋体" charset="-122"/>
                <a:cs typeface="Courier New" panose="02070309020205020404" pitchFamily="49" charset="0"/>
              </a:rPr>
              <a:t> //allowed</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608871" y="926064"/>
            <a:ext cx="448537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Base </a:t>
            </a:r>
            <a:r>
              <a:rPr lang="en-US" sz="1800" b="1" dirty="0" err="1" smtClean="0">
                <a:latin typeface="Courier New" panose="02070309020205020404" pitchFamily="49" charset="0"/>
                <a:ea typeface="宋体" charset="-122"/>
                <a:cs typeface="Courier New" panose="02070309020205020404" pitchFamily="49" charset="0"/>
              </a:rPr>
              <a:t>cBase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NOT 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cBase.bPrivate</a:t>
            </a:r>
            <a:r>
              <a:rPr lang="en-US" sz="1800" b="1" dirty="0" smtClean="0">
                <a:latin typeface="Courier New" panose="02070309020205020404" pitchFamily="49" charset="0"/>
                <a:ea typeface="宋体" charset="-122"/>
                <a:cs typeface="Courier New" panose="02070309020205020404" pitchFamily="49" charset="0"/>
              </a:rPr>
              <a:t> =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cBase.bProtected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a:t>
            </a:r>
            <a:endParaRPr lang="en-US" sz="1800" b="1" dirty="0">
              <a:solidFill>
                <a:srgbClr val="238D37"/>
              </a:solidFill>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   Derived </a:t>
            </a:r>
            <a:r>
              <a:rPr lang="en-US" sz="1800" b="1" dirty="0" err="1" smtClean="0">
                <a:latin typeface="Courier New" panose="02070309020205020404" pitchFamily="49" charset="0"/>
                <a:ea typeface="宋体" charset="-122"/>
                <a:cs typeface="Courier New" panose="02070309020205020404" pitchFamily="49" charset="0"/>
              </a:rPr>
              <a:t>drv</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drv.bPublic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//allowed</a:t>
            </a:r>
            <a:endParaRPr lang="en-US"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p>
          <a:p>
            <a:pPr marL="285750" indent="-285750">
              <a:buFont typeface="Courier New" pitchFamily="49" charset="0"/>
              <a:buNone/>
            </a:pPr>
            <a:r>
              <a:rPr lang="en-US" sz="1800" b="1" dirty="0">
                <a:solidFill>
                  <a:srgbClr val="238D37"/>
                </a:solidFill>
                <a:latin typeface="Courier New" panose="02070309020205020404" pitchFamily="49" charset="0"/>
                <a:ea typeface="宋体" charset="-122"/>
                <a:cs typeface="Courier New" panose="02070309020205020404" pitchFamily="49" charset="0"/>
              </a:rPr>
              <a:t>  //NOT allowed</a:t>
            </a:r>
            <a:endParaRPr lang="en-US"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drv.bPrivate</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drv.bProtected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a:t>
            </a:r>
            <a:endParaRPr lang="en-US" sz="1800" b="1" dirty="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374251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18</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Private Inheritance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Base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bPublic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Derived : </a:t>
            </a:r>
            <a:r>
              <a:rPr lang="en-US" sz="1800" b="1" u="sng" kern="1200" dirty="0" smtClean="0">
                <a:latin typeface="Courier New" panose="02070309020205020404" pitchFamily="49" charset="0"/>
                <a:cs typeface="Courier New" panose="02070309020205020404" pitchFamily="49" charset="0"/>
              </a:rPr>
              <a:t>private</a:t>
            </a:r>
            <a:r>
              <a:rPr lang="en-US" sz="1800" b="1" kern="1200" dirty="0" smtClean="0">
                <a:latin typeface="Courier New" panose="02070309020205020404" pitchFamily="49" charset="0"/>
                <a:cs typeface="Courier New" panose="02070309020205020404" pitchFamily="49" charset="0"/>
              </a:rPr>
              <a:t> Base {</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 {</a:t>
            </a:r>
          </a:p>
          <a:p>
            <a:pPr eaLnBrk="1" hangingPunct="1">
              <a:lnSpc>
                <a:spcPct val="90000"/>
              </a:lnSpc>
              <a:spcBef>
                <a:spcPct val="0"/>
              </a:spcBef>
              <a:buNone/>
            </a:pPr>
            <a:r>
              <a:rPr lang="en-US" sz="1800" b="1" kern="1200" dirty="0" smtClean="0">
                <a:solidFill>
                  <a:srgbClr val="C00000"/>
                </a:solidFill>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 = 5; </a:t>
            </a:r>
            <a:r>
              <a:rPr lang="en-US" sz="1800" b="1" kern="1200" dirty="0" smtClean="0">
                <a:solidFill>
                  <a:srgbClr val="238D37"/>
                </a:solidFill>
                <a:latin typeface="Courier New" panose="02070309020205020404" pitchFamily="49" charset="0"/>
                <a:ea typeface="宋体" charset="-122"/>
                <a:cs typeface="Courier New" panose="02070309020205020404" pitchFamily="49" charset="0"/>
              </a:rPr>
              <a:t>//NOT allowed</a:t>
            </a:r>
            <a:endParaRPr lang="en-US" sz="1800" b="1" kern="1200" dirty="0">
              <a:solidFill>
                <a:srgbClr val="238D37"/>
              </a:solidFill>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bPublic</a:t>
            </a:r>
            <a:r>
              <a:rPr lang="en-US" sz="1800" b="1" dirty="0" smtClean="0">
                <a:latin typeface="Courier New" panose="02070309020205020404" pitchFamily="49" charset="0"/>
                <a:ea typeface="宋体" charset="-122"/>
                <a:cs typeface="Courier New" panose="02070309020205020404" pitchFamily="49" charset="0"/>
              </a:rPr>
              <a:t>  = 10; </a:t>
            </a:r>
            <a:r>
              <a:rPr lang="en-US" sz="1800" b="1" kern="1200" dirty="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 = 15;</a:t>
            </a:r>
            <a:r>
              <a:rPr lang="en-US" sz="1800" b="1" kern="1200" dirty="0">
                <a:solidFill>
                  <a:srgbClr val="238D37"/>
                </a:solidFill>
                <a:latin typeface="Courier New" panose="02070309020205020404" pitchFamily="49" charset="0"/>
                <a:ea typeface="宋体" charset="-122"/>
                <a:cs typeface="Courier New" panose="02070309020205020404" pitchFamily="49" charset="0"/>
              </a:rPr>
              <a:t> //allowed</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608871" y="926064"/>
            <a:ext cx="448537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Base </a:t>
            </a:r>
            <a:r>
              <a:rPr lang="en-US" sz="1800" b="1" dirty="0" err="1" smtClean="0">
                <a:latin typeface="Courier New" panose="02070309020205020404" pitchFamily="49" charset="0"/>
                <a:ea typeface="宋体" charset="-122"/>
                <a:cs typeface="Courier New" panose="02070309020205020404" pitchFamily="49" charset="0"/>
              </a:rPr>
              <a:t>cBase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NOT 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cBase.bPrivate</a:t>
            </a:r>
            <a:r>
              <a:rPr lang="en-US" sz="1800" b="1" dirty="0" smtClean="0">
                <a:latin typeface="Courier New" panose="02070309020205020404" pitchFamily="49" charset="0"/>
                <a:ea typeface="宋体" charset="-122"/>
                <a:cs typeface="Courier New" panose="02070309020205020404" pitchFamily="49" charset="0"/>
              </a:rPr>
              <a:t> =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cBase.bProtected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a:t>
            </a:r>
            <a:endParaRPr lang="en-US" sz="1800" b="1" dirty="0">
              <a:solidFill>
                <a:srgbClr val="238D37"/>
              </a:solidFill>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   Derived </a:t>
            </a:r>
            <a:r>
              <a:rPr lang="en-US" sz="1800" b="1" dirty="0" err="1" smtClean="0">
                <a:latin typeface="Courier New" panose="02070309020205020404" pitchFamily="49" charset="0"/>
                <a:ea typeface="宋体" charset="-122"/>
                <a:cs typeface="Courier New" panose="02070309020205020404" pitchFamily="49" charset="0"/>
              </a:rPr>
              <a:t>drv</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 //NOT allowed</a:t>
            </a:r>
            <a:r>
              <a:rPr lang="en-US" sz="1800" b="1" dirty="0" smtClean="0">
                <a:latin typeface="Courier New" panose="02070309020205020404" pitchFamily="49" charset="0"/>
                <a:ea typeface="宋体" charset="-122"/>
                <a:cs typeface="Courier New" panose="02070309020205020404" pitchFamily="49" charset="0"/>
              </a:rPr>
              <a:t>  </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drv.bPublic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drv.bPrivate</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drv.bProtected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a:t>
            </a:r>
            <a:endParaRPr lang="en-US" sz="1800" b="1" dirty="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288967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19</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Protected Inheritance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Base </a:t>
            </a:r>
            <a:r>
              <a:rPr lang="en-US" sz="1800" b="1" kern="120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b="1" dirty="0" smtClean="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b="1" dirty="0" smtClean="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a:latin typeface="Courier New" panose="02070309020205020404" pitchFamily="49" charset="0"/>
                <a:ea typeface="宋体" charset="-122"/>
                <a:cs typeface="Courier New" panose="02070309020205020404" pitchFamily="49" charset="0"/>
              </a:rPr>
              <a:t>bPublic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err="1">
                <a:solidFill>
                  <a:srgbClr val="C00000"/>
                </a:solidFill>
                <a:latin typeface="Courier New" panose="02070309020205020404" pitchFamily="49" charset="0"/>
                <a:ea typeface="宋体" charset="-122"/>
                <a:cs typeface="Courier New" panose="02070309020205020404" pitchFamily="49" charset="0"/>
              </a:rPr>
              <a:t>int</a:t>
            </a:r>
            <a:r>
              <a:rPr lang="en-US" sz="1800" b="1" dirty="0">
                <a:solidFill>
                  <a:srgbClr val="C00000"/>
                </a:solidFill>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altLang="zh-CN"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Derived : </a:t>
            </a:r>
            <a:r>
              <a:rPr lang="en-US" sz="1800" b="1" u="sng" kern="1200" dirty="0" smtClean="0">
                <a:latin typeface="Courier New" panose="02070309020205020404" pitchFamily="49" charset="0"/>
                <a:cs typeface="Courier New" panose="02070309020205020404" pitchFamily="49" charset="0"/>
              </a:rPr>
              <a:t>protected</a:t>
            </a:r>
            <a:r>
              <a:rPr lang="en-US" sz="1800" b="1" kern="1200" dirty="0" smtClean="0">
                <a:latin typeface="Courier New" panose="02070309020205020404" pitchFamily="49" charset="0"/>
                <a:cs typeface="Courier New" panose="02070309020205020404" pitchFamily="49" charset="0"/>
              </a:rPr>
              <a:t> Base {</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b="1" dirty="0">
                <a:latin typeface="Courier New" panose="02070309020205020404" pitchFamily="49" charset="0"/>
                <a:ea typeface="宋体" charset="-122"/>
                <a:cs typeface="Courier New" panose="02070309020205020404" pitchFamily="49" charset="0"/>
              </a:rPr>
              <a:t>	</a:t>
            </a:r>
            <a:r>
              <a:rPr lang="en-US" sz="1800" b="1" dirty="0" smtClean="0">
                <a:latin typeface="Courier New" panose="02070309020205020404" pitchFamily="49" charset="0"/>
                <a:ea typeface="宋体" charset="-122"/>
                <a:cs typeface="Courier New" panose="02070309020205020404" pitchFamily="49" charset="0"/>
              </a:rPr>
              <a:t>Circle() {</a:t>
            </a:r>
          </a:p>
          <a:p>
            <a:pPr eaLnBrk="1" hangingPunct="1">
              <a:lnSpc>
                <a:spcPct val="90000"/>
              </a:lnSpc>
              <a:spcBef>
                <a:spcPct val="0"/>
              </a:spcBef>
              <a:buNone/>
            </a:pPr>
            <a:r>
              <a:rPr lang="en-US" sz="1800" b="1" kern="1200" dirty="0" smtClean="0">
                <a:solidFill>
                  <a:srgbClr val="C00000"/>
                </a:solidFill>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bPrivate</a:t>
            </a:r>
            <a:r>
              <a:rPr lang="en-US" sz="1800" b="1" dirty="0" smtClean="0">
                <a:latin typeface="Courier New" panose="02070309020205020404" pitchFamily="49" charset="0"/>
                <a:ea typeface="宋体" charset="-122"/>
                <a:cs typeface="Courier New" panose="02070309020205020404" pitchFamily="49" charset="0"/>
              </a:rPr>
              <a:t> = 5; </a:t>
            </a:r>
            <a:r>
              <a:rPr lang="en-US" sz="1800" b="1" kern="1200" dirty="0" smtClean="0">
                <a:solidFill>
                  <a:srgbClr val="238D37"/>
                </a:solidFill>
                <a:latin typeface="Courier New" panose="02070309020205020404" pitchFamily="49" charset="0"/>
                <a:ea typeface="宋体" charset="-122"/>
                <a:cs typeface="Courier New" panose="02070309020205020404" pitchFamily="49" charset="0"/>
              </a:rPr>
              <a:t>//NOT allowed</a:t>
            </a:r>
            <a:endParaRPr lang="en-US" sz="1800" b="1" kern="1200" dirty="0">
              <a:solidFill>
                <a:srgbClr val="238D37"/>
              </a:solidFill>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bPublic</a:t>
            </a:r>
            <a:r>
              <a:rPr lang="en-US" sz="1800" b="1" dirty="0" smtClean="0">
                <a:latin typeface="Courier New" panose="02070309020205020404" pitchFamily="49" charset="0"/>
                <a:ea typeface="宋体" charset="-122"/>
                <a:cs typeface="Courier New" panose="02070309020205020404" pitchFamily="49" charset="0"/>
              </a:rPr>
              <a:t>  = 10; </a:t>
            </a:r>
            <a:r>
              <a:rPr lang="en-US" sz="1800" b="1" kern="1200" dirty="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bProtected</a:t>
            </a:r>
            <a:r>
              <a:rPr lang="en-US" sz="1800" b="1" dirty="0" smtClean="0">
                <a:latin typeface="Courier New" panose="02070309020205020404" pitchFamily="49" charset="0"/>
                <a:ea typeface="宋体" charset="-122"/>
                <a:cs typeface="Courier New" panose="02070309020205020404" pitchFamily="49" charset="0"/>
              </a:rPr>
              <a:t> = 15;</a:t>
            </a:r>
            <a:r>
              <a:rPr lang="en-US" sz="1800" b="1" kern="1200" dirty="0">
                <a:solidFill>
                  <a:srgbClr val="238D37"/>
                </a:solidFill>
                <a:latin typeface="Courier New" panose="02070309020205020404" pitchFamily="49" charset="0"/>
                <a:ea typeface="宋体" charset="-122"/>
                <a:cs typeface="Courier New" panose="02070309020205020404" pitchFamily="49" charset="0"/>
              </a:rPr>
              <a:t> //allowed</a:t>
            </a:r>
            <a:endParaRPr lang="en-US"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ea typeface="宋体" charset="-122"/>
                <a:cs typeface="Courier New" panose="02070309020205020404" pitchFamily="49" charset="0"/>
              </a:rPr>
              <a:t>  </a:t>
            </a:r>
            <a:endParaRPr lang="en-US" altLang="zh-CN" sz="1800" b="1"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dirty="0"/>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608871" y="926064"/>
            <a:ext cx="4485378" cy="5246136"/>
          </a:xfrm>
          <a:prstGeom prst="rect">
            <a:avLst/>
          </a:prstGeom>
          <a:solidFill>
            <a:srgbClr val="FFFF99"/>
          </a:solidFill>
          <a:ln w="9525">
            <a:noFill/>
            <a:miter lim="800000"/>
            <a:headEnd/>
            <a:tailEnd/>
          </a:ln>
        </p:spPr>
        <p:txBody>
          <a:bodyPr/>
          <a:lstStyle/>
          <a:p>
            <a:pPr marL="285750" indent="-285750">
              <a:buFont typeface="Courier New" pitchFamily="49" charset="0"/>
              <a:buNone/>
            </a:pPr>
            <a:r>
              <a:rPr lang="en-US" altLang="zh-CN" sz="18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800" b="1" dirty="0" smtClean="0">
                <a:latin typeface="Courier New" panose="02070309020205020404" pitchFamily="49" charset="0"/>
                <a:ea typeface="宋体" charset="-122"/>
                <a:cs typeface="Courier New" panose="02070309020205020404" pitchFamily="49" charset="0"/>
              </a:rPr>
              <a:t> </a:t>
            </a:r>
            <a:r>
              <a:rPr lang="en-US" altLang="zh-CN" sz="1800" b="1" dirty="0">
                <a:latin typeface="Courier New" panose="02070309020205020404" pitchFamily="49" charset="0"/>
                <a:ea typeface="宋体" charset="-122"/>
                <a:cs typeface="Courier New" panose="02070309020205020404" pitchFamily="49" charset="0"/>
              </a:rPr>
              <a:t>main() </a:t>
            </a:r>
            <a:r>
              <a:rPr lang="en-US" altLang="zh-CN" sz="1800" b="1" dirty="0" smtClean="0">
                <a:latin typeface="Courier New" panose="02070309020205020404" pitchFamily="49" charset="0"/>
                <a:ea typeface="宋体" charset="-122"/>
                <a:cs typeface="Courier New" panose="02070309020205020404" pitchFamily="49" charset="0"/>
              </a:rPr>
              <a:t>{</a:t>
            </a:r>
          </a:p>
          <a:p>
            <a:pPr marL="285750" indent="-285750">
              <a:buFont typeface="Courier New" pitchFamily="49" charset="0"/>
              <a:buNone/>
            </a:pPr>
            <a:endParaRPr lang="en-US" altLang="zh-CN" sz="1800" b="1" dirty="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Base </a:t>
            </a:r>
            <a:r>
              <a:rPr lang="en-US" sz="1800" b="1" dirty="0" err="1" smtClean="0">
                <a:latin typeface="Courier New" panose="02070309020205020404" pitchFamily="49" charset="0"/>
                <a:ea typeface="宋体" charset="-122"/>
                <a:cs typeface="Courier New" panose="02070309020205020404" pitchFamily="49" charset="0"/>
              </a:rPr>
              <a:t>cBase</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latin typeface="Courier New" panose="02070309020205020404" pitchFamily="49" charset="0"/>
                <a:ea typeface="宋体" charset="-122"/>
                <a:cs typeface="Courier New" panose="02070309020205020404" pitchFamily="49" charset="0"/>
              </a:rPr>
              <a:t> </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NOT allowed</a:t>
            </a:r>
            <a:endParaRPr lang="en-US" sz="18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cBase.bPrivate</a:t>
            </a:r>
            <a:r>
              <a:rPr lang="en-US" sz="1800" b="1" dirty="0" smtClean="0">
                <a:latin typeface="Courier New" panose="02070309020205020404" pitchFamily="49" charset="0"/>
                <a:ea typeface="宋体" charset="-122"/>
                <a:cs typeface="Courier New" panose="02070309020205020404" pitchFamily="49" charset="0"/>
              </a:rPr>
              <a:t> =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cBase.bProtected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a:t>
            </a:r>
            <a:endParaRPr lang="en-US" sz="1800" b="1" dirty="0">
              <a:solidFill>
                <a:srgbClr val="238D37"/>
              </a:solidFill>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   Derived </a:t>
            </a:r>
            <a:r>
              <a:rPr lang="en-US" sz="1800" b="1" dirty="0" err="1" smtClean="0">
                <a:latin typeface="Courier New" panose="02070309020205020404" pitchFamily="49" charset="0"/>
                <a:ea typeface="宋体" charset="-122"/>
                <a:cs typeface="Courier New" panose="02070309020205020404" pitchFamily="49" charset="0"/>
              </a:rPr>
              <a:t>drv</a:t>
            </a:r>
            <a:r>
              <a:rPr lang="en-US" sz="1800" b="1" dirty="0" smtClean="0">
                <a:latin typeface="Courier New" panose="02070309020205020404" pitchFamily="49" charset="0"/>
                <a:ea typeface="宋体" charset="-122"/>
                <a:cs typeface="Courier New" panose="02070309020205020404" pitchFamily="49" charset="0"/>
              </a:rPr>
              <a:t>;</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a:solidFill>
                  <a:srgbClr val="238D37"/>
                </a:solidFill>
                <a:latin typeface="Courier New" panose="02070309020205020404" pitchFamily="49" charset="0"/>
                <a:ea typeface="宋体" charset="-122"/>
                <a:cs typeface="Courier New" panose="02070309020205020404" pitchFamily="49" charset="0"/>
              </a:rPr>
              <a:t> //NOT allowed</a:t>
            </a:r>
            <a:r>
              <a:rPr lang="en-US" sz="1800" b="1" dirty="0" smtClean="0">
                <a:latin typeface="Courier New" panose="02070309020205020404" pitchFamily="49" charset="0"/>
                <a:ea typeface="宋体" charset="-122"/>
                <a:cs typeface="Courier New" panose="02070309020205020404" pitchFamily="49" charset="0"/>
              </a:rPr>
              <a:t>  </a:t>
            </a:r>
          </a:p>
          <a:p>
            <a:pPr marL="285750" indent="-285750"/>
            <a:r>
              <a:rPr lang="en-US" sz="1800" b="1" dirty="0" smtClean="0">
                <a:latin typeface="Courier New" panose="02070309020205020404" pitchFamily="49" charset="0"/>
                <a:ea typeface="宋体" charset="-122"/>
                <a:cs typeface="Courier New" panose="02070309020205020404" pitchFamily="49" charset="0"/>
              </a:rPr>
              <a:t>  </a:t>
            </a:r>
            <a:r>
              <a:rPr lang="en-US" sz="1800" b="1" dirty="0" err="1" smtClean="0">
                <a:latin typeface="Courier New" panose="02070309020205020404" pitchFamily="49" charset="0"/>
                <a:ea typeface="宋体" charset="-122"/>
                <a:cs typeface="Courier New" panose="02070309020205020404" pitchFamily="49" charset="0"/>
              </a:rPr>
              <a:t>drv.bPublic</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a:t>
            </a:r>
            <a:r>
              <a:rPr lang="en-US" sz="1800" b="1" dirty="0">
                <a:solidFill>
                  <a:srgbClr val="238D37"/>
                </a:solidFill>
                <a:latin typeface="Courier New" panose="02070309020205020404" pitchFamily="49" charset="0"/>
                <a:ea typeface="宋体" charset="-122"/>
                <a:cs typeface="Courier New" panose="02070309020205020404" pitchFamily="49" charset="0"/>
              </a:rPr>
              <a:t> </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drv.bPrivate</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 </a:t>
            </a:r>
            <a:r>
              <a:rPr lang="en-US" sz="1800" b="1" dirty="0" err="1" smtClean="0">
                <a:latin typeface="Courier New" panose="02070309020205020404" pitchFamily="49" charset="0"/>
                <a:ea typeface="宋体" charset="-122"/>
                <a:cs typeface="Courier New" panose="02070309020205020404" pitchFamily="49" charset="0"/>
              </a:rPr>
              <a:t>drv.bProtected</a:t>
            </a:r>
            <a:r>
              <a:rPr lang="en-US" sz="1800" b="1" dirty="0" smtClean="0">
                <a:latin typeface="Courier New" panose="02070309020205020404" pitchFamily="49" charset="0"/>
                <a:ea typeface="宋体" charset="-122"/>
                <a:cs typeface="Courier New" panose="02070309020205020404" pitchFamily="49" charset="0"/>
              </a:rPr>
              <a:t> </a:t>
            </a:r>
            <a:r>
              <a:rPr lang="en-US" sz="1800" b="1" dirty="0">
                <a:latin typeface="Courier New" panose="02070309020205020404" pitchFamily="49" charset="0"/>
                <a:ea typeface="宋体" charset="-122"/>
                <a:cs typeface="Courier New" panose="02070309020205020404" pitchFamily="49" charset="0"/>
              </a:rPr>
              <a:t>= 10; </a:t>
            </a:r>
            <a:r>
              <a:rPr lang="en-US" sz="1800" b="1" dirty="0">
                <a:solidFill>
                  <a:srgbClr val="238D37"/>
                </a:solidFill>
                <a:latin typeface="Courier New" panose="02070309020205020404" pitchFamily="49" charset="0"/>
                <a:ea typeface="宋体" charset="-122"/>
                <a:cs typeface="Courier New" panose="02070309020205020404" pitchFamily="49" charset="0"/>
              </a:rPr>
              <a:t>//</a:t>
            </a:r>
            <a:r>
              <a:rPr lang="en-US" sz="1800" b="1" dirty="0" smtClean="0">
                <a:solidFill>
                  <a:srgbClr val="238D37"/>
                </a:solidFill>
                <a:latin typeface="Courier New" panose="02070309020205020404" pitchFamily="49" charset="0"/>
                <a:ea typeface="宋体" charset="-122"/>
                <a:cs typeface="Courier New" panose="02070309020205020404" pitchFamily="49" charset="0"/>
              </a:rPr>
              <a:t>NOT ok</a:t>
            </a:r>
            <a:endParaRPr lang="en-US" sz="1800" b="1" dirty="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endParaRPr lang="en-US" sz="1800" b="1" dirty="0">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ea typeface="宋体" charset="-122"/>
              <a:cs typeface="Courier New" panose="02070309020205020404" pitchFamily="49" charset="0"/>
            </a:endParaRPr>
          </a:p>
          <a:p>
            <a:r>
              <a:rPr lang="en-US" sz="1800" b="1" dirty="0" smtClean="0">
                <a:latin typeface="Courier New" panose="02070309020205020404" pitchFamily="49" charset="0"/>
                <a:ea typeface="宋体" charset="-122"/>
                <a:cs typeface="Courier New" panose="02070309020205020404" pitchFamily="49" charset="0"/>
              </a:rPr>
              <a:t>}</a:t>
            </a:r>
            <a:endParaRPr lang="en-US"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32226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152400"/>
            <a:ext cx="7772400" cy="457200"/>
          </a:xfrm>
        </p:spPr>
        <p:txBody>
          <a:bodyPr/>
          <a:lstStyle/>
          <a:p>
            <a:r>
              <a:rPr lang="en-US" sz="6000" b="1" dirty="0"/>
              <a:t>Inheritance</a:t>
            </a:r>
          </a:p>
        </p:txBody>
      </p:sp>
      <p:sp>
        <p:nvSpPr>
          <p:cNvPr id="3" name="TextBox 2"/>
          <p:cNvSpPr txBox="1"/>
          <p:nvPr/>
        </p:nvSpPr>
        <p:spPr>
          <a:xfrm>
            <a:off x="228600" y="920412"/>
            <a:ext cx="8689848" cy="3046988"/>
          </a:xfrm>
          <a:prstGeom prst="rect">
            <a:avLst/>
          </a:prstGeom>
          <a:noFill/>
        </p:spPr>
        <p:txBody>
          <a:bodyPr wrap="square" rtlCol="0">
            <a:spAutoFit/>
          </a:bodyPr>
          <a:lstStyle/>
          <a:p>
            <a:pPr marL="457200" indent="-457200">
              <a:buFont typeface="Arial"/>
              <a:buChar char="•"/>
            </a:pPr>
            <a:r>
              <a:rPr lang="en-US" sz="3200" dirty="0" smtClean="0">
                <a:solidFill>
                  <a:srgbClr val="0033CC"/>
                </a:solidFill>
              </a:rPr>
              <a:t>The mechanism by which one class can acquires the properties of another class, and then extend that class</a:t>
            </a:r>
          </a:p>
          <a:p>
            <a:pPr marL="457200" indent="-457200">
              <a:buFont typeface="Arial"/>
              <a:buChar char="•"/>
            </a:pPr>
            <a:r>
              <a:rPr lang="en-US" sz="3200" dirty="0" smtClean="0">
                <a:solidFill>
                  <a:srgbClr val="0033CC"/>
                </a:solidFill>
              </a:rPr>
              <a:t>We will utilize the “IS_A” relationship to define inheritance</a:t>
            </a:r>
          </a:p>
          <a:p>
            <a:pPr marL="914400" lvl="1" indent="-457200">
              <a:buFont typeface="Arial"/>
              <a:buChar char="•"/>
            </a:pPr>
            <a:r>
              <a:rPr lang="en-US" sz="2800" dirty="0" smtClean="0">
                <a:solidFill>
                  <a:srgbClr val="0033CC"/>
                </a:solidFill>
              </a:rPr>
              <a:t>e.g. A </a:t>
            </a:r>
            <a:r>
              <a:rPr lang="en-US" sz="2800" dirty="0">
                <a:solidFill>
                  <a:srgbClr val="008000"/>
                </a:solidFill>
              </a:rPr>
              <a:t>Car</a:t>
            </a:r>
            <a:r>
              <a:rPr lang="en-US" sz="2800" dirty="0" smtClean="0">
                <a:solidFill>
                  <a:srgbClr val="0033CC"/>
                </a:solidFill>
              </a:rPr>
              <a:t> is a </a:t>
            </a:r>
            <a:r>
              <a:rPr lang="en-US" sz="2800" dirty="0">
                <a:solidFill>
                  <a:srgbClr val="008000"/>
                </a:solidFill>
              </a:rPr>
              <a:t>Vehicle</a:t>
            </a:r>
          </a:p>
        </p:txBody>
      </p:sp>
      <p:sp>
        <p:nvSpPr>
          <p:cNvPr id="2" name="Date Placeholder 1"/>
          <p:cNvSpPr>
            <a:spLocks noGrp="1"/>
          </p:cNvSpPr>
          <p:nvPr>
            <p:ph type="dt" sz="half" idx="10"/>
          </p:nvPr>
        </p:nvSpPr>
        <p:spPr/>
        <p:txBody>
          <a:bodyPr/>
          <a:lstStyle/>
          <a:p>
            <a:fld id="{BF8160D8-15E4-4DF8-AAE6-588B443FDF15}" type="datetime1">
              <a:rPr lang="en-US" smtClean="0"/>
              <a:t>1/20/2017</a:t>
            </a:fld>
            <a:endParaRPr lang="en-US"/>
          </a:p>
        </p:txBody>
      </p:sp>
      <p:sp>
        <p:nvSpPr>
          <p:cNvPr id="5" name="Footer Placeholder 4"/>
          <p:cNvSpPr>
            <a:spLocks noGrp="1"/>
          </p:cNvSpPr>
          <p:nvPr>
            <p:ph type="ftr" sz="quarter" idx="11"/>
          </p:nvPr>
        </p:nvSpPr>
        <p:spPr/>
        <p:txBody>
          <a:bodyPr/>
          <a:lstStyle/>
          <a:p>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fld id="{6598C40F-7980-40F2-B7BA-2B80A3F3AD9E}" type="slidenum">
              <a:rPr lang="en-US" smtClean="0"/>
              <a:pPr/>
              <a:t>2</a:t>
            </a:fld>
            <a:endParaRPr lang="en-US"/>
          </a:p>
        </p:txBody>
      </p:sp>
      <p:sp>
        <p:nvSpPr>
          <p:cNvPr id="9" name="Text Box 4"/>
          <p:cNvSpPr txBox="1">
            <a:spLocks noChangeArrowheads="1"/>
          </p:cNvSpPr>
          <p:nvPr/>
        </p:nvSpPr>
        <p:spPr bwMode="auto">
          <a:xfrm>
            <a:off x="4930102" y="3811787"/>
            <a:ext cx="329949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3200" dirty="0" smtClean="0">
                <a:solidFill>
                  <a:srgbClr val="008000"/>
                </a:solidFill>
              </a:rPr>
              <a:t>Vehicle</a:t>
            </a:r>
            <a:endParaRPr lang="en-US" sz="3200" dirty="0">
              <a:solidFill>
                <a:srgbClr val="008000"/>
              </a:solidFill>
            </a:endParaRPr>
          </a:p>
        </p:txBody>
      </p:sp>
      <p:sp>
        <p:nvSpPr>
          <p:cNvPr id="10" name="Text Box 6"/>
          <p:cNvSpPr txBox="1">
            <a:spLocks noChangeArrowheads="1"/>
          </p:cNvSpPr>
          <p:nvPr/>
        </p:nvSpPr>
        <p:spPr bwMode="auto">
          <a:xfrm>
            <a:off x="5132892" y="4872302"/>
            <a:ext cx="92845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600" dirty="0" smtClean="0">
                <a:solidFill>
                  <a:srgbClr val="008000"/>
                </a:solidFill>
              </a:rPr>
              <a:t>Car</a:t>
            </a:r>
            <a:endParaRPr lang="en-US" sz="3600" dirty="0">
              <a:solidFill>
                <a:srgbClr val="008000"/>
              </a:solidFill>
            </a:endParaRPr>
          </a:p>
        </p:txBody>
      </p:sp>
      <p:sp>
        <p:nvSpPr>
          <p:cNvPr id="11" name="Line 7"/>
          <p:cNvSpPr>
            <a:spLocks noChangeShapeType="1"/>
          </p:cNvSpPr>
          <p:nvPr/>
        </p:nvSpPr>
        <p:spPr bwMode="auto">
          <a:xfrm>
            <a:off x="5638800" y="4497587"/>
            <a:ext cx="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12" name="Text Box 10"/>
          <p:cNvSpPr txBox="1">
            <a:spLocks noChangeArrowheads="1"/>
          </p:cNvSpPr>
          <p:nvPr/>
        </p:nvSpPr>
        <p:spPr bwMode="auto">
          <a:xfrm>
            <a:off x="6045681" y="5606060"/>
            <a:ext cx="3016966"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a:solidFill>
                  <a:srgbClr val="0033CC"/>
                </a:solidFill>
              </a:rPr>
              <a:t>(derived </a:t>
            </a:r>
            <a:r>
              <a:rPr lang="en-US" sz="2800" dirty="0" smtClean="0">
                <a:solidFill>
                  <a:srgbClr val="0033CC"/>
                </a:solidFill>
              </a:rPr>
              <a:t>class)</a:t>
            </a:r>
            <a:endParaRPr lang="en-US" sz="2800" dirty="0">
              <a:solidFill>
                <a:srgbClr val="0033CC"/>
              </a:solidFill>
            </a:endParaRPr>
          </a:p>
        </p:txBody>
      </p:sp>
      <p:cxnSp>
        <p:nvCxnSpPr>
          <p:cNvPr id="17" name="Straight Arrow Connector 16"/>
          <p:cNvCxnSpPr/>
          <p:nvPr/>
        </p:nvCxnSpPr>
        <p:spPr>
          <a:xfrm flipH="1" flipV="1">
            <a:off x="5943600" y="5518633"/>
            <a:ext cx="195963" cy="3490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10"/>
          <p:cNvSpPr txBox="1">
            <a:spLocks noChangeArrowheads="1"/>
          </p:cNvSpPr>
          <p:nvPr/>
        </p:nvSpPr>
        <p:spPr bwMode="auto">
          <a:xfrm>
            <a:off x="6537861" y="4434377"/>
            <a:ext cx="2578707"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smtClean="0">
                <a:solidFill>
                  <a:srgbClr val="0033CC"/>
                </a:solidFill>
              </a:rPr>
              <a:t>(base class)</a:t>
            </a:r>
            <a:endParaRPr lang="en-US" sz="2800" dirty="0">
              <a:solidFill>
                <a:srgbClr val="0033CC"/>
              </a:solidFill>
            </a:endParaRPr>
          </a:p>
        </p:txBody>
      </p:sp>
      <p:cxnSp>
        <p:nvCxnSpPr>
          <p:cNvPr id="20" name="Straight Arrow Connector 19"/>
          <p:cNvCxnSpPr/>
          <p:nvPr/>
        </p:nvCxnSpPr>
        <p:spPr>
          <a:xfrm flipH="1" flipV="1">
            <a:off x="6426733" y="4323068"/>
            <a:ext cx="195963" cy="3490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487365945"/>
              </p:ext>
            </p:extLst>
          </p:nvPr>
        </p:nvGraphicFramePr>
        <p:xfrm>
          <a:off x="138663" y="4544320"/>
          <a:ext cx="5000714" cy="1584960"/>
        </p:xfrm>
        <a:graphic>
          <a:graphicData uri="http://schemas.openxmlformats.org/drawingml/2006/table">
            <a:tbl>
              <a:tblPr firstRow="1" bandRow="1">
                <a:tableStyleId>{5C22544A-7EE6-4342-B048-85BDC9FD1C3A}</a:tableStyleId>
              </a:tblPr>
              <a:tblGrid>
                <a:gridCol w="5000714"/>
              </a:tblGrid>
              <a:tr h="370840">
                <a:tc>
                  <a:txBody>
                    <a:bodyPr/>
                    <a:lstStyle/>
                    <a:p>
                      <a:pPr>
                        <a:lnSpc>
                          <a:spcPct val="70000"/>
                        </a:lnSpc>
                        <a:buFontTx/>
                        <a:buNone/>
                      </a:pPr>
                      <a:r>
                        <a:rPr lang="en-US" sz="2000" b="1" kern="1200" dirty="0" smtClean="0">
                          <a:solidFill>
                            <a:srgbClr val="0033CC"/>
                          </a:solidFill>
                          <a:latin typeface="Courier New" panose="02070309020205020404" pitchFamily="49" charset="0"/>
                          <a:ea typeface="+mn-ea"/>
                          <a:cs typeface="Courier New" panose="02070309020205020404" pitchFamily="49" charset="0"/>
                        </a:rPr>
                        <a:t>class </a:t>
                      </a:r>
                      <a:r>
                        <a:rPr lang="en-US" sz="2000" b="1" kern="1200" dirty="0" smtClean="0">
                          <a:solidFill>
                            <a:schemeClr val="tx1"/>
                          </a:solidFill>
                          <a:latin typeface="Courier New" panose="02070309020205020404" pitchFamily="49" charset="0"/>
                          <a:ea typeface="+mn-ea"/>
                          <a:cs typeface="Courier New" panose="02070309020205020404" pitchFamily="49" charset="0"/>
                        </a:rPr>
                        <a:t>Car : </a:t>
                      </a:r>
                      <a:r>
                        <a:rPr lang="en-US" sz="2000" b="1" kern="1200" dirty="0" smtClean="0">
                          <a:solidFill>
                            <a:srgbClr val="0033CC"/>
                          </a:solidFill>
                          <a:latin typeface="Courier New" panose="02070309020205020404" pitchFamily="49" charset="0"/>
                          <a:ea typeface="+mn-ea"/>
                          <a:cs typeface="Courier New" panose="02070309020205020404" pitchFamily="49" charset="0"/>
                        </a:rPr>
                        <a:t>public </a:t>
                      </a:r>
                      <a:r>
                        <a:rPr lang="en-US" sz="2000" b="1" kern="1200" dirty="0" smtClean="0">
                          <a:solidFill>
                            <a:schemeClr val="tx1"/>
                          </a:solidFill>
                          <a:latin typeface="Courier New" panose="02070309020205020404" pitchFamily="49" charset="0"/>
                          <a:ea typeface="+mn-ea"/>
                          <a:cs typeface="Courier New" panose="02070309020205020404" pitchFamily="49" charset="0"/>
                        </a:rPr>
                        <a:t>Vehicle {</a:t>
                      </a:r>
                    </a:p>
                    <a:p>
                      <a:pPr>
                        <a:lnSpc>
                          <a:spcPct val="70000"/>
                        </a:lnSpc>
                        <a:buFontTx/>
                        <a:buNone/>
                      </a:pPr>
                      <a:r>
                        <a:rPr lang="en-US" sz="2000" b="1" kern="1200" dirty="0" smtClean="0">
                          <a:solidFill>
                            <a:srgbClr val="0033CC"/>
                          </a:solidFill>
                          <a:latin typeface="Courier New" panose="02070309020205020404" pitchFamily="49" charset="0"/>
                          <a:ea typeface="+mn-ea"/>
                          <a:cs typeface="Courier New" panose="02070309020205020404" pitchFamily="49" charset="0"/>
                        </a:rPr>
                        <a:t>     private</a:t>
                      </a:r>
                      <a:r>
                        <a:rPr lang="en-US" sz="2000" b="1" kern="1200" dirty="0" smtClean="0">
                          <a:solidFill>
                            <a:schemeClr val="tx1"/>
                          </a:solidFill>
                          <a:latin typeface="Courier New" panose="02070309020205020404" pitchFamily="49" charset="0"/>
                          <a:ea typeface="+mn-ea"/>
                          <a:cs typeface="Courier New" panose="02070309020205020404" pitchFamily="49" charset="0"/>
                        </a:rPr>
                        <a:t>:	   </a:t>
                      </a:r>
                    </a:p>
                    <a:p>
                      <a:pPr>
                        <a:lnSpc>
                          <a:spcPct val="70000"/>
                        </a:lnSpc>
                        <a:buFontTx/>
                        <a:buNone/>
                      </a:pPr>
                      <a:r>
                        <a:rPr lang="en-US" sz="2000" b="1" kern="1200" dirty="0" smtClean="0">
                          <a:solidFill>
                            <a:schemeClr val="tx1"/>
                          </a:solidFill>
                          <a:latin typeface="Courier New" panose="02070309020205020404" pitchFamily="49" charset="0"/>
                          <a:ea typeface="+mn-ea"/>
                          <a:cs typeface="Courier New" panose="02070309020205020404" pitchFamily="49" charset="0"/>
                        </a:rPr>
                        <a:t>        ...</a:t>
                      </a:r>
                    </a:p>
                    <a:p>
                      <a:pPr>
                        <a:lnSpc>
                          <a:spcPct val="70000"/>
                        </a:lnSpc>
                        <a:buFontTx/>
                        <a:buNone/>
                      </a:pPr>
                      <a:endParaRPr lang="en-US" sz="2000" b="1" kern="1200" dirty="0" smtClean="0">
                        <a:solidFill>
                          <a:srgbClr val="0033CC"/>
                        </a:solidFill>
                        <a:latin typeface="Courier New" panose="02070309020205020404" pitchFamily="49" charset="0"/>
                        <a:ea typeface="+mn-ea"/>
                        <a:cs typeface="Courier New" panose="02070309020205020404" pitchFamily="49" charset="0"/>
                      </a:endParaRPr>
                    </a:p>
                    <a:p>
                      <a:pPr>
                        <a:lnSpc>
                          <a:spcPct val="70000"/>
                        </a:lnSpc>
                        <a:buFontTx/>
                        <a:buNone/>
                      </a:pPr>
                      <a:r>
                        <a:rPr lang="en-US" sz="2000" b="1" kern="1200" dirty="0" smtClean="0">
                          <a:solidFill>
                            <a:srgbClr val="0033CC"/>
                          </a:solidFill>
                          <a:latin typeface="Courier New" panose="02070309020205020404" pitchFamily="49" charset="0"/>
                          <a:ea typeface="+mn-ea"/>
                          <a:cs typeface="Courier New" panose="02070309020205020404" pitchFamily="49" charset="0"/>
                        </a:rPr>
                        <a:t>     public</a:t>
                      </a:r>
                      <a:r>
                        <a:rPr lang="en-US" sz="2000" b="1" kern="1200" dirty="0" smtClean="0">
                          <a:solidFill>
                            <a:schemeClr val="tx1"/>
                          </a:solidFill>
                          <a:latin typeface="Courier New" panose="02070309020205020404" pitchFamily="49" charset="0"/>
                          <a:ea typeface="+mn-ea"/>
                          <a:cs typeface="Courier New" panose="02070309020205020404" pitchFamily="49" charset="0"/>
                        </a:rPr>
                        <a:t>:</a:t>
                      </a:r>
                    </a:p>
                    <a:p>
                      <a:pPr>
                        <a:lnSpc>
                          <a:spcPct val="70000"/>
                        </a:lnSpc>
                        <a:buFontTx/>
                        <a:buNone/>
                      </a:pPr>
                      <a:r>
                        <a:rPr lang="en-US" sz="2000" b="1" kern="1200" dirty="0" smtClean="0">
                          <a:solidFill>
                            <a:schemeClr val="tx1"/>
                          </a:solidFill>
                          <a:latin typeface="Courier New" panose="02070309020205020404" pitchFamily="49" charset="0"/>
                          <a:ea typeface="+mn-ea"/>
                          <a:cs typeface="Courier New" panose="02070309020205020404" pitchFamily="49" charset="0"/>
                        </a:rPr>
                        <a:t>        ...</a:t>
                      </a:r>
                    </a:p>
                    <a:p>
                      <a:pPr>
                        <a:lnSpc>
                          <a:spcPct val="70000"/>
                        </a:lnSpc>
                        <a:buFontTx/>
                        <a:buNone/>
                      </a:pPr>
                      <a:r>
                        <a:rPr lang="en-US" sz="2000" b="1" kern="1200" dirty="0" smtClean="0">
                          <a:solidFill>
                            <a:schemeClr val="tx1"/>
                          </a:solidFill>
                          <a:latin typeface="Courier New" panose="02070309020205020404" pitchFamily="49" charset="0"/>
                          <a:ea typeface="+mn-ea"/>
                          <a:cs typeface="Courier New" panose="02070309020205020404" pitchFamily="49" charset="0"/>
                        </a:rPr>
                        <a:t>}; </a:t>
                      </a:r>
                    </a:p>
                  </a:txBody>
                  <a:tcPr>
                    <a:solidFill>
                      <a:schemeClr val="accent1"/>
                    </a:solidFill>
                  </a:tcPr>
                </a:tc>
              </a:tr>
            </a:tbl>
          </a:graphicData>
        </a:graphic>
      </p:graphicFrame>
    </p:spTree>
    <p:extLst>
      <p:ext uri="{BB962C8B-B14F-4D97-AF65-F5344CB8AC3E}">
        <p14:creationId xmlns:p14="http://schemas.microsoft.com/office/powerpoint/2010/main" val="158416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76200"/>
            <a:ext cx="8689848" cy="762000"/>
          </a:xfrm>
        </p:spPr>
        <p:txBody>
          <a:bodyPr/>
          <a:lstStyle/>
          <a:p>
            <a:r>
              <a:rPr lang="en-US" b="1" dirty="0">
                <a:cs typeface="Times New Roman" charset="0"/>
              </a:rPr>
              <a:t>Inheritance </a:t>
            </a:r>
            <a:r>
              <a:rPr lang="en-US" b="1" dirty="0" smtClean="0">
                <a:cs typeface="Times New Roman" charset="0"/>
              </a:rPr>
              <a:t>and accessibility</a:t>
            </a:r>
            <a:endParaRPr lang="en-US" b="1" dirty="0">
              <a:latin typeface="Courier New" charset="0"/>
              <a:cs typeface="Courier New" charset="0"/>
            </a:endParaRPr>
          </a:p>
        </p:txBody>
      </p:sp>
      <p:sp>
        <p:nvSpPr>
          <p:cNvPr id="10243" name="Rectangle 3"/>
          <p:cNvSpPr>
            <a:spLocks noGrp="1" noChangeArrowheads="1"/>
          </p:cNvSpPr>
          <p:nvPr>
            <p:ph type="body" idx="1"/>
          </p:nvPr>
        </p:nvSpPr>
        <p:spPr>
          <a:xfrm>
            <a:off x="76200" y="838200"/>
            <a:ext cx="8991600" cy="2057400"/>
          </a:xfrm>
        </p:spPr>
        <p:txBody>
          <a:bodyPr/>
          <a:lstStyle/>
          <a:p>
            <a:pPr marL="0" indent="0">
              <a:buNone/>
            </a:pPr>
            <a:r>
              <a:rPr lang="en-US" sz="1700" dirty="0" smtClean="0">
                <a:solidFill>
                  <a:srgbClr val="0033CC"/>
                </a:solidFill>
                <a:cs typeface="Times New Roman" charset="0"/>
              </a:rPr>
              <a:t>Public </a:t>
            </a:r>
            <a:r>
              <a:rPr lang="en-US" sz="1700" dirty="0">
                <a:solidFill>
                  <a:srgbClr val="0033CC"/>
                </a:solidFill>
                <a:cs typeface="Times New Roman" charset="0"/>
              </a:rPr>
              <a:t>inheritance means that the public and protected members of the base class retain their status for the derived class. Protected inheritance from a base class means that public and private members of the base class are protected in the derived class. Private inheritance means that public and protected members of the base class are private in the derived class. Private inheritance can be used to insure that a public interface inherited from a base class is not available (i.e. not public) to the users of the derived class.</a:t>
            </a:r>
          </a:p>
        </p:txBody>
      </p:sp>
      <p:sp>
        <p:nvSpPr>
          <p:cNvPr id="2" name="Date Placeholder 1"/>
          <p:cNvSpPr>
            <a:spLocks noGrp="1"/>
          </p:cNvSpPr>
          <p:nvPr>
            <p:ph type="dt" sz="half" idx="10"/>
          </p:nvPr>
        </p:nvSpPr>
        <p:spPr/>
        <p:txBody>
          <a:bodyPr/>
          <a:lstStyle/>
          <a:p>
            <a:fld id="{25BDBB4D-B828-4AA1-A5FD-4EE5B7192CEF}"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20</a:t>
            </a:fld>
            <a:endParaRPr lang="en-US"/>
          </a:p>
        </p:txBody>
      </p:sp>
      <p:pic>
        <p:nvPicPr>
          <p:cNvPr id="1026" name="Picture 2" descr="https://atomicobject.com/uploadedImages/archive/images/2_2_graphic_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5679948" cy="372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404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19698"/>
            <a:ext cx="8229600" cy="563562"/>
          </a:xfrm>
        </p:spPr>
        <p:txBody>
          <a:bodyPr/>
          <a:lstStyle/>
          <a:p>
            <a:r>
              <a:rPr lang="en-US" b="1" dirty="0">
                <a:ea typeface="MS Mincho" charset="0"/>
                <a:cs typeface="MS Mincho" charset="0"/>
              </a:rPr>
              <a:t>Protected class members</a:t>
            </a:r>
            <a:endParaRPr lang="en-US" b="1" dirty="0"/>
          </a:p>
        </p:txBody>
      </p:sp>
      <p:sp>
        <p:nvSpPr>
          <p:cNvPr id="57347" name="Rectangle 3"/>
          <p:cNvSpPr>
            <a:spLocks noGrp="1" noChangeArrowheads="1"/>
          </p:cNvSpPr>
          <p:nvPr>
            <p:ph type="body" idx="1"/>
          </p:nvPr>
        </p:nvSpPr>
        <p:spPr>
          <a:xfrm>
            <a:off x="457200" y="1064577"/>
            <a:ext cx="8229600" cy="4525963"/>
          </a:xfrm>
        </p:spPr>
        <p:txBody>
          <a:bodyPr/>
          <a:lstStyle/>
          <a:p>
            <a:r>
              <a:rPr lang="en-US" dirty="0">
                <a:solidFill>
                  <a:srgbClr val="0033CC"/>
                </a:solidFill>
                <a:cs typeface="Times New Roman" charset="0"/>
              </a:rPr>
              <a:t>Derived classes </a:t>
            </a:r>
            <a:r>
              <a:rPr lang="en-US" b="1" u="sng" dirty="0">
                <a:solidFill>
                  <a:srgbClr val="0033CC"/>
                </a:solidFill>
                <a:cs typeface="Times New Roman" charset="0"/>
              </a:rPr>
              <a:t>cannot</a:t>
            </a:r>
            <a:r>
              <a:rPr lang="en-US" dirty="0">
                <a:solidFill>
                  <a:srgbClr val="0033CC"/>
                </a:solidFill>
                <a:cs typeface="Times New Roman" charset="0"/>
              </a:rPr>
              <a:t> access the private data of the base class</a:t>
            </a:r>
            <a:endParaRPr lang="en-US" dirty="0">
              <a:solidFill>
                <a:srgbClr val="0033CC"/>
              </a:solidFill>
              <a:latin typeface="Courier New" charset="0"/>
              <a:cs typeface="Courier New" charset="0"/>
            </a:endParaRPr>
          </a:p>
          <a:p>
            <a:r>
              <a:rPr lang="en-US" dirty="0">
                <a:solidFill>
                  <a:srgbClr val="0033CC"/>
                </a:solidFill>
                <a:ea typeface="MS Mincho" charset="0"/>
                <a:cs typeface="MS Mincho" charset="0"/>
              </a:rPr>
              <a:t>Declaring methods and data of the base class as </a:t>
            </a:r>
            <a:r>
              <a:rPr lang="en-US" i="1" u="sng" dirty="0">
                <a:solidFill>
                  <a:srgbClr val="0033CC"/>
                </a:solidFill>
                <a:ea typeface="MS Mincho" charset="0"/>
                <a:cs typeface="MS Mincho" charset="0"/>
              </a:rPr>
              <a:t>protected</a:t>
            </a:r>
            <a:r>
              <a:rPr lang="en-US" u="sng" dirty="0">
                <a:solidFill>
                  <a:srgbClr val="0033CC"/>
                </a:solidFill>
                <a:ea typeface="MS Mincho" charset="0"/>
                <a:cs typeface="MS Mincho" charset="0"/>
              </a:rPr>
              <a:t> </a:t>
            </a:r>
            <a:r>
              <a:rPr lang="en-US" dirty="0">
                <a:solidFill>
                  <a:srgbClr val="0033CC"/>
                </a:solidFill>
                <a:ea typeface="MS Mincho" charset="0"/>
                <a:cs typeface="MS Mincho" charset="0"/>
              </a:rPr>
              <a:t>(instead of private) allows derived classes to access them </a:t>
            </a:r>
          </a:p>
          <a:p>
            <a:r>
              <a:rPr lang="en-US" dirty="0">
                <a:solidFill>
                  <a:srgbClr val="0033CC"/>
                </a:solidFill>
                <a:ea typeface="MS Mincho" charset="0"/>
                <a:cs typeface="MS Mincho" charset="0"/>
              </a:rPr>
              <a:t>Objects outside the class, however, cannot access them  (same as private)</a:t>
            </a:r>
            <a:r>
              <a:rPr lang="en-US" dirty="0">
                <a:solidFill>
                  <a:srgbClr val="0033CC"/>
                </a:solidFill>
              </a:rPr>
              <a:t> </a:t>
            </a:r>
          </a:p>
        </p:txBody>
      </p:sp>
      <p:pic>
        <p:nvPicPr>
          <p:cNvPr id="2" name="Picture 1"/>
          <p:cNvPicPr>
            <a:picLocks noChangeAspect="1"/>
          </p:cNvPicPr>
          <p:nvPr/>
        </p:nvPicPr>
        <p:blipFill>
          <a:blip r:embed="rId2"/>
          <a:stretch>
            <a:fillRect/>
          </a:stretch>
        </p:blipFill>
        <p:spPr>
          <a:xfrm>
            <a:off x="7112000" y="4826000"/>
            <a:ext cx="2032000" cy="2032000"/>
          </a:xfrm>
          <a:prstGeom prst="rect">
            <a:avLst/>
          </a:prstGeom>
        </p:spPr>
      </p:pic>
      <p:sp>
        <p:nvSpPr>
          <p:cNvPr id="3" name="Date Placeholder 2"/>
          <p:cNvSpPr>
            <a:spLocks noGrp="1"/>
          </p:cNvSpPr>
          <p:nvPr>
            <p:ph type="dt" sz="half" idx="10"/>
          </p:nvPr>
        </p:nvSpPr>
        <p:spPr/>
        <p:txBody>
          <a:bodyPr/>
          <a:lstStyle/>
          <a:p>
            <a:fld id="{5016EB38-1FD2-4489-8676-500F13332717}"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21</a:t>
            </a:fld>
            <a:endParaRPr lang="en-US"/>
          </a:p>
        </p:txBody>
      </p:sp>
    </p:spTree>
    <p:extLst>
      <p:ext uri="{BB962C8B-B14F-4D97-AF65-F5344CB8AC3E}">
        <p14:creationId xmlns:p14="http://schemas.microsoft.com/office/powerpoint/2010/main" val="4249417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76200"/>
            <a:ext cx="8689848" cy="762000"/>
          </a:xfrm>
        </p:spPr>
        <p:txBody>
          <a:bodyPr/>
          <a:lstStyle/>
          <a:p>
            <a:r>
              <a:rPr lang="en-US" b="1" dirty="0">
                <a:cs typeface="Times New Roman" charset="0"/>
              </a:rPr>
              <a:t>Inheritance </a:t>
            </a:r>
            <a:r>
              <a:rPr lang="en-US" b="1" dirty="0" smtClean="0">
                <a:cs typeface="Times New Roman" charset="0"/>
              </a:rPr>
              <a:t>and accessibility</a:t>
            </a:r>
            <a:endParaRPr lang="en-US" b="1" dirty="0">
              <a:latin typeface="Courier New" charset="0"/>
              <a:cs typeface="Courier New" charset="0"/>
            </a:endParaRPr>
          </a:p>
        </p:txBody>
      </p:sp>
      <p:sp>
        <p:nvSpPr>
          <p:cNvPr id="10243" name="Rectangle 3"/>
          <p:cNvSpPr>
            <a:spLocks noGrp="1" noChangeArrowheads="1"/>
          </p:cNvSpPr>
          <p:nvPr>
            <p:ph type="body" idx="1"/>
          </p:nvPr>
        </p:nvSpPr>
        <p:spPr>
          <a:xfrm>
            <a:off x="377952" y="838200"/>
            <a:ext cx="7772400" cy="3276600"/>
          </a:xfrm>
        </p:spPr>
        <p:txBody>
          <a:bodyPr/>
          <a:lstStyle/>
          <a:p>
            <a:r>
              <a:rPr lang="en-US" dirty="0">
                <a:solidFill>
                  <a:srgbClr val="0033CC"/>
                </a:solidFill>
                <a:cs typeface="Times New Roman" charset="0"/>
              </a:rPr>
              <a:t>A class inherits the </a:t>
            </a:r>
            <a:r>
              <a:rPr lang="en-US" i="1" u="sng" dirty="0">
                <a:solidFill>
                  <a:srgbClr val="0033CC"/>
                </a:solidFill>
                <a:cs typeface="Times New Roman" charset="0"/>
              </a:rPr>
              <a:t>behavior</a:t>
            </a:r>
            <a:r>
              <a:rPr lang="en-US" dirty="0">
                <a:solidFill>
                  <a:srgbClr val="0033CC"/>
                </a:solidFill>
                <a:cs typeface="Times New Roman" charset="0"/>
              </a:rPr>
              <a:t> of another class and enhances it in some way</a:t>
            </a:r>
            <a:endParaRPr lang="en-US" dirty="0">
              <a:solidFill>
                <a:srgbClr val="0033CC"/>
              </a:solidFill>
              <a:latin typeface="Courier New" charset="0"/>
              <a:cs typeface="Courier New" charset="0"/>
            </a:endParaRPr>
          </a:p>
          <a:p>
            <a:r>
              <a:rPr lang="en-US" dirty="0">
                <a:solidFill>
                  <a:srgbClr val="0033CC"/>
                </a:solidFill>
                <a:cs typeface="Times New Roman" charset="0"/>
              </a:rPr>
              <a:t>Inheritance </a:t>
            </a:r>
            <a:r>
              <a:rPr lang="en-US" i="1" u="sng" dirty="0">
                <a:solidFill>
                  <a:srgbClr val="0033CC"/>
                </a:solidFill>
                <a:cs typeface="Times New Roman" charset="0"/>
              </a:rPr>
              <a:t>does not</a:t>
            </a:r>
            <a:r>
              <a:rPr lang="en-US" dirty="0">
                <a:solidFill>
                  <a:srgbClr val="0033CC"/>
                </a:solidFill>
                <a:cs typeface="Times New Roman" charset="0"/>
              </a:rPr>
              <a:t> mean inheriting access to another class</a:t>
            </a:r>
            <a:r>
              <a:rPr lang="ja-JP" altLang="en-US" dirty="0">
                <a:solidFill>
                  <a:srgbClr val="0033CC"/>
                </a:solidFill>
                <a:latin typeface="Arial"/>
                <a:cs typeface="Times New Roman" charset="0"/>
              </a:rPr>
              <a:t>’</a:t>
            </a:r>
            <a:r>
              <a:rPr lang="en-US" dirty="0">
                <a:solidFill>
                  <a:srgbClr val="0033CC"/>
                </a:solidFill>
                <a:cs typeface="Times New Roman" charset="0"/>
              </a:rPr>
              <a:t> </a:t>
            </a:r>
            <a:r>
              <a:rPr lang="en-US" dirty="0">
                <a:solidFill>
                  <a:srgbClr val="0033CC"/>
                </a:solidFill>
                <a:ea typeface="MS Mincho" charset="0"/>
                <a:cs typeface="MS Mincho" charset="0"/>
              </a:rPr>
              <a:t>private members</a:t>
            </a:r>
            <a:r>
              <a:rPr lang="en-US" dirty="0">
                <a:solidFill>
                  <a:srgbClr val="0033CC"/>
                </a:solidFill>
              </a:rPr>
              <a:t> </a:t>
            </a:r>
          </a:p>
        </p:txBody>
      </p:sp>
      <p:pic>
        <p:nvPicPr>
          <p:cNvPr id="3" name="Picture 2"/>
          <p:cNvPicPr>
            <a:picLocks noChangeAspect="1"/>
          </p:cNvPicPr>
          <p:nvPr/>
        </p:nvPicPr>
        <p:blipFill>
          <a:blip r:embed="rId2"/>
          <a:stretch>
            <a:fillRect/>
          </a:stretch>
        </p:blipFill>
        <p:spPr>
          <a:xfrm>
            <a:off x="3124199" y="2971800"/>
            <a:ext cx="3355329" cy="3247556"/>
          </a:xfrm>
          <a:prstGeom prst="rect">
            <a:avLst/>
          </a:prstGeom>
        </p:spPr>
      </p:pic>
      <p:sp>
        <p:nvSpPr>
          <p:cNvPr id="2" name="Date Placeholder 1"/>
          <p:cNvSpPr>
            <a:spLocks noGrp="1"/>
          </p:cNvSpPr>
          <p:nvPr>
            <p:ph type="dt" sz="half" idx="10"/>
          </p:nvPr>
        </p:nvSpPr>
        <p:spPr/>
        <p:txBody>
          <a:bodyPr/>
          <a:lstStyle/>
          <a:p>
            <a:fld id="{25BDBB4D-B828-4AA1-A5FD-4EE5B7192CEF}"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22</a:t>
            </a:fld>
            <a:endParaRPr lang="en-US"/>
          </a:p>
        </p:txBody>
      </p:sp>
    </p:spTree>
    <p:extLst>
      <p:ext uri="{BB962C8B-B14F-4D97-AF65-F5344CB8AC3E}">
        <p14:creationId xmlns:p14="http://schemas.microsoft.com/office/powerpoint/2010/main" val="553373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23</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An Inheritance Example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a:t>
            </a:r>
            <a:r>
              <a:rPr lang="en-US" altLang="zh-CN" sz="1800" b="1" dirty="0">
                <a:solidFill>
                  <a:srgbClr val="C00000"/>
                </a:solidFill>
                <a:latin typeface="Courier New" panose="02070309020205020404" pitchFamily="49" charset="0"/>
                <a:ea typeface="宋体" charset="-122"/>
                <a:cs typeface="Courier New" panose="02070309020205020404" pitchFamily="49" charset="0"/>
              </a:rPr>
              <a:t>include &lt;</a:t>
            </a:r>
            <a:r>
              <a:rPr lang="en-US" altLang="zh-CN" sz="1800" b="1" dirty="0" err="1">
                <a:solidFill>
                  <a:srgbClr val="C00000"/>
                </a:solidFill>
                <a:latin typeface="Courier New" panose="02070309020205020404" pitchFamily="49" charset="0"/>
                <a:ea typeface="宋体" charset="-122"/>
                <a:cs typeface="Courier New" panose="02070309020205020404" pitchFamily="49" charset="0"/>
              </a:rPr>
              <a:t>iostream</a:t>
            </a: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&gt;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#include &lt;string&gt;</a:t>
            </a:r>
          </a:p>
          <a:p>
            <a:pPr eaLnBrk="1" hangingPunct="1">
              <a:lnSpc>
                <a:spcPct val="90000"/>
              </a:lnSpc>
              <a:spcBef>
                <a:spcPct val="0"/>
              </a:spcBef>
              <a:buNone/>
            </a:pPr>
            <a:r>
              <a:rPr lang="en-US" altLang="zh-CN" sz="1800" dirty="0" smtClean="0">
                <a:latin typeface="Courier New" panose="02070309020205020404" pitchFamily="49" charset="0"/>
                <a:ea typeface="宋体" charset="-122"/>
                <a:cs typeface="Courier New" panose="02070309020205020404" pitchFamily="49" charset="0"/>
              </a:rPr>
              <a:t>using </a:t>
            </a:r>
            <a:r>
              <a:rPr lang="en-US" altLang="zh-CN" sz="1800" dirty="0">
                <a:latin typeface="Courier New" panose="02070309020205020404" pitchFamily="49" charset="0"/>
                <a:ea typeface="宋体" charset="-122"/>
                <a:cs typeface="Courier New" panose="02070309020205020404" pitchFamily="49" charset="0"/>
              </a:rPr>
              <a:t>namespace </a:t>
            </a:r>
            <a:r>
              <a:rPr lang="en-US" altLang="zh-CN" sz="1800" dirty="0" err="1">
                <a:latin typeface="Courier New" panose="02070309020205020404" pitchFamily="49" charset="0"/>
                <a:ea typeface="宋体" charset="-122"/>
                <a:cs typeface="Courier New" panose="02070309020205020404" pitchFamily="49" charset="0"/>
              </a:rPr>
              <a:t>std</a:t>
            </a:r>
            <a:r>
              <a:rPr lang="en-US" altLang="zh-CN" sz="1800"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Shape {</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r>
              <a:rPr lang="en-US" sz="1800"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dirty="0" smtClean="0">
                <a:latin typeface="Courier New" panose="02070309020205020404" pitchFamily="49" charset="0"/>
                <a:ea typeface="宋体" charset="-122"/>
                <a:cs typeface="Courier New" panose="02070309020205020404" pitchFamily="49" charset="0"/>
              </a:rPr>
              <a:t>	</a:t>
            </a:r>
            <a:r>
              <a:rPr lang="en-US" sz="1800"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dirty="0" smtClean="0">
                <a:solidFill>
                  <a:srgbClr val="C00000"/>
                </a:solidFill>
                <a:latin typeface="Courier New" panose="02070309020205020404" pitchFamily="49" charset="0"/>
                <a:ea typeface="宋体" charset="-122"/>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area;</a:t>
            </a:r>
          </a:p>
          <a:p>
            <a:pPr eaLnBrk="1" hangingPunct="1">
              <a:lnSpc>
                <a:spcPct val="90000"/>
              </a:lnSpc>
              <a:spcBef>
                <a:spcPct val="0"/>
              </a:spcBef>
              <a:buNone/>
            </a:pPr>
            <a:endParaRPr lang="en-US" sz="1800"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Shape() </a:t>
            </a:r>
            <a:r>
              <a:rPr lang="en-US" sz="1800" dirty="0">
                <a:latin typeface="Courier New" panose="02070309020205020404" pitchFamily="49" charset="0"/>
                <a:cs typeface="Courier New" panose="02070309020205020404" pitchFamily="49" charset="0"/>
              </a:rPr>
              <a:t>{ area = 0; }</a:t>
            </a: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Shape(</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smtClean="0">
                <a:latin typeface="Courier New" panose="02070309020205020404" pitchFamily="49" charset="0"/>
                <a:cs typeface="Courier New" panose="02070309020205020404" pitchFamily="49" charset="0"/>
              </a:rPr>
              <a:t>theArea</a:t>
            </a:r>
            <a:r>
              <a:rPr lang="en-US" sz="1800" b="1" kern="12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:area(</a:t>
            </a:r>
            <a:r>
              <a:rPr lang="en-US" sz="1800" dirty="0" err="1">
                <a:latin typeface="Courier New" panose="02070309020205020404" pitchFamily="49" charset="0"/>
                <a:cs typeface="Courier New" panose="02070309020205020404" pitchFamily="49" charset="0"/>
              </a:rPr>
              <a:t>theArea</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getArea</a:t>
            </a:r>
            <a:r>
              <a:rPr lang="en-US" sz="1800" b="1" kern="12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a:solidFill>
                  <a:srgbClr val="C00000"/>
                </a:solidFill>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area; </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solidFill>
                  <a:srgbClr val="C00000"/>
                </a:solidFill>
                <a:latin typeface="Courier New" panose="02070309020205020404" pitchFamily="49" charset="0"/>
                <a:cs typeface="Courier New" panose="02070309020205020404" pitchFamily="49" charset="0"/>
              </a:rPr>
              <a:t>void</a:t>
            </a:r>
            <a:r>
              <a:rPr lang="en-US" sz="1800" b="1" kern="1200" dirty="0" smtClean="0">
                <a:latin typeface="Courier New" panose="02070309020205020404" pitchFamily="49" charset="0"/>
                <a:cs typeface="Courier New" panose="02070309020205020404" pitchFamily="49" charset="0"/>
              </a:rPr>
              <a:t> </a:t>
            </a:r>
            <a:r>
              <a:rPr lang="en-US" sz="1800" b="1" kern="1200" dirty="0" err="1" smtClean="0">
                <a:latin typeface="Courier New" panose="02070309020205020404" pitchFamily="49" charset="0"/>
                <a:cs typeface="Courier New" panose="02070309020205020404" pitchFamily="49" charset="0"/>
              </a:rPr>
              <a:t>setArea</a:t>
            </a:r>
            <a:r>
              <a:rPr lang="en-US" sz="1800" b="1" kern="1200" dirty="0" smtClean="0">
                <a:latin typeface="Courier New" panose="02070309020205020404" pitchFamily="49" charset="0"/>
                <a:cs typeface="Courier New" panose="02070309020205020404" pitchFamily="49" charset="0"/>
              </a:rPr>
              <a:t>(</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theArea</a:t>
            </a:r>
            <a:r>
              <a:rPr lang="en-US" sz="1800" b="1" kern="1200" dirty="0">
                <a:latin typeface="Courier New" panose="02070309020205020404" pitchFamily="49" charset="0"/>
                <a:cs typeface="Courier New" panose="02070309020205020404" pitchFamily="49" charset="0"/>
              </a:rPr>
              <a:t>) </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smtClean="0">
                <a:latin typeface="Courier New" panose="02070309020205020404" pitchFamily="49" charset="0"/>
                <a:ea typeface="宋体" charset="-122"/>
                <a:cs typeface="Courier New" panose="02070309020205020404" pitchFamily="49" charset="0"/>
              </a:rPr>
              <a:t>	{ area </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theArea</a:t>
            </a:r>
            <a:r>
              <a:rPr lang="en-US" sz="1800"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sz="1800"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solidFill>
                  <a:srgbClr val="C00000"/>
                </a:solidFill>
                <a:latin typeface="Courier New" panose="02070309020205020404" pitchFamily="49" charset="0"/>
                <a:cs typeface="Courier New" panose="02070309020205020404" pitchFamily="49" charset="0"/>
              </a:rPr>
              <a:t>void</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printShape</a:t>
            </a:r>
            <a:r>
              <a:rPr lang="en-US" sz="1800" b="1" kern="12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&lt;&lt;"Area is "&lt;&lt; area &lt;&lt; </a:t>
            </a:r>
            <a:r>
              <a:rPr lang="en-US" sz="1800" dirty="0" err="1" smtClean="0">
                <a:latin typeface="Courier New" panose="02070309020205020404" pitchFamily="49" charset="0"/>
                <a:cs typeface="Courier New" panose="02070309020205020404" pitchFamily="49" charset="0"/>
              </a:rPr>
              <a:t>endl</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a:latin typeface="Courier New" panose="02070309020205020404" pitchFamily="49" charset="0"/>
                <a:cs typeface="Courier New" panose="02070309020205020404" pitchFamily="49" charset="0"/>
              </a:rPr>
              <a:t>};</a:t>
            </a:r>
            <a:r>
              <a:rPr lang="en-US" altLang="zh-CN" sz="1800" dirty="0" smtClean="0">
                <a:latin typeface="Courier New" panose="02070309020205020404" pitchFamily="49" charset="0"/>
                <a:ea typeface="宋体" charset="-122"/>
                <a:cs typeface="Courier New" panose="02070309020205020404" pitchFamily="49" charset="0"/>
              </a:rPr>
              <a:t>  </a:t>
            </a:r>
            <a:endParaRPr lang="en-US" altLang="zh-CN" sz="1800"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876800" y="914400"/>
            <a:ext cx="4267200" cy="5246136"/>
          </a:xfrm>
          <a:prstGeom prst="rect">
            <a:avLst/>
          </a:prstGeom>
          <a:solidFill>
            <a:srgbClr val="FFFF99"/>
          </a:solidFill>
          <a:ln w="9525">
            <a:noFill/>
            <a:miter lim="800000"/>
            <a:headEnd/>
            <a:tailEnd/>
          </a:ln>
        </p:spPr>
        <p:txBody>
          <a:bodyPr/>
          <a:lstStyle/>
          <a:p>
            <a:pPr marL="0" indent="0">
              <a:spcBef>
                <a:spcPts val="0"/>
              </a:spcBef>
              <a:buNone/>
            </a:pPr>
            <a:r>
              <a:rPr lang="en-US" sz="1800" b="1" dirty="0">
                <a:solidFill>
                  <a:srgbClr val="C00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 Circle: </a:t>
            </a:r>
            <a:r>
              <a:rPr lang="en-US" sz="1800" b="1" dirty="0">
                <a:solidFill>
                  <a:srgbClr val="C00000"/>
                </a:solidFill>
                <a:latin typeface="Courier New" panose="02070309020205020404" pitchFamily="49" charset="0"/>
                <a:cs typeface="Courier New" panose="02070309020205020404" pitchFamily="49" charset="0"/>
              </a:rPr>
              <a:t>public</a:t>
            </a:r>
            <a:r>
              <a:rPr lang="en-US" sz="1800" b="1" dirty="0">
                <a:latin typeface="Courier New" panose="02070309020205020404" pitchFamily="49" charset="0"/>
                <a:cs typeface="Courier New" panose="02070309020205020404" pitchFamily="49" charset="0"/>
              </a:rPr>
              <a:t> Shape </a:t>
            </a:r>
            <a:r>
              <a:rPr lang="en-US" sz="1800" b="1" dirty="0">
                <a:latin typeface="Courier New" panose="02070309020205020404" pitchFamily="49" charset="0"/>
                <a:ea typeface="宋体" charset="-122"/>
                <a:cs typeface="Courier New" panose="02070309020205020404" pitchFamily="49" charset="0"/>
              </a:rPr>
              <a:t>{</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p>
          <a:p>
            <a:pPr marL="0" indent="0">
              <a:spcBef>
                <a:spcPts val="0"/>
              </a:spcBef>
              <a:buNone/>
            </a:pPr>
            <a:r>
              <a:rPr lang="en-US" sz="1800" dirty="0">
                <a:solidFill>
                  <a:srgbClr val="C00000"/>
                </a:solidFill>
                <a:latin typeface="Courier New" panose="02070309020205020404" pitchFamily="49" charset="0"/>
                <a:ea typeface="宋体" charset="-122"/>
                <a:cs typeface="Courier New" panose="02070309020205020404" pitchFamily="49" charset="0"/>
              </a:rPr>
              <a:t>    string </a:t>
            </a:r>
            <a:r>
              <a:rPr lang="en-US" sz="1800" dirty="0">
                <a:latin typeface="Courier New" panose="02070309020205020404" pitchFamily="49" charset="0"/>
                <a:ea typeface="宋体" charset="-122"/>
                <a:cs typeface="Courier New" panose="02070309020205020404" pitchFamily="49" charset="0"/>
              </a:rPr>
              <a:t>color;</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Circle() </a:t>
            </a:r>
            <a:r>
              <a:rPr lang="en-US" sz="1800" dirty="0" smtClean="0">
                <a:latin typeface="Courier New" panose="02070309020205020404" pitchFamily="49" charset="0"/>
                <a:ea typeface="宋体" charset="-122"/>
                <a:cs typeface="Courier New" panose="02070309020205020404" pitchFamily="49" charset="0"/>
              </a:rPr>
              <a:t>{color=“Unknown</a:t>
            </a:r>
            <a:r>
              <a:rPr lang="en-US" sz="1800" dirty="0">
                <a:latin typeface="Courier New" panose="02070309020205020404" pitchFamily="49" charset="0"/>
                <a:ea typeface="宋体" charset="-122"/>
                <a:cs typeface="Courier New" panose="02070309020205020404" pitchFamily="49" charset="0"/>
              </a:rPr>
              <a:t>”;}</a:t>
            </a:r>
          </a:p>
          <a:p>
            <a:pPr marL="0" indent="0">
              <a:buNone/>
            </a:pP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Circle(</a:t>
            </a:r>
            <a:r>
              <a:rPr lang="en-US" sz="1800" dirty="0" err="1">
                <a:solidFill>
                  <a:srgbClr val="C00000"/>
                </a:solidFill>
                <a:latin typeface="Courier New" panose="02070309020205020404" pitchFamily="49" charset="0"/>
                <a:ea typeface="宋体" charset="-122"/>
                <a:cs typeface="Courier New" panose="02070309020205020404" pitchFamily="49" charset="0"/>
              </a:rPr>
              <a:t>int</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area1,</a:t>
            </a:r>
            <a:r>
              <a:rPr lang="en-US" sz="1800" dirty="0" smtClean="0">
                <a:solidFill>
                  <a:srgbClr val="C00000"/>
                </a:solidFill>
                <a:latin typeface="Courier New" panose="02070309020205020404" pitchFamily="49" charset="0"/>
                <a:ea typeface="宋体" charset="-122"/>
                <a:cs typeface="Courier New" panose="02070309020205020404" pitchFamily="49" charset="0"/>
              </a:rPr>
              <a:t>string</a:t>
            </a:r>
            <a:r>
              <a:rPr lang="en-US" sz="1800" dirty="0" smtClean="0">
                <a:latin typeface="Courier New" panose="02070309020205020404" pitchFamily="49" charset="0"/>
                <a:ea typeface="宋体" charset="-122"/>
                <a:cs typeface="Courier New" panose="02070309020205020404" pitchFamily="49" charset="0"/>
              </a:rPr>
              <a:t> col):  </a:t>
            </a:r>
            <a:r>
              <a:rPr lang="en-US" sz="1800" dirty="0">
                <a:latin typeface="Courier New" panose="02070309020205020404" pitchFamily="49" charset="0"/>
                <a:ea typeface="宋体" charset="-122"/>
                <a:cs typeface="Courier New" panose="02070309020205020404" pitchFamily="49" charset="0"/>
              </a:rPr>
              <a:t>Shape(area1)</a:t>
            </a:r>
          </a:p>
          <a:p>
            <a:pPr marL="0" indent="0">
              <a:buNone/>
            </a:pP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color = </a:t>
            </a:r>
            <a:r>
              <a:rPr lang="en-US" sz="1800" dirty="0" smtClean="0">
                <a:latin typeface="Courier New" panose="02070309020205020404" pitchFamily="49" charset="0"/>
                <a:ea typeface="宋体" charset="-122"/>
                <a:cs typeface="Courier New" panose="02070309020205020404" pitchFamily="49" charset="0"/>
              </a:rPr>
              <a:t>col; </a:t>
            </a: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col</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b="1" dirty="0">
                <a:latin typeface="Courier New" panose="02070309020205020404" pitchFamily="49" charset="0"/>
                <a:ea typeface="宋体" charset="-122"/>
                <a:cs typeface="Courier New" panose="02070309020205020404" pitchFamily="49" charset="0"/>
              </a:rPr>
              <a:t>};</a:t>
            </a:r>
            <a:endParaRPr lang="en-US" altLang="zh-CN"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646643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4"/>
          <p:cNvSpPr>
            <a:spLocks noChangeArrowheads="1"/>
          </p:cNvSpPr>
          <p:nvPr/>
        </p:nvSpPr>
        <p:spPr bwMode="auto">
          <a:xfrm>
            <a:off x="4343400" y="914400"/>
            <a:ext cx="4800600" cy="5257800"/>
          </a:xfrm>
          <a:prstGeom prst="rect">
            <a:avLst/>
          </a:prstGeom>
          <a:solidFill>
            <a:srgbClr val="FFFF99"/>
          </a:solidFill>
          <a:ln w="9525">
            <a:noFill/>
            <a:miter lim="800000"/>
            <a:headEnd/>
            <a:tailEnd/>
          </a:ln>
        </p:spPr>
        <p:txBody>
          <a:bodyPr/>
          <a:lstStyle/>
          <a:p>
            <a:pPr marL="742950" lvl="1" indent="-285750" eaLnBrk="1" hangingPunct="1">
              <a:lnSpc>
                <a:spcPct val="80000"/>
              </a:lnSpc>
              <a:buFont typeface="Courier New" pitchFamily="49" charset="0"/>
              <a:buNone/>
            </a:pPr>
            <a:r>
              <a:rPr lang="en-US" altLang="zh-CN" sz="2000" dirty="0" smtClean="0">
                <a:solidFill>
                  <a:srgbClr val="008000"/>
                </a:solidFill>
                <a:latin typeface="Courier New" panose="02070309020205020404" pitchFamily="49" charset="0"/>
                <a:ea typeface="宋体" charset="-122"/>
                <a:cs typeface="Courier New" panose="02070309020205020404" pitchFamily="49" charset="0"/>
              </a:rPr>
              <a:t>// Method Definitions</a:t>
            </a:r>
            <a:endParaRPr lang="en-US" altLang="zh-CN" sz="2000" dirty="0">
              <a:solidFill>
                <a:srgbClr val="008000"/>
              </a:solidFill>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cs typeface="Courier New" panose="02070309020205020404" pitchFamily="49" charset="0"/>
            </a:endParaRPr>
          </a:p>
          <a:p>
            <a:r>
              <a:rPr lang="en-US" sz="1800" dirty="0" smtClean="0">
                <a:solidFill>
                  <a:srgbClr val="C00000"/>
                </a:solidFill>
                <a:latin typeface="Courier New" panose="02070309020205020404" pitchFamily="49" charset="0"/>
                <a:cs typeface="Courier New" panose="02070309020205020404" pitchFamily="49" charset="0"/>
              </a:rPr>
              <a:t>string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	</a:t>
            </a:r>
            <a:r>
              <a:rPr lang="en-US" sz="1800" dirty="0" smtClean="0">
                <a:solidFill>
                  <a:srgbClr val="C00000"/>
                </a:solidFill>
                <a:latin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cs typeface="Courier New" panose="02070309020205020404" pitchFamily="49" charset="0"/>
              </a:rPr>
              <a:t> color;</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smtClean="0">
                <a:solidFill>
                  <a:srgbClr val="C00000"/>
                </a:solidFill>
                <a:latin typeface="Courier New" panose="02070309020205020404" pitchFamily="49" charset="0"/>
                <a:cs typeface="Courier New" panose="02070309020205020404" pitchFamily="49" charset="0"/>
              </a:rPr>
              <a:t>void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col)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color = col;</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printShape</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&lt;&lt; “ Color is: “ </a:t>
            </a:r>
            <a:r>
              <a:rPr lang="en-US" sz="1800" dirty="0">
                <a:latin typeface="Courier New" panose="02070309020205020404" pitchFamily="49" charset="0"/>
                <a:cs typeface="Courier New" panose="02070309020205020404" pitchFamily="49" charset="0"/>
              </a:rPr>
              <a:t>&lt;&lt; </a:t>
            </a:r>
            <a:r>
              <a:rPr lang="en-US" sz="1800" dirty="0" smtClean="0">
                <a:latin typeface="Courier New" panose="02070309020205020404" pitchFamily="49" charset="0"/>
                <a:cs typeface="Courier New" panose="02070309020205020404" pitchFamily="49" charset="0"/>
              </a:rPr>
              <a:t>color;</a:t>
            </a: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a:t>
            </a:r>
            <a:endParaRPr lang="en-US" altLang="zh-CN" sz="1800" dirty="0">
              <a:solidFill>
                <a:schemeClr val="accent2"/>
              </a:solidFill>
              <a:latin typeface="Courier New" panose="02070309020205020404" pitchFamily="49" charset="0"/>
              <a:ea typeface="宋体" charset="-122"/>
              <a:cs typeface="Courier New" panose="02070309020205020404" pitchFamily="49" charset="0"/>
            </a:endParaRPr>
          </a:p>
        </p:txBody>
      </p:sp>
      <p:sp>
        <p:nvSpPr>
          <p:cNvPr id="39938" name="灯片编号占位符 5"/>
          <p:cNvSpPr>
            <a:spLocks noGrp="1"/>
          </p:cNvSpPr>
          <p:nvPr>
            <p:ph type="sldNum" sz="quarter" idx="12"/>
          </p:nvPr>
        </p:nvSpPr>
        <p:spPr>
          <a:noFill/>
        </p:spPr>
        <p:txBody>
          <a:bodyPr/>
          <a:lstStyle/>
          <a:p>
            <a:fld id="{A3057B82-315F-4770-BB42-EEE56D3DE48A}" type="slidenum">
              <a:rPr lang="en-US" altLang="zh-CN"/>
              <a:pPr/>
              <a:t>24</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An Inheritance Example</a:t>
            </a: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13" name="Rectangle 4"/>
          <p:cNvSpPr>
            <a:spLocks noGrp="1" noChangeArrowheads="1"/>
          </p:cNvSpPr>
          <p:nvPr>
            <p:ph idx="1"/>
          </p:nvPr>
        </p:nvSpPr>
        <p:spPr bwMode="auto">
          <a:xfrm>
            <a:off x="15551" y="914400"/>
            <a:ext cx="4251649" cy="5257800"/>
          </a:xfrm>
          <a:prstGeom prst="rect">
            <a:avLst/>
          </a:prstGeom>
          <a:solidFill>
            <a:srgbClr val="FFFF99"/>
          </a:solidFill>
          <a:ln w="9525">
            <a:noFill/>
            <a:miter lim="800000"/>
            <a:headEnd/>
            <a:tailEnd/>
          </a:ln>
        </p:spPr>
        <p:txBody>
          <a:bodyPr/>
          <a:lstStyle/>
          <a:p>
            <a:pPr marL="0" indent="0">
              <a:spcBef>
                <a:spcPts val="0"/>
              </a:spcBef>
              <a:buNone/>
            </a:pPr>
            <a:r>
              <a:rPr lang="en-US" sz="1800" b="1" dirty="0">
                <a:solidFill>
                  <a:srgbClr val="C00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 Circle: </a:t>
            </a:r>
            <a:r>
              <a:rPr lang="en-US" sz="1800" b="1" dirty="0">
                <a:solidFill>
                  <a:srgbClr val="C00000"/>
                </a:solidFill>
                <a:latin typeface="Courier New" panose="02070309020205020404" pitchFamily="49" charset="0"/>
                <a:cs typeface="Courier New" panose="02070309020205020404" pitchFamily="49" charset="0"/>
              </a:rPr>
              <a:t>public</a:t>
            </a:r>
            <a:r>
              <a:rPr lang="en-US" sz="1800" b="1" dirty="0">
                <a:latin typeface="Courier New" panose="02070309020205020404" pitchFamily="49" charset="0"/>
                <a:cs typeface="Courier New" panose="02070309020205020404" pitchFamily="49" charset="0"/>
              </a:rPr>
              <a:t> Shape </a:t>
            </a:r>
            <a:r>
              <a:rPr lang="en-US" sz="1800" b="1" dirty="0">
                <a:latin typeface="Courier New" panose="02070309020205020404" pitchFamily="49" charset="0"/>
                <a:ea typeface="宋体" charset="-122"/>
                <a:cs typeface="Courier New" panose="02070309020205020404" pitchFamily="49" charset="0"/>
              </a:rPr>
              <a:t>{</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p>
          <a:p>
            <a:pPr marL="0" indent="0">
              <a:spcBef>
                <a:spcPts val="0"/>
              </a:spcBef>
              <a:buNone/>
            </a:pPr>
            <a:r>
              <a:rPr lang="en-US" sz="1800" dirty="0">
                <a:solidFill>
                  <a:srgbClr val="C00000"/>
                </a:solidFill>
                <a:latin typeface="Courier New" panose="02070309020205020404" pitchFamily="49" charset="0"/>
                <a:ea typeface="宋体" charset="-122"/>
                <a:cs typeface="Courier New" panose="02070309020205020404" pitchFamily="49" charset="0"/>
              </a:rPr>
              <a:t>    string </a:t>
            </a:r>
            <a:r>
              <a:rPr lang="en-US" sz="1800" dirty="0">
                <a:latin typeface="Courier New" panose="02070309020205020404" pitchFamily="49" charset="0"/>
                <a:ea typeface="宋体" charset="-122"/>
                <a:cs typeface="Courier New" panose="02070309020205020404" pitchFamily="49" charset="0"/>
              </a:rPr>
              <a:t>color;</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Circle() </a:t>
            </a:r>
            <a:r>
              <a:rPr lang="en-US" sz="1800" dirty="0" smtClean="0">
                <a:latin typeface="Courier New" panose="02070309020205020404" pitchFamily="49" charset="0"/>
                <a:ea typeface="宋体" charset="-122"/>
                <a:cs typeface="Courier New" panose="02070309020205020404" pitchFamily="49" charset="0"/>
              </a:rPr>
              <a:t>{color=“Unknown</a:t>
            </a:r>
            <a:r>
              <a:rPr lang="en-US" sz="1800" dirty="0">
                <a:latin typeface="Courier New" panose="02070309020205020404" pitchFamily="49" charset="0"/>
                <a:ea typeface="宋体" charset="-122"/>
                <a:cs typeface="Courier New" panose="02070309020205020404" pitchFamily="49" charset="0"/>
              </a:rPr>
              <a:t>”;}</a:t>
            </a:r>
          </a:p>
          <a:p>
            <a:pPr marL="0" indent="0">
              <a:buNone/>
            </a:pP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Circle(</a:t>
            </a:r>
            <a:r>
              <a:rPr lang="en-US" sz="1800" dirty="0" err="1">
                <a:solidFill>
                  <a:srgbClr val="C00000"/>
                </a:solidFill>
                <a:latin typeface="Courier New" panose="02070309020205020404" pitchFamily="49" charset="0"/>
                <a:ea typeface="宋体" charset="-122"/>
                <a:cs typeface="Courier New" panose="02070309020205020404" pitchFamily="49" charset="0"/>
              </a:rPr>
              <a:t>int</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area1,</a:t>
            </a:r>
            <a:r>
              <a:rPr lang="en-US" sz="1800" dirty="0" smtClean="0">
                <a:solidFill>
                  <a:srgbClr val="C00000"/>
                </a:solidFill>
                <a:latin typeface="Courier New" panose="02070309020205020404" pitchFamily="49" charset="0"/>
                <a:ea typeface="宋体" charset="-122"/>
                <a:cs typeface="Courier New" panose="02070309020205020404" pitchFamily="49" charset="0"/>
              </a:rPr>
              <a:t>string</a:t>
            </a:r>
            <a:r>
              <a:rPr lang="en-US" sz="1800" dirty="0" smtClean="0">
                <a:latin typeface="Courier New" panose="02070309020205020404" pitchFamily="49" charset="0"/>
                <a:ea typeface="宋体" charset="-122"/>
                <a:cs typeface="Courier New" panose="02070309020205020404" pitchFamily="49" charset="0"/>
              </a:rPr>
              <a:t> col):  </a:t>
            </a:r>
            <a:r>
              <a:rPr lang="en-US" sz="1800" dirty="0">
                <a:latin typeface="Courier New" panose="02070309020205020404" pitchFamily="49" charset="0"/>
                <a:ea typeface="宋体" charset="-122"/>
                <a:cs typeface="Courier New" panose="02070309020205020404" pitchFamily="49" charset="0"/>
              </a:rPr>
              <a:t>Shape(area1)</a:t>
            </a:r>
          </a:p>
          <a:p>
            <a:pPr marL="0" indent="0">
              <a:buNone/>
            </a:pP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color = </a:t>
            </a:r>
            <a:r>
              <a:rPr lang="en-US" sz="1800" dirty="0" smtClean="0">
                <a:latin typeface="Courier New" panose="02070309020205020404" pitchFamily="49" charset="0"/>
                <a:ea typeface="宋体" charset="-122"/>
                <a:cs typeface="Courier New" panose="02070309020205020404" pitchFamily="49" charset="0"/>
              </a:rPr>
              <a:t>col; </a:t>
            </a: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col</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b="1" dirty="0">
                <a:latin typeface="Courier New" panose="02070309020205020404" pitchFamily="49" charset="0"/>
                <a:ea typeface="宋体" charset="-122"/>
                <a:cs typeface="Courier New" panose="02070309020205020404" pitchFamily="49" charset="0"/>
              </a:rPr>
              <a:t>};</a:t>
            </a: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7" name="Left Brace 6"/>
          <p:cNvSpPr/>
          <p:nvPr/>
        </p:nvSpPr>
        <p:spPr>
          <a:xfrm>
            <a:off x="3962400" y="914400"/>
            <a:ext cx="762000" cy="5181600"/>
          </a:xfrm>
          <a:prstGeom prst="leftBrace">
            <a:avLst>
              <a:gd name="adj1" fmla="val 8333"/>
              <a:gd name="adj2" fmla="val 88355"/>
            </a:avLst>
          </a:prstGeom>
          <a:ln w="38100">
            <a:solidFill>
              <a:srgbClr val="336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733800" y="4953000"/>
            <a:ext cx="228600" cy="1066800"/>
          </a:xfrm>
          <a:prstGeom prst="rightBrace">
            <a:avLst/>
          </a:prstGeom>
          <a:ln w="38100">
            <a:solidFill>
              <a:srgbClr val="336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15142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25</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Protected vs Private Inheritance</a:t>
            </a:r>
          </a:p>
        </p:txBody>
      </p:sp>
      <p:sp>
        <p:nvSpPr>
          <p:cNvPr id="39940" name="Rectangle 3"/>
          <p:cNvSpPr>
            <a:spLocks noGrp="1" noChangeArrowheads="1"/>
          </p:cNvSpPr>
          <p:nvPr>
            <p:ph type="body" idx="1"/>
          </p:nvPr>
        </p:nvSpPr>
        <p:spPr>
          <a:xfrm>
            <a:off x="-7776" y="914400"/>
            <a:ext cx="5029200" cy="5257800"/>
          </a:xfrm>
          <a:solidFill>
            <a:schemeClr val="accent1"/>
          </a:solidFill>
        </p:spPr>
        <p:txBody>
          <a:bodyPr/>
          <a:lstStyle/>
          <a:p>
            <a:pPr eaLnBrk="1" hangingPunct="1">
              <a:lnSpc>
                <a:spcPct val="90000"/>
              </a:lnSpc>
              <a:spcBef>
                <a:spcPct val="0"/>
              </a:spcBef>
              <a:buNone/>
            </a:pP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a:t>
            </a:r>
            <a:r>
              <a:rPr lang="en-US" altLang="zh-CN" sz="1800" b="1" dirty="0">
                <a:solidFill>
                  <a:srgbClr val="C00000"/>
                </a:solidFill>
                <a:latin typeface="Courier New" panose="02070309020205020404" pitchFamily="49" charset="0"/>
                <a:ea typeface="宋体" charset="-122"/>
                <a:cs typeface="Courier New" panose="02070309020205020404" pitchFamily="49" charset="0"/>
              </a:rPr>
              <a:t>include &lt;</a:t>
            </a:r>
            <a:r>
              <a:rPr lang="en-US" altLang="zh-CN" sz="1800" b="1" dirty="0" err="1">
                <a:solidFill>
                  <a:srgbClr val="C00000"/>
                </a:solidFill>
                <a:latin typeface="Courier New" panose="02070309020205020404" pitchFamily="49" charset="0"/>
                <a:ea typeface="宋体" charset="-122"/>
                <a:cs typeface="Courier New" panose="02070309020205020404" pitchFamily="49" charset="0"/>
              </a:rPr>
              <a:t>iostream</a:t>
            </a:r>
            <a:r>
              <a:rPr lang="en-US" altLang="zh-CN" sz="1800" b="1" dirty="0" smtClean="0">
                <a:solidFill>
                  <a:srgbClr val="C00000"/>
                </a:solidFill>
                <a:latin typeface="Courier New" panose="02070309020205020404" pitchFamily="49" charset="0"/>
                <a:ea typeface="宋体" charset="-122"/>
                <a:cs typeface="Courier New" panose="02070309020205020404" pitchFamily="49" charset="0"/>
              </a:rPr>
              <a:t>&gt;</a:t>
            </a:r>
          </a:p>
          <a:p>
            <a:pPr eaLnBrk="1" hangingPunct="1">
              <a:lnSpc>
                <a:spcPct val="90000"/>
              </a:lnSpc>
              <a:spcBef>
                <a:spcPct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#include &lt;string&gt;</a:t>
            </a:r>
          </a:p>
          <a:p>
            <a:pPr eaLnBrk="1" hangingPunct="1">
              <a:lnSpc>
                <a:spcPct val="90000"/>
              </a:lnSpc>
              <a:spcBef>
                <a:spcPct val="0"/>
              </a:spcBef>
              <a:buNone/>
            </a:pPr>
            <a:r>
              <a:rPr lang="en-US" altLang="zh-CN" sz="1800" dirty="0" smtClean="0">
                <a:latin typeface="Courier New" panose="02070309020205020404" pitchFamily="49" charset="0"/>
                <a:ea typeface="宋体" charset="-122"/>
                <a:cs typeface="Courier New" panose="02070309020205020404" pitchFamily="49" charset="0"/>
              </a:rPr>
              <a:t>using </a:t>
            </a:r>
            <a:r>
              <a:rPr lang="en-US" altLang="zh-CN" sz="1800" dirty="0">
                <a:latin typeface="Courier New" panose="02070309020205020404" pitchFamily="49" charset="0"/>
                <a:ea typeface="宋体" charset="-122"/>
                <a:cs typeface="Courier New" panose="02070309020205020404" pitchFamily="49" charset="0"/>
              </a:rPr>
              <a:t>namespace </a:t>
            </a:r>
            <a:r>
              <a:rPr lang="en-US" altLang="zh-CN" sz="1800" dirty="0" err="1">
                <a:latin typeface="Courier New" panose="02070309020205020404" pitchFamily="49" charset="0"/>
                <a:ea typeface="宋体" charset="-122"/>
                <a:cs typeface="Courier New" panose="02070309020205020404" pitchFamily="49" charset="0"/>
              </a:rPr>
              <a:t>std</a:t>
            </a:r>
            <a:r>
              <a:rPr lang="en-US" altLang="zh-CN" sz="1800"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kern="1200" dirty="0">
                <a:solidFill>
                  <a:srgbClr val="C00000"/>
                </a:solidFill>
                <a:latin typeface="Courier New" panose="02070309020205020404" pitchFamily="49" charset="0"/>
                <a:cs typeface="Courier New" panose="02070309020205020404" pitchFamily="49" charset="0"/>
              </a:rPr>
              <a:t>class</a:t>
            </a:r>
            <a:r>
              <a:rPr lang="en-US" sz="1800" b="1" kern="1200" dirty="0">
                <a:latin typeface="Courier New" panose="02070309020205020404" pitchFamily="49" charset="0"/>
                <a:cs typeface="Courier New" panose="02070309020205020404" pitchFamily="49" charset="0"/>
              </a:rPr>
              <a:t> Shape {</a:t>
            </a: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protected</a:t>
            </a:r>
            <a:r>
              <a:rPr lang="en-US" sz="1800" dirty="0" smtClean="0">
                <a:latin typeface="Courier New" panose="02070309020205020404" pitchFamily="49" charset="0"/>
                <a:ea typeface="宋体" charset="-122"/>
                <a:cs typeface="Courier New" panose="02070309020205020404" pitchFamily="49" charset="0"/>
              </a:rPr>
              <a:t>:</a:t>
            </a:r>
            <a:endParaRPr lang="en-US" sz="1800"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dirty="0" smtClean="0">
                <a:latin typeface="Courier New" panose="02070309020205020404" pitchFamily="49" charset="0"/>
                <a:ea typeface="宋体" charset="-122"/>
                <a:cs typeface="Courier New" panose="02070309020205020404" pitchFamily="49" charset="0"/>
              </a:rPr>
              <a:t>	</a:t>
            </a:r>
            <a:r>
              <a:rPr lang="en-US" sz="1800" dirty="0" err="1" smtClean="0">
                <a:solidFill>
                  <a:srgbClr val="C00000"/>
                </a:solidFill>
                <a:latin typeface="Courier New" panose="02070309020205020404" pitchFamily="49" charset="0"/>
                <a:ea typeface="宋体" charset="-122"/>
                <a:cs typeface="Courier New" panose="02070309020205020404" pitchFamily="49" charset="0"/>
              </a:rPr>
              <a:t>int</a:t>
            </a:r>
            <a:r>
              <a:rPr lang="en-US" sz="1800" dirty="0" smtClean="0">
                <a:solidFill>
                  <a:srgbClr val="C00000"/>
                </a:solidFill>
                <a:latin typeface="Courier New" panose="02070309020205020404" pitchFamily="49" charset="0"/>
                <a:ea typeface="宋体" charset="-122"/>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area;</a:t>
            </a:r>
          </a:p>
          <a:p>
            <a:pPr eaLnBrk="1" hangingPunct="1">
              <a:lnSpc>
                <a:spcPct val="90000"/>
              </a:lnSpc>
              <a:spcBef>
                <a:spcPct val="0"/>
              </a:spcBef>
              <a:buNone/>
            </a:pPr>
            <a:endParaRPr lang="en-US" sz="1800" dirty="0" smtClean="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b="1" dirty="0" smtClean="0">
                <a:solidFill>
                  <a:srgbClr val="C00000"/>
                </a:solidFill>
                <a:latin typeface="Courier New" panose="02070309020205020404" pitchFamily="49" charset="0"/>
                <a:ea typeface="宋体" charset="-122"/>
                <a:cs typeface="Courier New" panose="02070309020205020404" pitchFamily="49" charset="0"/>
              </a:rPr>
              <a:t>public</a:t>
            </a:r>
            <a:r>
              <a:rPr lang="en-US" sz="1800" dirty="0">
                <a:latin typeface="Courier New" panose="02070309020205020404" pitchFamily="49" charset="0"/>
                <a:ea typeface="宋体" charset="-122"/>
                <a:cs typeface="Courier New" panose="02070309020205020404" pitchFamily="49" charset="0"/>
              </a:rPr>
              <a:t>:</a:t>
            </a: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Shape() </a:t>
            </a:r>
            <a:r>
              <a:rPr lang="en-US" sz="1800" dirty="0">
                <a:latin typeface="Courier New" panose="02070309020205020404" pitchFamily="49" charset="0"/>
                <a:cs typeface="Courier New" panose="02070309020205020404" pitchFamily="49" charset="0"/>
              </a:rPr>
              <a:t>{ area = 0; }</a:t>
            </a: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latin typeface="Courier New" panose="02070309020205020404" pitchFamily="49" charset="0"/>
                <a:cs typeface="Courier New" panose="02070309020205020404" pitchFamily="49" charset="0"/>
              </a:rPr>
              <a:t>Shape(</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smtClean="0">
                <a:latin typeface="Courier New" panose="02070309020205020404" pitchFamily="49" charset="0"/>
                <a:cs typeface="Courier New" panose="02070309020205020404" pitchFamily="49" charset="0"/>
              </a:rPr>
              <a:t>theArea</a:t>
            </a:r>
            <a:r>
              <a:rPr lang="en-US" sz="1800" b="1" kern="12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:area(</a:t>
            </a:r>
            <a:r>
              <a:rPr lang="en-US" sz="1800" dirty="0" err="1">
                <a:latin typeface="Courier New" panose="02070309020205020404" pitchFamily="49" charset="0"/>
                <a:cs typeface="Courier New" panose="02070309020205020404" pitchFamily="49" charset="0"/>
              </a:rPr>
              <a:t>theArea</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getArea</a:t>
            </a:r>
            <a:r>
              <a:rPr lang="en-US" sz="1800" b="1" kern="12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a:solidFill>
                  <a:srgbClr val="C00000"/>
                </a:solidFill>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area; </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solidFill>
                  <a:srgbClr val="C00000"/>
                </a:solidFill>
                <a:latin typeface="Courier New" panose="02070309020205020404" pitchFamily="49" charset="0"/>
                <a:cs typeface="Courier New" panose="02070309020205020404" pitchFamily="49" charset="0"/>
              </a:rPr>
              <a:t>void</a:t>
            </a:r>
            <a:r>
              <a:rPr lang="en-US" sz="1800" b="1" kern="1200" dirty="0" smtClean="0">
                <a:latin typeface="Courier New" panose="02070309020205020404" pitchFamily="49" charset="0"/>
                <a:cs typeface="Courier New" panose="02070309020205020404" pitchFamily="49" charset="0"/>
              </a:rPr>
              <a:t> </a:t>
            </a:r>
            <a:r>
              <a:rPr lang="en-US" sz="1800" b="1" kern="1200" dirty="0" err="1" smtClean="0">
                <a:latin typeface="Courier New" panose="02070309020205020404" pitchFamily="49" charset="0"/>
                <a:cs typeface="Courier New" panose="02070309020205020404" pitchFamily="49" charset="0"/>
              </a:rPr>
              <a:t>setArea</a:t>
            </a:r>
            <a:r>
              <a:rPr lang="en-US" sz="1800" b="1" kern="1200" dirty="0" smtClean="0">
                <a:latin typeface="Courier New" panose="02070309020205020404" pitchFamily="49" charset="0"/>
                <a:cs typeface="Courier New" panose="02070309020205020404" pitchFamily="49" charset="0"/>
              </a:rPr>
              <a:t>(</a:t>
            </a:r>
            <a:r>
              <a:rPr lang="en-US" sz="1800" b="1" kern="1200" dirty="0" err="1" smtClean="0">
                <a:solidFill>
                  <a:srgbClr val="C00000"/>
                </a:solidFill>
                <a:latin typeface="Courier New" panose="02070309020205020404" pitchFamily="49" charset="0"/>
                <a:cs typeface="Courier New" panose="02070309020205020404" pitchFamily="49" charset="0"/>
              </a:rPr>
              <a:t>int</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theArea</a:t>
            </a:r>
            <a:r>
              <a:rPr lang="en-US" sz="1800" b="1" kern="1200" dirty="0">
                <a:latin typeface="Courier New" panose="02070309020205020404" pitchFamily="49" charset="0"/>
                <a:cs typeface="Courier New" panose="02070309020205020404" pitchFamily="49" charset="0"/>
              </a:rPr>
              <a:t>) </a:t>
            </a:r>
            <a:endParaRPr lang="en-US" sz="1800" b="1" kern="1200" dirty="0" smtClean="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dirty="0" smtClean="0">
                <a:latin typeface="Courier New" panose="02070309020205020404" pitchFamily="49" charset="0"/>
                <a:ea typeface="宋体" charset="-122"/>
                <a:cs typeface="Courier New" panose="02070309020205020404" pitchFamily="49" charset="0"/>
              </a:rPr>
              <a:t>	{ area </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theArea</a:t>
            </a:r>
            <a:r>
              <a:rPr lang="en-US" sz="1800" dirty="0" smtClean="0">
                <a:latin typeface="Courier New" panose="02070309020205020404" pitchFamily="49" charset="0"/>
                <a:ea typeface="宋体" charset="-122"/>
                <a:cs typeface="Courier New" panose="02070309020205020404" pitchFamily="49" charset="0"/>
              </a:rPr>
              <a:t>; }</a:t>
            </a:r>
          </a:p>
          <a:p>
            <a:pPr eaLnBrk="1" hangingPunct="1">
              <a:lnSpc>
                <a:spcPct val="90000"/>
              </a:lnSpc>
              <a:spcBef>
                <a:spcPct val="0"/>
              </a:spcBef>
              <a:buNone/>
            </a:pPr>
            <a:endParaRPr lang="en-US" sz="1800" dirty="0">
              <a:latin typeface="Courier New" panose="02070309020205020404" pitchFamily="49" charset="0"/>
              <a:ea typeface="宋体" charset="-122"/>
              <a:cs typeface="Courier New" panose="02070309020205020404" pitchFamily="49" charset="0"/>
            </a:endParaRPr>
          </a:p>
          <a:p>
            <a:pPr eaLnBrk="1" hangingPunct="1">
              <a:lnSpc>
                <a:spcPct val="90000"/>
              </a:lnSpc>
              <a:spcBef>
                <a:spcPct val="0"/>
              </a:spcBef>
              <a:buNone/>
            </a:pPr>
            <a:r>
              <a:rPr lang="en-US" sz="1800" dirty="0">
                <a:latin typeface="Courier New" panose="02070309020205020404" pitchFamily="49" charset="0"/>
                <a:ea typeface="宋体" charset="-122"/>
                <a:cs typeface="Courier New" panose="02070309020205020404" pitchFamily="49" charset="0"/>
              </a:rPr>
              <a:t> </a:t>
            </a:r>
            <a:r>
              <a:rPr lang="en-US" sz="1800" b="1" kern="1200" dirty="0" smtClean="0">
                <a:solidFill>
                  <a:srgbClr val="C00000"/>
                </a:solidFill>
                <a:latin typeface="Courier New" panose="02070309020205020404" pitchFamily="49" charset="0"/>
                <a:cs typeface="Courier New" panose="02070309020205020404" pitchFamily="49" charset="0"/>
              </a:rPr>
              <a:t>void</a:t>
            </a:r>
            <a:r>
              <a:rPr lang="en-US" sz="1800" b="1" kern="1200" dirty="0" smtClean="0">
                <a:latin typeface="Courier New" panose="02070309020205020404" pitchFamily="49" charset="0"/>
                <a:cs typeface="Courier New" panose="02070309020205020404" pitchFamily="49" charset="0"/>
              </a:rPr>
              <a:t> </a:t>
            </a:r>
            <a:r>
              <a:rPr lang="en-US" sz="1800" b="1" kern="1200" dirty="0" err="1">
                <a:latin typeface="Courier New" panose="02070309020205020404" pitchFamily="49" charset="0"/>
                <a:cs typeface="Courier New" panose="02070309020205020404" pitchFamily="49" charset="0"/>
              </a:rPr>
              <a:t>printShape</a:t>
            </a:r>
            <a:r>
              <a:rPr lang="en-US" sz="1800" b="1" kern="12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&lt;&lt;"Area is "&lt;&lt; area &lt;&lt; </a:t>
            </a:r>
            <a:r>
              <a:rPr lang="en-US" sz="1800" dirty="0" err="1" smtClean="0">
                <a:latin typeface="Courier New" panose="02070309020205020404" pitchFamily="49" charset="0"/>
                <a:cs typeface="Courier New" panose="02070309020205020404" pitchFamily="49" charset="0"/>
              </a:rPr>
              <a:t>endl</a:t>
            </a:r>
            <a:r>
              <a:rPr lang="en-US" sz="1800" dirty="0" smtClean="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sz="1800" b="1" kern="1200" dirty="0">
                <a:latin typeface="Courier New" panose="02070309020205020404" pitchFamily="49" charset="0"/>
                <a:cs typeface="Courier New" panose="02070309020205020404" pitchFamily="49" charset="0"/>
              </a:rPr>
              <a:t>};</a:t>
            </a:r>
            <a:r>
              <a:rPr lang="en-US" altLang="zh-CN" sz="1800" dirty="0" smtClean="0">
                <a:latin typeface="Courier New" panose="02070309020205020404" pitchFamily="49" charset="0"/>
                <a:ea typeface="宋体" charset="-122"/>
                <a:cs typeface="Courier New" panose="02070309020205020404" pitchFamily="49" charset="0"/>
              </a:rPr>
              <a:t>  </a:t>
            </a:r>
            <a:endParaRPr lang="en-US" altLang="zh-CN" sz="1800"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8" name="Rectangle 4"/>
          <p:cNvSpPr>
            <a:spLocks noChangeArrowheads="1"/>
          </p:cNvSpPr>
          <p:nvPr/>
        </p:nvSpPr>
        <p:spPr bwMode="auto">
          <a:xfrm>
            <a:off x="4876800" y="914400"/>
            <a:ext cx="4267200" cy="5246136"/>
          </a:xfrm>
          <a:prstGeom prst="rect">
            <a:avLst/>
          </a:prstGeom>
          <a:solidFill>
            <a:srgbClr val="FFFF99"/>
          </a:solidFill>
          <a:ln w="9525">
            <a:noFill/>
            <a:miter lim="800000"/>
            <a:headEnd/>
            <a:tailEnd/>
          </a:ln>
        </p:spPr>
        <p:txBody>
          <a:bodyPr/>
          <a:lstStyle/>
          <a:p>
            <a:pPr marL="0" indent="0">
              <a:spcBef>
                <a:spcPts val="0"/>
              </a:spcBef>
              <a:buNone/>
            </a:pPr>
            <a:r>
              <a:rPr lang="en-US" sz="1800" b="1" dirty="0">
                <a:solidFill>
                  <a:srgbClr val="C00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 Circle: </a:t>
            </a:r>
            <a:r>
              <a:rPr lang="en-US" sz="1800" b="1" dirty="0">
                <a:solidFill>
                  <a:srgbClr val="C00000"/>
                </a:solidFill>
                <a:latin typeface="Courier New" panose="02070309020205020404" pitchFamily="49" charset="0"/>
                <a:cs typeface="Courier New" panose="02070309020205020404" pitchFamily="49" charset="0"/>
              </a:rPr>
              <a:t>public</a:t>
            </a:r>
            <a:r>
              <a:rPr lang="en-US" sz="1800" b="1" dirty="0">
                <a:latin typeface="Courier New" panose="02070309020205020404" pitchFamily="49" charset="0"/>
                <a:cs typeface="Courier New" panose="02070309020205020404" pitchFamily="49" charset="0"/>
              </a:rPr>
              <a:t> Shape </a:t>
            </a:r>
            <a:r>
              <a:rPr lang="en-US" sz="1800" b="1" dirty="0">
                <a:latin typeface="Courier New" panose="02070309020205020404" pitchFamily="49" charset="0"/>
                <a:ea typeface="宋体" charset="-122"/>
                <a:cs typeface="Courier New" panose="02070309020205020404" pitchFamily="49" charset="0"/>
              </a:rPr>
              <a:t>{</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p>
          <a:p>
            <a:pPr marL="0" indent="0">
              <a:spcBef>
                <a:spcPts val="0"/>
              </a:spcBef>
              <a:buNone/>
            </a:pPr>
            <a:r>
              <a:rPr lang="en-US" sz="1800" dirty="0">
                <a:solidFill>
                  <a:srgbClr val="C00000"/>
                </a:solidFill>
                <a:latin typeface="Courier New" panose="02070309020205020404" pitchFamily="49" charset="0"/>
                <a:ea typeface="宋体" charset="-122"/>
                <a:cs typeface="Courier New" panose="02070309020205020404" pitchFamily="49" charset="0"/>
              </a:rPr>
              <a:t>    string </a:t>
            </a:r>
            <a:r>
              <a:rPr lang="en-US" sz="1800" dirty="0">
                <a:latin typeface="Courier New" panose="02070309020205020404" pitchFamily="49" charset="0"/>
                <a:ea typeface="宋体" charset="-122"/>
                <a:cs typeface="Courier New" panose="02070309020205020404" pitchFamily="49" charset="0"/>
              </a:rPr>
              <a:t>color;</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Circle() </a:t>
            </a:r>
            <a:r>
              <a:rPr lang="en-US" sz="1800" dirty="0" smtClean="0">
                <a:latin typeface="Courier New" panose="02070309020205020404" pitchFamily="49" charset="0"/>
                <a:ea typeface="宋体" charset="-122"/>
                <a:cs typeface="Courier New" panose="02070309020205020404" pitchFamily="49" charset="0"/>
              </a:rPr>
              <a:t>{color=“Unknown</a:t>
            </a:r>
            <a:r>
              <a:rPr lang="en-US" sz="1800" dirty="0">
                <a:latin typeface="Courier New" panose="02070309020205020404" pitchFamily="49" charset="0"/>
                <a:ea typeface="宋体" charset="-122"/>
                <a:cs typeface="Courier New" panose="02070309020205020404" pitchFamily="49" charset="0"/>
              </a:rPr>
              <a:t>”;}</a:t>
            </a:r>
          </a:p>
          <a:p>
            <a:pPr marL="0" indent="0">
              <a:buNone/>
            </a:pP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Circle(</a:t>
            </a:r>
            <a:r>
              <a:rPr lang="en-US" sz="1800" dirty="0" err="1">
                <a:solidFill>
                  <a:srgbClr val="C00000"/>
                </a:solidFill>
                <a:latin typeface="Courier New" panose="02070309020205020404" pitchFamily="49" charset="0"/>
                <a:ea typeface="宋体" charset="-122"/>
                <a:cs typeface="Courier New" panose="02070309020205020404" pitchFamily="49" charset="0"/>
              </a:rPr>
              <a:t>int</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area1,</a:t>
            </a:r>
            <a:r>
              <a:rPr lang="en-US" sz="1800" dirty="0" smtClean="0">
                <a:solidFill>
                  <a:srgbClr val="C00000"/>
                </a:solidFill>
                <a:latin typeface="Courier New" panose="02070309020205020404" pitchFamily="49" charset="0"/>
                <a:ea typeface="宋体" charset="-122"/>
                <a:cs typeface="Courier New" panose="02070309020205020404" pitchFamily="49" charset="0"/>
              </a:rPr>
              <a:t>string</a:t>
            </a:r>
            <a:r>
              <a:rPr lang="en-US" sz="1800" dirty="0" smtClean="0">
                <a:latin typeface="Courier New" panose="02070309020205020404" pitchFamily="49" charset="0"/>
                <a:ea typeface="宋体" charset="-122"/>
                <a:cs typeface="Courier New" panose="02070309020205020404" pitchFamily="49" charset="0"/>
              </a:rPr>
              <a:t> col): </a:t>
            </a:r>
            <a:r>
              <a:rPr lang="en-US" sz="1800" dirty="0">
                <a:latin typeface="Courier New" panose="02070309020205020404" pitchFamily="49" charset="0"/>
                <a:ea typeface="宋体" charset="-122"/>
                <a:cs typeface="Courier New" panose="02070309020205020404" pitchFamily="49" charset="0"/>
              </a:rPr>
              <a:t>Shape(area1)</a:t>
            </a:r>
          </a:p>
          <a:p>
            <a:pPr marL="0" indent="0">
              <a:buNone/>
            </a:pP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smtClean="0">
                <a:latin typeface="Courier New" panose="02070309020205020404" pitchFamily="49" charset="0"/>
                <a:ea typeface="宋体" charset="-122"/>
                <a:cs typeface="Courier New" panose="02070309020205020404" pitchFamily="49" charset="0"/>
              </a:rPr>
              <a:t>   color </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col; </a:t>
            </a: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col</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b="1" dirty="0">
                <a:latin typeface="Courier New" panose="02070309020205020404" pitchFamily="49" charset="0"/>
                <a:ea typeface="宋体" charset="-122"/>
                <a:cs typeface="Courier New" panose="02070309020205020404" pitchFamily="49" charset="0"/>
              </a:rPr>
              <a:t>};</a:t>
            </a:r>
            <a:endParaRPr lang="en-US" altLang="zh-CN" sz="1800" b="1" dirty="0">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579275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4"/>
          <p:cNvSpPr>
            <a:spLocks noChangeArrowheads="1"/>
          </p:cNvSpPr>
          <p:nvPr/>
        </p:nvSpPr>
        <p:spPr bwMode="auto">
          <a:xfrm>
            <a:off x="4343400" y="914400"/>
            <a:ext cx="4800600" cy="5257800"/>
          </a:xfrm>
          <a:prstGeom prst="rect">
            <a:avLst/>
          </a:prstGeom>
          <a:solidFill>
            <a:srgbClr val="FFFF99"/>
          </a:solidFill>
          <a:ln w="9525">
            <a:noFill/>
            <a:miter lim="800000"/>
            <a:headEnd/>
            <a:tailEnd/>
          </a:ln>
        </p:spPr>
        <p:txBody>
          <a:bodyPr/>
          <a:lstStyle/>
          <a:p>
            <a:pPr marL="742950" lvl="1" indent="-285750" eaLnBrk="1" hangingPunct="1">
              <a:lnSpc>
                <a:spcPct val="80000"/>
              </a:lnSpc>
              <a:buFont typeface="Courier New" pitchFamily="49" charset="0"/>
              <a:buNone/>
            </a:pPr>
            <a:r>
              <a:rPr lang="en-US" altLang="zh-CN" sz="2000" dirty="0" smtClean="0">
                <a:solidFill>
                  <a:srgbClr val="008000"/>
                </a:solidFill>
                <a:latin typeface="Courier New" panose="02070309020205020404" pitchFamily="49" charset="0"/>
                <a:ea typeface="宋体" charset="-122"/>
                <a:cs typeface="Courier New" panose="02070309020205020404" pitchFamily="49" charset="0"/>
              </a:rPr>
              <a:t>// Method Definitions</a:t>
            </a:r>
            <a:endParaRPr lang="en-US" altLang="zh-CN" sz="2000" dirty="0">
              <a:solidFill>
                <a:srgbClr val="008000"/>
              </a:solidFill>
              <a:latin typeface="Courier New" panose="02070309020205020404" pitchFamily="49" charset="0"/>
              <a:ea typeface="宋体" charset="-122"/>
              <a:cs typeface="Courier New" panose="02070309020205020404" pitchFamily="49" charset="0"/>
            </a:endParaRPr>
          </a:p>
          <a:p>
            <a:endParaRPr lang="en-US" sz="1800" b="1" dirty="0" smtClean="0">
              <a:latin typeface="Courier New" panose="02070309020205020404" pitchFamily="49" charset="0"/>
              <a:cs typeface="Courier New" panose="02070309020205020404" pitchFamily="49" charset="0"/>
            </a:endParaRPr>
          </a:p>
          <a:p>
            <a:r>
              <a:rPr lang="en-US" sz="1800" dirty="0" smtClean="0">
                <a:solidFill>
                  <a:srgbClr val="C00000"/>
                </a:solidFill>
                <a:latin typeface="Courier New" panose="02070309020205020404" pitchFamily="49" charset="0"/>
                <a:cs typeface="Courier New" panose="02070309020205020404" pitchFamily="49" charset="0"/>
              </a:rPr>
              <a:t>string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	</a:t>
            </a:r>
            <a:r>
              <a:rPr lang="en-US" sz="1800" dirty="0" smtClean="0">
                <a:solidFill>
                  <a:srgbClr val="C00000"/>
                </a:solidFill>
                <a:latin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cs typeface="Courier New" panose="02070309020205020404" pitchFamily="49" charset="0"/>
              </a:rPr>
              <a:t> color;</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smtClean="0">
                <a:solidFill>
                  <a:srgbClr val="C00000"/>
                </a:solidFill>
                <a:latin typeface="Courier New" panose="02070309020205020404" pitchFamily="49" charset="0"/>
                <a:cs typeface="Courier New" panose="02070309020205020404" pitchFamily="49" charset="0"/>
              </a:rPr>
              <a:t>void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col)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color = col;</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ea typeface="宋体" charset="-122"/>
                <a:cs typeface="Courier New" panose="02070309020205020404" pitchFamily="49" charset="0"/>
              </a:rPr>
              <a:t>Circle::</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&lt;&lt; “ Area is: “ </a:t>
            </a:r>
            <a:r>
              <a:rPr lang="en-US" sz="1800" dirty="0">
                <a:latin typeface="Courier New" panose="02070309020205020404" pitchFamily="49" charset="0"/>
                <a:cs typeface="Courier New" panose="02070309020205020404" pitchFamily="49" charset="0"/>
              </a:rPr>
              <a:t>&lt;&lt; </a:t>
            </a:r>
            <a:r>
              <a:rPr lang="en-US" sz="1800" dirty="0" smtClean="0">
                <a:latin typeface="Courier New" panose="02070309020205020404" pitchFamily="49" charset="0"/>
                <a:cs typeface="Courier New" panose="02070309020205020404" pitchFamily="49" charset="0"/>
              </a:rPr>
              <a:t>area;</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a:t>
            </a:r>
            <a:r>
              <a:rPr lang="en-US" sz="1800" dirty="0" smtClean="0">
                <a:latin typeface="Courier New" panose="02070309020205020404" pitchFamily="49" charset="0"/>
                <a:cs typeface="Courier New" panose="02070309020205020404" pitchFamily="49" charset="0"/>
              </a:rPr>
              <a:t>“ Color </a:t>
            </a:r>
            <a:r>
              <a:rPr lang="en-US" sz="1800" dirty="0">
                <a:latin typeface="Courier New" panose="02070309020205020404" pitchFamily="49" charset="0"/>
                <a:cs typeface="Courier New" panose="02070309020205020404" pitchFamily="49" charset="0"/>
              </a:rPr>
              <a:t>is: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color;</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endParaRPr lang="en-US" altLang="zh-CN" sz="1800" dirty="0">
              <a:solidFill>
                <a:schemeClr val="accent2"/>
              </a:solidFill>
              <a:latin typeface="Courier New" panose="02070309020205020404" pitchFamily="49" charset="0"/>
              <a:ea typeface="宋体" charset="-122"/>
              <a:cs typeface="Courier New" panose="02070309020205020404" pitchFamily="49" charset="0"/>
            </a:endParaRPr>
          </a:p>
        </p:txBody>
      </p:sp>
      <p:sp>
        <p:nvSpPr>
          <p:cNvPr id="39938" name="灯片编号占位符 5"/>
          <p:cNvSpPr>
            <a:spLocks noGrp="1"/>
          </p:cNvSpPr>
          <p:nvPr>
            <p:ph type="sldNum" sz="quarter" idx="12"/>
          </p:nvPr>
        </p:nvSpPr>
        <p:spPr>
          <a:noFill/>
        </p:spPr>
        <p:txBody>
          <a:bodyPr/>
          <a:lstStyle/>
          <a:p>
            <a:fld id="{A3057B82-315F-4770-BB42-EEE56D3DE48A}" type="slidenum">
              <a:rPr lang="en-US" altLang="zh-CN"/>
              <a:pPr/>
              <a:t>26</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a:latin typeface="Comic Sans MS" pitchFamily="66" charset="0"/>
                <a:ea typeface="宋体" charset="-122"/>
              </a:rPr>
              <a:t>Protected vs Private Inheritance</a:t>
            </a:r>
            <a:endParaRPr lang="en-US" altLang="zh-CN" b="1" dirty="0" smtClean="0">
              <a:latin typeface="Comic Sans MS" pitchFamily="66" charset="0"/>
              <a:ea typeface="宋体" charset="-122"/>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13" name="Rectangle 4"/>
          <p:cNvSpPr>
            <a:spLocks noGrp="1" noChangeArrowheads="1"/>
          </p:cNvSpPr>
          <p:nvPr>
            <p:ph idx="1"/>
          </p:nvPr>
        </p:nvSpPr>
        <p:spPr bwMode="auto">
          <a:xfrm>
            <a:off x="15551" y="914400"/>
            <a:ext cx="4251649" cy="5257800"/>
          </a:xfrm>
          <a:prstGeom prst="rect">
            <a:avLst/>
          </a:prstGeom>
          <a:solidFill>
            <a:srgbClr val="FFFF99"/>
          </a:solidFill>
          <a:ln w="9525">
            <a:noFill/>
            <a:miter lim="800000"/>
            <a:headEnd/>
            <a:tailEnd/>
          </a:ln>
        </p:spPr>
        <p:txBody>
          <a:bodyPr/>
          <a:lstStyle/>
          <a:p>
            <a:pPr marL="0" indent="0">
              <a:spcBef>
                <a:spcPts val="0"/>
              </a:spcBef>
              <a:buNone/>
            </a:pPr>
            <a:r>
              <a:rPr lang="en-US" sz="1800" b="1" dirty="0">
                <a:solidFill>
                  <a:srgbClr val="C00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 Circle: </a:t>
            </a:r>
            <a:r>
              <a:rPr lang="en-US" sz="1800" b="1" dirty="0">
                <a:solidFill>
                  <a:srgbClr val="C00000"/>
                </a:solidFill>
                <a:latin typeface="Courier New" panose="02070309020205020404" pitchFamily="49" charset="0"/>
                <a:cs typeface="Courier New" panose="02070309020205020404" pitchFamily="49" charset="0"/>
              </a:rPr>
              <a:t>public</a:t>
            </a:r>
            <a:r>
              <a:rPr lang="en-US" sz="1800" b="1" dirty="0">
                <a:latin typeface="Courier New" panose="02070309020205020404" pitchFamily="49" charset="0"/>
                <a:cs typeface="Courier New" panose="02070309020205020404" pitchFamily="49" charset="0"/>
              </a:rPr>
              <a:t> Shape </a:t>
            </a:r>
            <a:r>
              <a:rPr lang="en-US" sz="1800" b="1" dirty="0">
                <a:latin typeface="Courier New" panose="02070309020205020404" pitchFamily="49" charset="0"/>
                <a:ea typeface="宋体" charset="-122"/>
                <a:cs typeface="Courier New" panose="02070309020205020404" pitchFamily="49" charset="0"/>
              </a:rPr>
              <a:t>{</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private:</a:t>
            </a:r>
          </a:p>
          <a:p>
            <a:pPr marL="0" indent="0">
              <a:spcBef>
                <a:spcPts val="0"/>
              </a:spcBef>
              <a:buNone/>
            </a:pPr>
            <a:r>
              <a:rPr lang="en-US" sz="1800" dirty="0">
                <a:solidFill>
                  <a:srgbClr val="C00000"/>
                </a:solidFill>
                <a:latin typeface="Courier New" panose="02070309020205020404" pitchFamily="49" charset="0"/>
                <a:ea typeface="宋体" charset="-122"/>
                <a:cs typeface="Courier New" panose="02070309020205020404" pitchFamily="49" charset="0"/>
              </a:rPr>
              <a:t>    string </a:t>
            </a:r>
            <a:r>
              <a:rPr lang="en-US" sz="1800" dirty="0">
                <a:latin typeface="Courier New" panose="02070309020205020404" pitchFamily="49" charset="0"/>
                <a:ea typeface="宋体" charset="-122"/>
                <a:cs typeface="Courier New" panose="02070309020205020404" pitchFamily="49" charset="0"/>
              </a:rPr>
              <a:t>color;</a:t>
            </a:r>
          </a:p>
          <a:p>
            <a:pPr marL="0" indent="0">
              <a:spcBef>
                <a:spcPts val="0"/>
              </a:spcBef>
              <a:buNone/>
            </a:pPr>
            <a:endParaRPr lang="en-US" sz="1800" dirty="0">
              <a:latin typeface="Courier New" panose="02070309020205020404" pitchFamily="49" charset="0"/>
              <a:ea typeface="宋体" charset="-122"/>
              <a:cs typeface="Courier New" panose="02070309020205020404" pitchFamily="49" charset="0"/>
            </a:endParaRPr>
          </a:p>
          <a:p>
            <a:pPr marL="0" indent="0">
              <a:spcBef>
                <a:spcPts val="0"/>
              </a:spcBef>
              <a:buNone/>
            </a:pPr>
            <a:r>
              <a:rPr lang="en-US" sz="1800" b="1" dirty="0">
                <a:solidFill>
                  <a:srgbClr val="C00000"/>
                </a:solidFill>
                <a:latin typeface="Courier New" panose="02070309020205020404" pitchFamily="49" charset="0"/>
                <a:ea typeface="宋体" charset="-122"/>
                <a:cs typeface="Courier New" panose="02070309020205020404" pitchFamily="49" charset="0"/>
              </a:rPr>
              <a:t>public</a:t>
            </a:r>
            <a:r>
              <a:rPr lang="en-US" sz="1800" b="1"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Circle() </a:t>
            </a:r>
            <a:r>
              <a:rPr lang="en-US" sz="1800" dirty="0" smtClean="0">
                <a:latin typeface="Courier New" panose="02070309020205020404" pitchFamily="49" charset="0"/>
                <a:ea typeface="宋体" charset="-122"/>
                <a:cs typeface="Courier New" panose="02070309020205020404" pitchFamily="49" charset="0"/>
              </a:rPr>
              <a:t>{color=“Unknown</a:t>
            </a:r>
            <a:r>
              <a:rPr lang="en-US" sz="1800" dirty="0">
                <a:latin typeface="Courier New" panose="02070309020205020404" pitchFamily="49" charset="0"/>
                <a:ea typeface="宋体" charset="-122"/>
                <a:cs typeface="Courier New" panose="02070309020205020404" pitchFamily="49" charset="0"/>
              </a:rPr>
              <a:t>”;}</a:t>
            </a:r>
          </a:p>
          <a:p>
            <a:pPr marL="0" indent="0">
              <a:buNone/>
            </a:pP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Circle(</a:t>
            </a:r>
            <a:r>
              <a:rPr lang="en-US" sz="1800" dirty="0" err="1">
                <a:solidFill>
                  <a:srgbClr val="C00000"/>
                </a:solidFill>
                <a:latin typeface="Courier New" panose="02070309020205020404" pitchFamily="49" charset="0"/>
                <a:ea typeface="宋体" charset="-122"/>
                <a:cs typeface="Courier New" panose="02070309020205020404" pitchFamily="49" charset="0"/>
              </a:rPr>
              <a:t>int</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area1,</a:t>
            </a:r>
            <a:r>
              <a:rPr lang="en-US" sz="1800" dirty="0" smtClean="0">
                <a:solidFill>
                  <a:srgbClr val="C00000"/>
                </a:solidFill>
                <a:latin typeface="Courier New" panose="02070309020205020404" pitchFamily="49" charset="0"/>
                <a:ea typeface="宋体" charset="-122"/>
                <a:cs typeface="Courier New" panose="02070309020205020404" pitchFamily="49" charset="0"/>
              </a:rPr>
              <a:t>string</a:t>
            </a:r>
            <a:r>
              <a:rPr lang="en-US" sz="1800" dirty="0" smtClean="0">
                <a:latin typeface="Courier New" panose="02070309020205020404" pitchFamily="49" charset="0"/>
                <a:ea typeface="宋体" charset="-122"/>
                <a:cs typeface="Courier New" panose="02070309020205020404" pitchFamily="49" charset="0"/>
              </a:rPr>
              <a:t> col):  </a:t>
            </a:r>
            <a:r>
              <a:rPr lang="en-US" sz="1800" dirty="0">
                <a:latin typeface="Courier New" panose="02070309020205020404" pitchFamily="49" charset="0"/>
                <a:ea typeface="宋体" charset="-122"/>
                <a:cs typeface="Courier New" panose="02070309020205020404" pitchFamily="49" charset="0"/>
              </a:rPr>
              <a:t>Shape(area1)</a:t>
            </a:r>
          </a:p>
          <a:p>
            <a:pPr marL="0" indent="0">
              <a:buNone/>
            </a:pP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color = </a:t>
            </a:r>
            <a:r>
              <a:rPr lang="en-US" sz="1800" dirty="0" smtClean="0">
                <a:latin typeface="Courier New" panose="02070309020205020404" pitchFamily="49" charset="0"/>
                <a:ea typeface="宋体" charset="-122"/>
                <a:cs typeface="Courier New" panose="02070309020205020404" pitchFamily="49" charset="0"/>
              </a:rPr>
              <a:t>col; </a:t>
            </a:r>
            <a:endParaRPr lang="en-US" sz="1800" dirty="0">
              <a:latin typeface="Courier New" panose="02070309020205020404" pitchFamily="49" charset="0"/>
              <a:ea typeface="宋体" charset="-122"/>
              <a:cs typeface="Courier New" panose="02070309020205020404" pitchFamily="49" charset="0"/>
            </a:endParaRPr>
          </a:p>
          <a:p>
            <a:pPr marL="0" indent="0">
              <a:buNone/>
            </a:pP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getColor</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setColor</a:t>
            </a:r>
            <a:r>
              <a:rPr lang="en-US" sz="1800" dirty="0">
                <a:latin typeface="Courier New" panose="02070309020205020404" pitchFamily="49" charset="0"/>
                <a:ea typeface="宋体" charset="-122"/>
                <a:cs typeface="Courier New" panose="02070309020205020404" pitchFamily="49" charset="0"/>
              </a:rPr>
              <a:t>(</a:t>
            </a:r>
            <a:r>
              <a:rPr lang="en-US" sz="1800" dirty="0">
                <a:solidFill>
                  <a:srgbClr val="C00000"/>
                </a:solidFill>
                <a:latin typeface="Courier New" panose="02070309020205020404" pitchFamily="49" charset="0"/>
                <a:ea typeface="宋体" charset="-122"/>
                <a:cs typeface="Courier New" panose="02070309020205020404" pitchFamily="49" charset="0"/>
              </a:rPr>
              <a:t>string</a:t>
            </a:r>
            <a:r>
              <a:rPr lang="en-US" sz="1800" dirty="0">
                <a:latin typeface="Courier New" panose="02070309020205020404" pitchFamily="49" charset="0"/>
                <a:ea typeface="宋体" charset="-122"/>
                <a:cs typeface="Courier New" panose="02070309020205020404" pitchFamily="49" charset="0"/>
              </a:rPr>
              <a:t> </a:t>
            </a:r>
            <a:r>
              <a:rPr lang="en-US" sz="1800" dirty="0" smtClean="0">
                <a:latin typeface="Courier New" panose="02070309020205020404" pitchFamily="49" charset="0"/>
                <a:ea typeface="宋体" charset="-122"/>
                <a:cs typeface="Courier New" panose="02070309020205020404" pitchFamily="49" charset="0"/>
              </a:rPr>
              <a:t>col</a:t>
            </a:r>
            <a:r>
              <a:rPr lang="en-US" sz="1800" dirty="0">
                <a:latin typeface="Courier New" panose="02070309020205020404" pitchFamily="49" charset="0"/>
                <a:ea typeface="宋体" charset="-122"/>
                <a:cs typeface="Courier New" panose="02070309020205020404" pitchFamily="49" charset="0"/>
              </a:rPr>
              <a:t>); </a:t>
            </a:r>
          </a:p>
          <a:p>
            <a:pPr marL="0" indent="0">
              <a:buNone/>
            </a:pPr>
            <a:r>
              <a:rPr lang="en-US" sz="1800" dirty="0">
                <a:latin typeface="Courier New" panose="02070309020205020404" pitchFamily="49" charset="0"/>
                <a:ea typeface="宋体" charset="-122"/>
                <a:cs typeface="Courier New" panose="02070309020205020404" pitchFamily="49" charset="0"/>
              </a:rPr>
              <a:t> </a:t>
            </a:r>
            <a:r>
              <a:rPr lang="en-US" sz="1800" dirty="0">
                <a:solidFill>
                  <a:srgbClr val="C00000"/>
                </a:solidFill>
                <a:latin typeface="Courier New" panose="02070309020205020404" pitchFamily="49" charset="0"/>
                <a:ea typeface="宋体" charset="-122"/>
                <a:cs typeface="Courier New" panose="02070309020205020404" pitchFamily="49" charset="0"/>
              </a:rPr>
              <a:t>void</a:t>
            </a:r>
            <a:r>
              <a:rPr lang="en-US" sz="1800" dirty="0">
                <a:latin typeface="Courier New" panose="02070309020205020404" pitchFamily="49" charset="0"/>
                <a:ea typeface="宋体" charset="-122"/>
                <a:cs typeface="Courier New" panose="02070309020205020404" pitchFamily="49" charset="0"/>
              </a:rPr>
              <a:t> </a:t>
            </a:r>
            <a:r>
              <a:rPr lang="en-US" sz="1800" dirty="0" err="1">
                <a:latin typeface="Courier New" panose="02070309020205020404" pitchFamily="49" charset="0"/>
                <a:ea typeface="宋体" charset="-122"/>
                <a:cs typeface="Courier New" panose="02070309020205020404" pitchFamily="49" charset="0"/>
              </a:rPr>
              <a:t>printCircle</a:t>
            </a:r>
            <a:r>
              <a:rPr lang="en-US" sz="1800" dirty="0">
                <a:latin typeface="Courier New" panose="02070309020205020404" pitchFamily="49" charset="0"/>
                <a:ea typeface="宋体" charset="-122"/>
                <a:cs typeface="Courier New" panose="02070309020205020404" pitchFamily="49" charset="0"/>
              </a:rPr>
              <a:t>();</a:t>
            </a:r>
          </a:p>
          <a:p>
            <a:pPr marL="0" indent="0">
              <a:buNone/>
            </a:pPr>
            <a:r>
              <a:rPr lang="en-US" sz="1800" b="1" dirty="0">
                <a:latin typeface="Courier New" panose="02070309020205020404" pitchFamily="49" charset="0"/>
                <a:ea typeface="宋体" charset="-122"/>
                <a:cs typeface="Courier New" panose="02070309020205020404" pitchFamily="49" charset="0"/>
              </a:rPr>
              <a:t>};</a:t>
            </a:r>
            <a:endParaRPr lang="en-US" altLang="zh-CN" sz="1800" b="1" dirty="0">
              <a:latin typeface="Courier New" panose="02070309020205020404" pitchFamily="49" charset="0"/>
              <a:ea typeface="宋体" charset="-122"/>
              <a:cs typeface="Courier New" panose="02070309020205020404" pitchFamily="49" charset="0"/>
            </a:endParaRPr>
          </a:p>
        </p:txBody>
      </p:sp>
      <p:sp>
        <p:nvSpPr>
          <p:cNvPr id="7" name="Left Brace 6"/>
          <p:cNvSpPr/>
          <p:nvPr/>
        </p:nvSpPr>
        <p:spPr>
          <a:xfrm>
            <a:off x="3962400" y="914400"/>
            <a:ext cx="762000" cy="5181600"/>
          </a:xfrm>
          <a:prstGeom prst="leftBrace">
            <a:avLst>
              <a:gd name="adj1" fmla="val 8333"/>
              <a:gd name="adj2" fmla="val 88355"/>
            </a:avLst>
          </a:prstGeom>
          <a:ln w="38100">
            <a:solidFill>
              <a:srgbClr val="336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733800" y="4953000"/>
            <a:ext cx="228600" cy="1066800"/>
          </a:xfrm>
          <a:prstGeom prst="rightBrace">
            <a:avLst/>
          </a:prstGeom>
          <a:ln w="38100">
            <a:solidFill>
              <a:srgbClr val="336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1646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3057B82-315F-4770-BB42-EEE56D3DE48A}" type="slidenum">
              <a:rPr lang="en-US" altLang="zh-CN"/>
              <a:pPr/>
              <a:t>27</a:t>
            </a:fld>
            <a:endParaRPr lang="en-US" altLang="zh-CN"/>
          </a:p>
        </p:txBody>
      </p:sp>
      <p:sp>
        <p:nvSpPr>
          <p:cNvPr id="39939" name="Rectangle 2"/>
          <p:cNvSpPr>
            <a:spLocks noGrp="1" noChangeArrowheads="1"/>
          </p:cNvSpPr>
          <p:nvPr>
            <p:ph type="title"/>
          </p:nvPr>
        </p:nvSpPr>
        <p:spPr>
          <a:xfrm>
            <a:off x="0" y="152400"/>
            <a:ext cx="9144000" cy="685800"/>
          </a:xfrm>
        </p:spPr>
        <p:txBody>
          <a:bodyPr>
            <a:normAutofit fontScale="90000"/>
          </a:bodyPr>
          <a:lstStyle/>
          <a:p>
            <a:pPr eaLnBrk="1" hangingPunct="1"/>
            <a:r>
              <a:rPr lang="en-US" altLang="zh-CN" b="1" dirty="0" smtClean="0">
                <a:latin typeface="Comic Sans MS" pitchFamily="66" charset="0"/>
                <a:ea typeface="宋体" charset="-122"/>
              </a:rPr>
              <a:t>Another Example</a:t>
            </a:r>
          </a:p>
        </p:txBody>
      </p:sp>
      <p:sp>
        <p:nvSpPr>
          <p:cNvPr id="39942" name="Rectangle 5"/>
          <p:cNvSpPr>
            <a:spLocks noChangeArrowheads="1"/>
          </p:cNvSpPr>
          <p:nvPr/>
        </p:nvSpPr>
        <p:spPr bwMode="auto">
          <a:xfrm>
            <a:off x="76200" y="914400"/>
            <a:ext cx="8991600" cy="5257800"/>
          </a:xfrm>
          <a:prstGeom prst="rect">
            <a:avLst/>
          </a:prstGeom>
          <a:solidFill>
            <a:srgbClr val="FFCC99"/>
          </a:solidFill>
          <a:ln w="9525">
            <a:noFill/>
            <a:miter lim="800000"/>
            <a:headEnd/>
            <a:tailEnd/>
          </a:ln>
        </p:spPr>
        <p:txBody>
          <a:bodyPr/>
          <a:lstStyle/>
          <a:p>
            <a:pPr marL="285750" indent="-285750">
              <a:buFont typeface="Courier New" pitchFamily="49" charset="0"/>
              <a:buNone/>
            </a:pPr>
            <a:endParaRPr lang="en-US" altLang="zh-CN" sz="1600" b="1" dirty="0" smtClean="0">
              <a:latin typeface="Courier New" panose="02070309020205020404" pitchFamily="49" charset="0"/>
              <a:ea typeface="宋体" charset="-122"/>
              <a:cs typeface="Courier New" panose="02070309020205020404" pitchFamily="49" charset="0"/>
            </a:endParaRPr>
          </a:p>
          <a:p>
            <a:pPr marL="285750" indent="-285750">
              <a:buFont typeface="Courier New" pitchFamily="49" charset="0"/>
              <a:buNone/>
            </a:pPr>
            <a:r>
              <a:rPr lang="en-US" altLang="zh-CN" sz="1600" b="1" dirty="0" err="1" smtClean="0">
                <a:solidFill>
                  <a:srgbClr val="C00000"/>
                </a:solidFill>
                <a:latin typeface="Courier New" panose="02070309020205020404" pitchFamily="49" charset="0"/>
                <a:ea typeface="宋体" charset="-122"/>
                <a:cs typeface="Courier New" panose="02070309020205020404" pitchFamily="49" charset="0"/>
              </a:rPr>
              <a:t>int</a:t>
            </a:r>
            <a:r>
              <a:rPr lang="en-US" altLang="zh-CN" sz="1600" b="1" dirty="0" smtClean="0">
                <a:latin typeface="Courier New" panose="02070309020205020404" pitchFamily="49" charset="0"/>
                <a:ea typeface="宋体" charset="-122"/>
                <a:cs typeface="Courier New" panose="02070309020205020404" pitchFamily="49" charset="0"/>
              </a:rPr>
              <a:t> main() {</a:t>
            </a:r>
          </a:p>
          <a:p>
            <a:pPr marL="285750" indent="-285750">
              <a:buFont typeface="Courier New" pitchFamily="49" charset="0"/>
              <a:buNone/>
            </a:pPr>
            <a:r>
              <a:rPr lang="en-US" altLang="zh-CN" sz="1600" b="1" dirty="0">
                <a:latin typeface="Courier New" panose="02070309020205020404" pitchFamily="49" charset="0"/>
                <a:ea typeface="宋体" charset="-122"/>
                <a:cs typeface="Courier New" panose="02070309020205020404" pitchFamily="49" charset="0"/>
              </a:rPr>
              <a:t> </a:t>
            </a:r>
            <a:r>
              <a:rPr lang="en-US" altLang="zh-CN" sz="1600" b="1" dirty="0" smtClean="0">
                <a:latin typeface="Courier New" panose="02070309020205020404" pitchFamily="49" charset="0"/>
                <a:ea typeface="宋体" charset="-122"/>
                <a:cs typeface="Courier New" panose="02070309020205020404" pitchFamily="49" charset="0"/>
              </a:rPr>
              <a:t>    </a:t>
            </a:r>
            <a:r>
              <a:rPr lang="en-US" altLang="zh-CN" sz="1600" dirty="0" smtClean="0">
                <a:solidFill>
                  <a:srgbClr val="00B050"/>
                </a:solidFill>
                <a:latin typeface="Courier New" panose="02070309020205020404" pitchFamily="49" charset="0"/>
                <a:ea typeface="宋体" charset="-122"/>
                <a:cs typeface="Courier New" panose="02070309020205020404" pitchFamily="49" charset="0"/>
              </a:rPr>
              <a:t>// Every new Circle object by default calls the Shape constructor</a:t>
            </a:r>
          </a:p>
          <a:p>
            <a:pPr marL="285750" indent="-285750">
              <a:buFont typeface="Courier New" pitchFamily="49" charset="0"/>
              <a:buNone/>
            </a:pPr>
            <a:r>
              <a:rPr lang="en-US" altLang="zh-CN" sz="1600" dirty="0" smtClean="0">
                <a:solidFill>
                  <a:srgbClr val="00B050"/>
                </a:solidFill>
                <a:latin typeface="Courier New" panose="02070309020205020404" pitchFamily="49" charset="0"/>
                <a:ea typeface="宋体" charset="-122"/>
                <a:cs typeface="Courier New" panose="02070309020205020404" pitchFamily="49" charset="0"/>
              </a:rPr>
              <a:t>     // first before calling the Circle constructor</a:t>
            </a:r>
            <a:endParaRPr lang="en-US" altLang="zh-CN" sz="1600" dirty="0">
              <a:solidFill>
                <a:srgbClr val="00B050"/>
              </a:solidFill>
              <a:latin typeface="Courier New" panose="02070309020205020404" pitchFamily="49" charset="0"/>
              <a:ea typeface="宋体" charset="-122"/>
              <a:cs typeface="Courier New" panose="02070309020205020404" pitchFamily="49" charset="0"/>
            </a:endParaRP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a:t>
            </a:r>
            <a:r>
              <a:rPr lang="en-US" sz="1600" dirty="0" smtClean="0">
                <a:latin typeface="Courier New" panose="02070309020205020404" pitchFamily="49" charset="0"/>
                <a:ea typeface="宋体" charset="-122"/>
                <a:cs typeface="Courier New" panose="02070309020205020404" pitchFamily="49" charset="0"/>
              </a:rPr>
              <a:t>“Circle1's </a:t>
            </a:r>
            <a:r>
              <a:rPr lang="en-US" sz="1600" dirty="0">
                <a:latin typeface="Courier New" panose="02070309020205020404" pitchFamily="49" charset="0"/>
                <a:ea typeface="宋体" charset="-122"/>
                <a:cs typeface="Courier New" panose="02070309020205020404" pitchFamily="49" charset="0"/>
              </a:rPr>
              <a:t>default values from default constructors</a:t>
            </a:r>
            <a:r>
              <a:rPr lang="en-US" sz="1600" dirty="0" smtClean="0">
                <a:latin typeface="Courier New" panose="02070309020205020404" pitchFamily="49" charset="0"/>
                <a:ea typeface="宋体" charset="-122"/>
                <a:cs typeface="Courier New" panose="02070309020205020404" pitchFamily="49" charset="0"/>
              </a:rPr>
              <a:t>:”;</a:t>
            </a:r>
            <a:endParaRPr lang="en-US" sz="1600" dirty="0">
              <a:latin typeface="Courier New" panose="02070309020205020404" pitchFamily="49" charset="0"/>
              <a:ea typeface="宋体" charset="-122"/>
              <a:cs typeface="Courier New" panose="02070309020205020404" pitchFamily="49" charset="0"/>
            </a:endParaRPr>
          </a:p>
          <a:p>
            <a:r>
              <a:rPr lang="en-US" sz="1600" dirty="0">
                <a:latin typeface="Courier New" panose="02070309020205020404" pitchFamily="49" charset="0"/>
                <a:ea typeface="宋体" charset="-122"/>
                <a:cs typeface="Courier New" panose="02070309020205020404" pitchFamily="49" charset="0"/>
              </a:rPr>
              <a:t> </a:t>
            </a:r>
            <a:r>
              <a:rPr lang="en-US" sz="1600" dirty="0" smtClean="0">
                <a:latin typeface="Courier New" panose="02070309020205020404" pitchFamily="49" charset="0"/>
                <a:ea typeface="宋体" charset="-122"/>
                <a:cs typeface="Courier New" panose="02070309020205020404" pitchFamily="49" charset="0"/>
              </a:rPr>
              <a:t>    Circle </a:t>
            </a:r>
            <a:r>
              <a:rPr lang="en-US" sz="1600" dirty="0">
                <a:latin typeface="Courier New" panose="02070309020205020404" pitchFamily="49" charset="0"/>
                <a:ea typeface="宋体" charset="-122"/>
                <a:cs typeface="Courier New" panose="02070309020205020404" pitchFamily="49" charset="0"/>
              </a:rPr>
              <a:t>circle1;</a:t>
            </a:r>
          </a:p>
          <a:p>
            <a:r>
              <a:rPr lang="en-US" sz="1600" dirty="0">
                <a:latin typeface="Courier New" panose="02070309020205020404" pitchFamily="49" charset="0"/>
                <a:ea typeface="宋体" charset="-122"/>
                <a:cs typeface="Courier New" panose="02070309020205020404" pitchFamily="49" charset="0"/>
              </a:rPr>
              <a:t> </a:t>
            </a:r>
            <a:r>
              <a:rPr lang="en-US" sz="1600" dirty="0" smtClean="0">
                <a:latin typeface="Courier New" panose="02070309020205020404" pitchFamily="49" charset="0"/>
                <a:ea typeface="宋体" charset="-122"/>
                <a:cs typeface="Courier New" panose="02070309020205020404" pitchFamily="49" charset="0"/>
              </a:rPr>
              <a:t>    circle1.printCircle</a:t>
            </a:r>
            <a:r>
              <a:rPr lang="en-US" sz="1600" dirty="0">
                <a:latin typeface="Courier New" panose="02070309020205020404" pitchFamily="49" charset="0"/>
                <a:ea typeface="宋体" charset="-122"/>
                <a:cs typeface="Courier New" panose="02070309020205020404" pitchFamily="49" charset="0"/>
              </a:rPr>
              <a:t>();</a:t>
            </a:r>
          </a:p>
          <a:p>
            <a:endParaRPr lang="en-US" sz="1600" dirty="0">
              <a:latin typeface="Courier New" panose="02070309020205020404" pitchFamily="49" charset="0"/>
              <a:ea typeface="宋体" charset="-122"/>
              <a:cs typeface="Courier New" panose="02070309020205020404" pitchFamily="49" charset="0"/>
            </a:endParaRP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"\nCircle2's values initialized by both constructors</a:t>
            </a:r>
            <a:r>
              <a:rPr lang="en-US" sz="1600" dirty="0" smtClean="0">
                <a:latin typeface="Courier New" panose="02070309020205020404" pitchFamily="49" charset="0"/>
                <a:ea typeface="宋体" charset="-122"/>
                <a:cs typeface="Courier New" panose="02070309020205020404" pitchFamily="49" charset="0"/>
              </a:rPr>
              <a:t>:”;</a:t>
            </a:r>
            <a:endParaRPr lang="en-US" sz="1600" dirty="0">
              <a:latin typeface="Courier New" panose="02070309020205020404" pitchFamily="49" charset="0"/>
              <a:ea typeface="宋体" charset="-122"/>
              <a:cs typeface="Courier New" panose="02070309020205020404" pitchFamily="49" charset="0"/>
            </a:endParaRPr>
          </a:p>
          <a:p>
            <a:r>
              <a:rPr lang="en-US" sz="1600" dirty="0">
                <a:latin typeface="Courier New" panose="02070309020205020404" pitchFamily="49" charset="0"/>
                <a:ea typeface="宋体" charset="-122"/>
                <a:cs typeface="Courier New" panose="02070309020205020404" pitchFamily="49" charset="0"/>
              </a:rPr>
              <a:t> </a:t>
            </a:r>
            <a:r>
              <a:rPr lang="en-US" sz="1600" dirty="0" smtClean="0">
                <a:latin typeface="Courier New" panose="02070309020205020404" pitchFamily="49" charset="0"/>
                <a:ea typeface="宋体" charset="-122"/>
                <a:cs typeface="Courier New" panose="02070309020205020404" pitchFamily="49" charset="0"/>
              </a:rPr>
              <a:t>    Circle </a:t>
            </a:r>
            <a:r>
              <a:rPr lang="en-US" sz="1600" dirty="0">
                <a:latin typeface="Courier New" panose="02070309020205020404" pitchFamily="49" charset="0"/>
                <a:ea typeface="宋体" charset="-122"/>
                <a:cs typeface="Courier New" panose="02070309020205020404" pitchFamily="49" charset="0"/>
              </a:rPr>
              <a:t>circle2(16, </a:t>
            </a:r>
            <a:r>
              <a:rPr lang="en-US" sz="1600" dirty="0" smtClean="0">
                <a:latin typeface="Courier New" panose="02070309020205020404" pitchFamily="49" charset="0"/>
                <a:ea typeface="宋体" charset="-122"/>
                <a:cs typeface="Courier New" panose="02070309020205020404" pitchFamily="49" charset="0"/>
              </a:rPr>
              <a:t>“Blue”);</a:t>
            </a:r>
            <a:endParaRPr lang="en-US" sz="1600" dirty="0">
              <a:latin typeface="Courier New" panose="02070309020205020404" pitchFamily="49" charset="0"/>
              <a:ea typeface="宋体" charset="-122"/>
              <a:cs typeface="Courier New" panose="02070309020205020404" pitchFamily="49" charset="0"/>
            </a:endParaRPr>
          </a:p>
          <a:p>
            <a:r>
              <a:rPr lang="en-US" sz="1600" dirty="0">
                <a:latin typeface="Courier New" panose="02070309020205020404" pitchFamily="49" charset="0"/>
                <a:ea typeface="宋体" charset="-122"/>
                <a:cs typeface="Courier New" panose="02070309020205020404" pitchFamily="49" charset="0"/>
              </a:rPr>
              <a:t> </a:t>
            </a:r>
            <a:r>
              <a:rPr lang="en-US" sz="1600" dirty="0" smtClean="0">
                <a:latin typeface="Courier New" panose="02070309020205020404" pitchFamily="49" charset="0"/>
                <a:ea typeface="宋体" charset="-122"/>
                <a:cs typeface="Courier New" panose="02070309020205020404" pitchFamily="49" charset="0"/>
              </a:rPr>
              <a:t>    circle2.printCircle</a:t>
            </a:r>
            <a:r>
              <a:rPr lang="en-US" sz="1600" dirty="0">
                <a:latin typeface="Courier New" panose="02070309020205020404" pitchFamily="49" charset="0"/>
                <a:ea typeface="宋体" charset="-122"/>
                <a:cs typeface="Courier New" panose="02070309020205020404" pitchFamily="49" charset="0"/>
              </a:rPr>
              <a:t>();</a:t>
            </a:r>
          </a:p>
          <a:p>
            <a:endParaRPr lang="en-US" sz="1600" dirty="0">
              <a:latin typeface="Courier New" panose="02070309020205020404" pitchFamily="49" charset="0"/>
              <a:ea typeface="宋体" charset="-122"/>
              <a:cs typeface="Courier New" panose="02070309020205020404" pitchFamily="49" charset="0"/>
            </a:endParaRP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&lt;&lt;“\</a:t>
            </a:r>
            <a:r>
              <a:rPr lang="en-US" sz="1600" dirty="0">
                <a:latin typeface="Courier New" panose="02070309020205020404" pitchFamily="49" charset="0"/>
                <a:ea typeface="宋体" charset="-122"/>
                <a:cs typeface="Courier New" panose="02070309020205020404" pitchFamily="49" charset="0"/>
              </a:rPr>
              <a:t>nCircle2's values from </a:t>
            </a:r>
            <a:r>
              <a:rPr lang="en-US" sz="1600" dirty="0" err="1">
                <a:latin typeface="Courier New" panose="02070309020205020404" pitchFamily="49" charset="0"/>
                <a:ea typeface="宋体" charset="-122"/>
                <a:cs typeface="Courier New" panose="02070309020205020404" pitchFamily="49" charset="0"/>
              </a:rPr>
              <a:t>getArea</a:t>
            </a:r>
            <a:r>
              <a:rPr lang="en-US" sz="1600" dirty="0">
                <a:latin typeface="Courier New" panose="02070309020205020404" pitchFamily="49" charset="0"/>
                <a:ea typeface="宋体" charset="-122"/>
                <a:cs typeface="Courier New" panose="02070309020205020404" pitchFamily="49" charset="0"/>
              </a:rPr>
              <a:t>() and </a:t>
            </a:r>
            <a:r>
              <a:rPr lang="en-US" sz="1600" dirty="0" err="1">
                <a:latin typeface="Courier New" panose="02070309020205020404" pitchFamily="49" charset="0"/>
                <a:ea typeface="宋体" charset="-122"/>
                <a:cs typeface="Courier New" panose="02070309020205020404" pitchFamily="49" charset="0"/>
              </a:rPr>
              <a:t>getColor</a:t>
            </a:r>
            <a:r>
              <a:rPr lang="en-US" sz="1600" dirty="0">
                <a:latin typeface="Courier New" panose="02070309020205020404" pitchFamily="49" charset="0"/>
                <a:ea typeface="宋体" charset="-122"/>
                <a:cs typeface="Courier New" panose="02070309020205020404" pitchFamily="49" charset="0"/>
              </a:rPr>
              <a:t>() methods</a:t>
            </a:r>
            <a:r>
              <a:rPr lang="en-US" sz="1600" dirty="0" smtClean="0">
                <a:latin typeface="Courier New" panose="02070309020205020404" pitchFamily="49" charset="0"/>
                <a:ea typeface="宋体" charset="-122"/>
                <a:cs typeface="Courier New" panose="02070309020205020404" pitchFamily="49" charset="0"/>
              </a:rPr>
              <a:t>:”;</a:t>
            </a:r>
            <a:endParaRPr lang="en-US" sz="1600" dirty="0">
              <a:latin typeface="Courier New" panose="02070309020205020404" pitchFamily="49" charset="0"/>
              <a:ea typeface="宋体" charset="-122"/>
              <a:cs typeface="Courier New" panose="02070309020205020404" pitchFamily="49" charset="0"/>
            </a:endParaRP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a:t>
            </a:r>
            <a:r>
              <a:rPr lang="en-US" sz="1600" dirty="0" smtClean="0">
                <a:latin typeface="Courier New" panose="02070309020205020404" pitchFamily="49" charset="0"/>
                <a:ea typeface="宋体" charset="-122"/>
                <a:cs typeface="Courier New" panose="02070309020205020404" pitchFamily="49" charset="0"/>
              </a:rPr>
              <a:t>“Circle2's </a:t>
            </a:r>
            <a:r>
              <a:rPr lang="en-US" sz="1600" dirty="0">
                <a:latin typeface="Courier New" panose="02070309020205020404" pitchFamily="49" charset="0"/>
                <a:ea typeface="宋体" charset="-122"/>
                <a:cs typeface="Courier New" panose="02070309020205020404" pitchFamily="49" charset="0"/>
              </a:rPr>
              <a:t>area is: </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circle2.getArea</a:t>
            </a:r>
            <a:r>
              <a:rPr lang="en-US" sz="1600" dirty="0" smtClean="0">
                <a:latin typeface="Courier New" panose="02070309020205020404" pitchFamily="49" charset="0"/>
                <a:ea typeface="宋体" charset="-122"/>
                <a:cs typeface="Courier New" panose="02070309020205020404" pitchFamily="49" charset="0"/>
              </a:rPr>
              <a:t>();</a:t>
            </a: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and its color is: </a:t>
            </a:r>
            <a:r>
              <a:rPr lang="en-US" sz="1600" dirty="0" smtClean="0">
                <a:latin typeface="Courier New" panose="02070309020205020404" pitchFamily="49" charset="0"/>
                <a:ea typeface="宋体" charset="-122"/>
                <a:cs typeface="Courier New" panose="02070309020205020404" pitchFamily="49" charset="0"/>
              </a:rPr>
              <a:t>“ &lt;&lt; </a:t>
            </a:r>
            <a:r>
              <a:rPr lang="en-US" sz="1600" dirty="0">
                <a:latin typeface="Courier New" panose="02070309020205020404" pitchFamily="49" charset="0"/>
                <a:ea typeface="宋体" charset="-122"/>
                <a:cs typeface="Courier New" panose="02070309020205020404" pitchFamily="49" charset="0"/>
              </a:rPr>
              <a:t>circle2.getColor() &lt;&lt; </a:t>
            </a:r>
            <a:r>
              <a:rPr lang="en-US" sz="1600" dirty="0" err="1">
                <a:latin typeface="Courier New" panose="02070309020205020404" pitchFamily="49" charset="0"/>
                <a:ea typeface="宋体" charset="-122"/>
                <a:cs typeface="Courier New" panose="02070309020205020404" pitchFamily="49" charset="0"/>
              </a:rPr>
              <a:t>endl</a:t>
            </a:r>
            <a:r>
              <a:rPr lang="en-US" sz="1600" dirty="0">
                <a:latin typeface="Courier New" panose="02070309020205020404" pitchFamily="49" charset="0"/>
                <a:ea typeface="宋体" charset="-122"/>
                <a:cs typeface="Courier New" panose="02070309020205020404" pitchFamily="49" charset="0"/>
              </a:rPr>
              <a:t>;</a:t>
            </a:r>
          </a:p>
          <a:p>
            <a:endParaRPr lang="en-US" sz="1600" dirty="0">
              <a:latin typeface="Courier New" panose="02070309020205020404" pitchFamily="49" charset="0"/>
              <a:ea typeface="宋体" charset="-122"/>
              <a:cs typeface="Courier New" panose="02070309020205020404" pitchFamily="49" charset="0"/>
            </a:endParaRPr>
          </a:p>
          <a:p>
            <a:r>
              <a:rPr lang="en-US" sz="1600" dirty="0" smtClean="0">
                <a:latin typeface="Courier New" panose="02070309020205020404" pitchFamily="49" charset="0"/>
                <a:ea typeface="宋体" charset="-122"/>
                <a:cs typeface="Courier New" panose="02070309020205020404" pitchFamily="49" charset="0"/>
              </a:rPr>
              <a:t>     </a:t>
            </a:r>
            <a:r>
              <a:rPr lang="en-US" sz="1600" dirty="0" err="1" smtClean="0">
                <a:latin typeface="Courier New" panose="02070309020205020404" pitchFamily="49" charset="0"/>
                <a:ea typeface="宋体" charset="-122"/>
                <a:cs typeface="Courier New" panose="02070309020205020404" pitchFamily="49" charset="0"/>
              </a:rPr>
              <a:t>cout</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a:t>
            </a:r>
            <a:r>
              <a:rPr lang="en-US" sz="1600" dirty="0" smtClean="0">
                <a:latin typeface="Courier New" panose="02070309020205020404" pitchFamily="49" charset="0"/>
                <a:ea typeface="宋体" charset="-122"/>
                <a:cs typeface="Courier New" panose="02070309020205020404" pitchFamily="49" charset="0"/>
              </a:rPr>
              <a:t>“\</a:t>
            </a:r>
            <a:r>
              <a:rPr lang="en-US" sz="1600" dirty="0">
                <a:latin typeface="Courier New" panose="02070309020205020404" pitchFamily="49" charset="0"/>
                <a:ea typeface="宋体" charset="-122"/>
                <a:cs typeface="Courier New" panose="02070309020205020404" pitchFamily="49" charset="0"/>
              </a:rPr>
              <a:t>nCircle1's new values</a:t>
            </a:r>
            <a:r>
              <a:rPr lang="en-US" sz="1600"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&lt;&lt; </a:t>
            </a:r>
            <a:r>
              <a:rPr lang="en-US" sz="1600" dirty="0" err="1">
                <a:latin typeface="Courier New" panose="02070309020205020404" pitchFamily="49" charset="0"/>
                <a:ea typeface="宋体" charset="-122"/>
                <a:cs typeface="Courier New" panose="02070309020205020404" pitchFamily="49" charset="0"/>
              </a:rPr>
              <a:t>endl</a:t>
            </a:r>
            <a:r>
              <a:rPr lang="en-US" sz="1600" dirty="0">
                <a:latin typeface="Courier New" panose="02070309020205020404" pitchFamily="49" charset="0"/>
                <a:ea typeface="宋体" charset="-122"/>
                <a:cs typeface="Courier New" panose="02070309020205020404" pitchFamily="49" charset="0"/>
              </a:rPr>
              <a:t>;</a:t>
            </a:r>
          </a:p>
          <a:p>
            <a:r>
              <a:rPr lang="en-US" sz="1600" dirty="0" smtClean="0">
                <a:latin typeface="Courier New" panose="02070309020205020404" pitchFamily="49" charset="0"/>
                <a:ea typeface="宋体" charset="-122"/>
                <a:cs typeface="Courier New" panose="02070309020205020404" pitchFamily="49" charset="0"/>
              </a:rPr>
              <a:t>     circle1.setArea(100</a:t>
            </a:r>
            <a:r>
              <a:rPr lang="en-US" sz="1600" dirty="0">
                <a:latin typeface="Courier New" panose="02070309020205020404" pitchFamily="49" charset="0"/>
                <a:ea typeface="宋体" charset="-122"/>
                <a:cs typeface="Courier New" panose="02070309020205020404" pitchFamily="49" charset="0"/>
              </a:rPr>
              <a:t>);</a:t>
            </a:r>
          </a:p>
          <a:p>
            <a:r>
              <a:rPr lang="en-US" sz="1600" dirty="0" smtClean="0">
                <a:latin typeface="Courier New" panose="02070309020205020404" pitchFamily="49" charset="0"/>
                <a:ea typeface="宋体" charset="-122"/>
                <a:cs typeface="Courier New" panose="02070309020205020404" pitchFamily="49" charset="0"/>
              </a:rPr>
              <a:t>     circle1.setColor(“Red”);</a:t>
            </a:r>
            <a:endParaRPr lang="en-US" sz="1600" dirty="0">
              <a:latin typeface="Courier New" panose="02070309020205020404" pitchFamily="49" charset="0"/>
              <a:ea typeface="宋体" charset="-122"/>
              <a:cs typeface="Courier New" panose="02070309020205020404" pitchFamily="49" charset="0"/>
            </a:endParaRPr>
          </a:p>
          <a:p>
            <a:r>
              <a:rPr lang="en-US" sz="1600" b="1" dirty="0" smtClean="0">
                <a:latin typeface="Courier New" panose="02070309020205020404" pitchFamily="49" charset="0"/>
                <a:ea typeface="宋体" charset="-122"/>
                <a:cs typeface="Courier New" panose="02070309020205020404" pitchFamily="49" charset="0"/>
              </a:rPr>
              <a:t>     </a:t>
            </a:r>
            <a:r>
              <a:rPr lang="en-US" sz="1600" dirty="0">
                <a:latin typeface="Courier New" panose="02070309020205020404" pitchFamily="49" charset="0"/>
                <a:ea typeface="宋体" charset="-122"/>
                <a:cs typeface="Courier New" panose="02070309020205020404" pitchFamily="49" charset="0"/>
              </a:rPr>
              <a:t>circle1.printCircle();</a:t>
            </a:r>
          </a:p>
          <a:p>
            <a:r>
              <a:rPr lang="en-US" altLang="zh-CN" sz="1600" b="1" dirty="0" smtClean="0">
                <a:latin typeface="Courier New" panose="02070309020205020404" pitchFamily="49" charset="0"/>
                <a:ea typeface="宋体" charset="-122"/>
                <a:cs typeface="Courier New" panose="02070309020205020404" pitchFamily="49" charset="0"/>
              </a:rPr>
              <a:t>}</a:t>
            </a:r>
            <a:endParaRPr lang="en-US" altLang="zh-CN" sz="1600" b="1" dirty="0">
              <a:latin typeface="Courier New" panose="02070309020205020404" pitchFamily="49" charset="0"/>
              <a:ea typeface="宋体" charset="-122"/>
              <a:cs typeface="Courier New" panose="02070309020205020404" pitchFamily="49" charset="0"/>
            </a:endParaRPr>
          </a:p>
        </p:txBody>
      </p:sp>
      <p:sp>
        <p:nvSpPr>
          <p:cNvPr id="2" name="Date Placeholder 1"/>
          <p:cNvSpPr>
            <a:spLocks noGrp="1"/>
          </p:cNvSpPr>
          <p:nvPr>
            <p:ph type="dt" sz="half" idx="10"/>
          </p:nvPr>
        </p:nvSpPr>
        <p:spPr/>
        <p:txBody>
          <a:bodyPr/>
          <a:lstStyle/>
          <a:p>
            <a:fld id="{75970524-28E9-49EB-A958-A2AD9607AFBF}" type="datetime1">
              <a:rPr lang="en-US" smtClean="0"/>
              <a:t>1/20/2017</a:t>
            </a:fld>
            <a:endParaRPr lang="en-US"/>
          </a:p>
        </p:txBody>
      </p:sp>
      <p:sp>
        <p:nvSpPr>
          <p:cNvPr id="3" name="Footer Placeholder 2"/>
          <p:cNvSpPr>
            <a:spLocks noGrp="1"/>
          </p:cNvSpPr>
          <p:nvPr>
            <p:ph type="ftr" sz="quarter" idx="11"/>
          </p:nvPr>
        </p:nvSpPr>
        <p:spPr/>
        <p:txBody>
          <a:bodyPr/>
          <a:lstStyle/>
          <a:p>
            <a:r>
              <a:rPr lang="en-US" sz="2000" dirty="0">
                <a:ea typeface="宋体" charset="-122"/>
              </a:rPr>
              <a:t>Electrical  &amp; Computer Engineering</a:t>
            </a:r>
          </a:p>
        </p:txBody>
      </p:sp>
    </p:spTree>
    <p:extLst>
      <p:ext uri="{BB962C8B-B14F-4D97-AF65-F5344CB8AC3E}">
        <p14:creationId xmlns:p14="http://schemas.microsoft.com/office/powerpoint/2010/main" val="3057780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39281" y="45720"/>
            <a:ext cx="7772400" cy="533400"/>
          </a:xfrm>
        </p:spPr>
        <p:txBody>
          <a:bodyPr/>
          <a:lstStyle/>
          <a:p>
            <a:r>
              <a:rPr lang="en-US" b="1" dirty="0">
                <a:ea typeface="MS Mincho" charset="0"/>
                <a:cs typeface="MS Mincho" charset="0"/>
              </a:rPr>
              <a:t>Static vs. dynamic binding </a:t>
            </a:r>
          </a:p>
        </p:txBody>
      </p:sp>
      <p:sp>
        <p:nvSpPr>
          <p:cNvPr id="15363" name="Rectangle 3"/>
          <p:cNvSpPr>
            <a:spLocks noGrp="1" noChangeArrowheads="1"/>
          </p:cNvSpPr>
          <p:nvPr>
            <p:ph type="body" idx="1"/>
          </p:nvPr>
        </p:nvSpPr>
        <p:spPr>
          <a:xfrm>
            <a:off x="685800" y="1447800"/>
            <a:ext cx="7772400" cy="2895600"/>
          </a:xfrm>
        </p:spPr>
        <p:txBody>
          <a:bodyPr>
            <a:noAutofit/>
          </a:bodyPr>
          <a:lstStyle/>
          <a:p>
            <a:r>
              <a:rPr lang="en-US" u="sng" dirty="0">
                <a:solidFill>
                  <a:srgbClr val="0033CC"/>
                </a:solidFill>
                <a:cs typeface="Times New Roman" charset="0"/>
              </a:rPr>
              <a:t>Static Binding</a:t>
            </a:r>
            <a:r>
              <a:rPr lang="en-US" dirty="0">
                <a:solidFill>
                  <a:srgbClr val="0033CC"/>
                </a:solidFill>
                <a:cs typeface="Times New Roman" charset="0"/>
              </a:rPr>
              <a:t>: the determination of which method to call at </a:t>
            </a:r>
            <a:r>
              <a:rPr lang="en-US" dirty="0">
                <a:solidFill>
                  <a:srgbClr val="000090"/>
                </a:solidFill>
                <a:cs typeface="Times New Roman" charset="0"/>
              </a:rPr>
              <a:t>compile </a:t>
            </a:r>
            <a:r>
              <a:rPr lang="en-US" dirty="0" smtClean="0">
                <a:solidFill>
                  <a:srgbClr val="000090"/>
                </a:solidFill>
                <a:cs typeface="Times New Roman" charset="0"/>
              </a:rPr>
              <a:t>time</a:t>
            </a:r>
          </a:p>
          <a:p>
            <a:endParaRPr lang="en-US" dirty="0">
              <a:solidFill>
                <a:srgbClr val="000090"/>
              </a:solidFill>
              <a:latin typeface="Courier New" charset="0"/>
              <a:cs typeface="Courier New" charset="0"/>
            </a:endParaRPr>
          </a:p>
          <a:p>
            <a:r>
              <a:rPr lang="en-US" u="sng" dirty="0">
                <a:solidFill>
                  <a:srgbClr val="0033CC"/>
                </a:solidFill>
                <a:ea typeface="MS Mincho" charset="0"/>
                <a:cs typeface="MS Mincho" charset="0"/>
              </a:rPr>
              <a:t>Dynamic Binding</a:t>
            </a:r>
            <a:r>
              <a:rPr lang="en-US" dirty="0">
                <a:solidFill>
                  <a:srgbClr val="0033CC"/>
                </a:solidFill>
                <a:ea typeface="MS Mincho" charset="0"/>
                <a:cs typeface="MS Mincho" charset="0"/>
              </a:rPr>
              <a:t>: the determination of which method to call at </a:t>
            </a:r>
            <a:r>
              <a:rPr lang="en-US" dirty="0">
                <a:solidFill>
                  <a:srgbClr val="000090"/>
                </a:solidFill>
                <a:ea typeface="MS Mincho" charset="0"/>
                <a:cs typeface="MS Mincho" charset="0"/>
              </a:rPr>
              <a:t>run time</a:t>
            </a:r>
            <a:r>
              <a:rPr lang="en-US" dirty="0">
                <a:solidFill>
                  <a:srgbClr val="000090"/>
                </a:solidFill>
              </a:rPr>
              <a:t> </a:t>
            </a:r>
          </a:p>
          <a:p>
            <a:pPr>
              <a:lnSpc>
                <a:spcPct val="90000"/>
              </a:lnSpc>
              <a:buFontTx/>
              <a:buNone/>
            </a:pPr>
            <a:r>
              <a:rPr lang="en-US" sz="2400" dirty="0">
                <a:latin typeface="Arial" charset="0"/>
                <a:cs typeface="Times New Roman" charset="0"/>
              </a:rPr>
              <a:t> </a:t>
            </a:r>
          </a:p>
        </p:txBody>
      </p:sp>
      <p:pic>
        <p:nvPicPr>
          <p:cNvPr id="2" name="Picture 1"/>
          <p:cNvPicPr>
            <a:picLocks noChangeAspect="1"/>
          </p:cNvPicPr>
          <p:nvPr/>
        </p:nvPicPr>
        <p:blipFill>
          <a:blip r:embed="rId2"/>
          <a:stretch>
            <a:fillRect/>
          </a:stretch>
        </p:blipFill>
        <p:spPr>
          <a:xfrm>
            <a:off x="6553200" y="4914900"/>
            <a:ext cx="2590800" cy="1943100"/>
          </a:xfrm>
          <a:prstGeom prst="rect">
            <a:avLst/>
          </a:prstGeom>
        </p:spPr>
      </p:pic>
      <p:sp>
        <p:nvSpPr>
          <p:cNvPr id="3" name="Date Placeholder 2"/>
          <p:cNvSpPr>
            <a:spLocks noGrp="1"/>
          </p:cNvSpPr>
          <p:nvPr>
            <p:ph type="dt" sz="half" idx="10"/>
          </p:nvPr>
        </p:nvSpPr>
        <p:spPr/>
        <p:txBody>
          <a:bodyPr/>
          <a:lstStyle/>
          <a:p>
            <a:fld id="{81B1F1CE-6FDC-4EA3-ACF9-5C4A1ED89DFB}"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28</a:t>
            </a:fld>
            <a:endParaRPr lang="en-US"/>
          </a:p>
        </p:txBody>
      </p:sp>
    </p:spTree>
    <p:extLst>
      <p:ext uri="{BB962C8B-B14F-4D97-AF65-F5344CB8AC3E}">
        <p14:creationId xmlns:p14="http://schemas.microsoft.com/office/powerpoint/2010/main" val="389977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76200"/>
            <a:ext cx="7772400" cy="609600"/>
          </a:xfrm>
        </p:spPr>
        <p:txBody>
          <a:bodyPr>
            <a:normAutofit fontScale="90000"/>
          </a:bodyPr>
          <a:lstStyle/>
          <a:p>
            <a:r>
              <a:rPr lang="en-US" b="1" dirty="0">
                <a:ea typeface="MS Mincho" charset="0"/>
                <a:cs typeface="MS Mincho" charset="0"/>
              </a:rPr>
              <a:t>Virtual Functions</a:t>
            </a:r>
            <a:r>
              <a:rPr lang="en-US" b="1" dirty="0"/>
              <a:t> </a:t>
            </a:r>
          </a:p>
        </p:txBody>
      </p:sp>
      <p:sp>
        <p:nvSpPr>
          <p:cNvPr id="16387" name="Rectangle 3"/>
          <p:cNvSpPr>
            <a:spLocks noGrp="1" noChangeArrowheads="1"/>
          </p:cNvSpPr>
          <p:nvPr>
            <p:ph type="body" idx="1"/>
          </p:nvPr>
        </p:nvSpPr>
        <p:spPr>
          <a:xfrm>
            <a:off x="152400" y="914400"/>
            <a:ext cx="8766048" cy="4419600"/>
          </a:xfrm>
        </p:spPr>
        <p:txBody>
          <a:bodyPr/>
          <a:lstStyle/>
          <a:p>
            <a:pPr marL="533400" indent="-533400"/>
            <a:r>
              <a:rPr lang="en-US" sz="3000" dirty="0">
                <a:solidFill>
                  <a:srgbClr val="0033CC"/>
                </a:solidFill>
                <a:cs typeface="Times New Roman" charset="0"/>
              </a:rPr>
              <a:t>C++ uses </a:t>
            </a:r>
            <a:r>
              <a:rPr lang="en-US" sz="3000" i="1" u="sng" dirty="0">
                <a:solidFill>
                  <a:srgbClr val="0033CC"/>
                </a:solidFill>
                <a:cs typeface="Times New Roman" charset="0"/>
              </a:rPr>
              <a:t>virtual functions</a:t>
            </a:r>
            <a:r>
              <a:rPr lang="en-US" sz="3000" dirty="0">
                <a:solidFill>
                  <a:srgbClr val="0033CC"/>
                </a:solidFill>
                <a:cs typeface="Times New Roman" charset="0"/>
              </a:rPr>
              <a:t> to implement run-time binding</a:t>
            </a:r>
            <a:r>
              <a:rPr lang="en-US" sz="3000" dirty="0" smtClean="0">
                <a:solidFill>
                  <a:srgbClr val="0033CC"/>
                </a:solidFill>
                <a:cs typeface="Times New Roman" charset="0"/>
              </a:rPr>
              <a:t>.</a:t>
            </a:r>
            <a:endParaRPr lang="en-US" sz="3000" dirty="0">
              <a:solidFill>
                <a:srgbClr val="0033CC"/>
              </a:solidFill>
              <a:cs typeface="Times New Roman" charset="0"/>
            </a:endParaRPr>
          </a:p>
          <a:p>
            <a:pPr marL="533400" indent="-533400"/>
            <a:r>
              <a:rPr lang="en-US" sz="3000" dirty="0">
                <a:solidFill>
                  <a:srgbClr val="0033CC"/>
                </a:solidFill>
                <a:cs typeface="Times New Roman" charset="0"/>
              </a:rPr>
              <a:t>To force the compiler to generate code that guarantees dynamic binding, the word </a:t>
            </a:r>
            <a:r>
              <a:rPr lang="en-US" sz="3000" i="1" u="sng" dirty="0">
                <a:solidFill>
                  <a:srgbClr val="0033CC"/>
                </a:solidFill>
                <a:cs typeface="Times New Roman" charset="0"/>
              </a:rPr>
              <a:t>virtual</a:t>
            </a:r>
            <a:r>
              <a:rPr lang="en-US" sz="3000" dirty="0">
                <a:solidFill>
                  <a:srgbClr val="0033CC"/>
                </a:solidFill>
                <a:cs typeface="Times New Roman" charset="0"/>
              </a:rPr>
              <a:t> should appear before the function declaration </a:t>
            </a:r>
            <a:r>
              <a:rPr lang="en-US" sz="3000" i="1" u="sng" dirty="0">
                <a:solidFill>
                  <a:srgbClr val="0033CC"/>
                </a:solidFill>
                <a:cs typeface="Times New Roman" charset="0"/>
              </a:rPr>
              <a:t>in the definition of the base class.</a:t>
            </a:r>
            <a:endParaRPr lang="en-US" sz="3000" i="1" u="sng" dirty="0">
              <a:solidFill>
                <a:srgbClr val="0033CC"/>
              </a:solidFill>
              <a:latin typeface="Courier New" charset="0"/>
              <a:cs typeface="Courier New" charset="0"/>
            </a:endParaRPr>
          </a:p>
        </p:txBody>
      </p:sp>
      <p:pic>
        <p:nvPicPr>
          <p:cNvPr id="6" name="Picture 5"/>
          <p:cNvPicPr>
            <a:picLocks noChangeAspect="1"/>
          </p:cNvPicPr>
          <p:nvPr/>
        </p:nvPicPr>
        <p:blipFill>
          <a:blip r:embed="rId2"/>
          <a:stretch>
            <a:fillRect/>
          </a:stretch>
        </p:blipFill>
        <p:spPr>
          <a:xfrm>
            <a:off x="3657600" y="3886200"/>
            <a:ext cx="4203700" cy="2288575"/>
          </a:xfrm>
          <a:prstGeom prst="rect">
            <a:avLst/>
          </a:prstGeom>
        </p:spPr>
      </p:pic>
      <p:sp>
        <p:nvSpPr>
          <p:cNvPr id="2" name="Date Placeholder 1"/>
          <p:cNvSpPr>
            <a:spLocks noGrp="1"/>
          </p:cNvSpPr>
          <p:nvPr>
            <p:ph type="dt" sz="half" idx="10"/>
          </p:nvPr>
        </p:nvSpPr>
        <p:spPr/>
        <p:txBody>
          <a:bodyPr/>
          <a:lstStyle/>
          <a:p>
            <a:fld id="{364A6111-E2B6-4984-83FB-616F92143D78}"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fld id="{6598C40F-7980-40F2-B7BA-2B80A3F3AD9E}" type="slidenum">
              <a:rPr lang="en-US" smtClean="0"/>
              <a:pPr/>
              <a:t>29</a:t>
            </a:fld>
            <a:endParaRPr lang="en-US"/>
          </a:p>
        </p:txBody>
      </p:sp>
    </p:spTree>
    <p:extLst>
      <p:ext uri="{BB962C8B-B14F-4D97-AF65-F5344CB8AC3E}">
        <p14:creationId xmlns:p14="http://schemas.microsoft.com/office/powerpoint/2010/main" val="372703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30936" y="108300"/>
            <a:ext cx="7772400" cy="1371600"/>
          </a:xfrm>
        </p:spPr>
        <p:txBody>
          <a:bodyPr>
            <a:noAutofit/>
          </a:bodyPr>
          <a:lstStyle/>
          <a:p>
            <a:r>
              <a:rPr lang="en-US" sz="4000" b="1" dirty="0">
                <a:ea typeface="MS Mincho" charset="0"/>
                <a:cs typeface="MS Mincho" charset="0"/>
              </a:rPr>
              <a:t>Arrange concepts into an inheritance hierarchy</a:t>
            </a:r>
            <a:r>
              <a:rPr lang="en-US" b="1" dirty="0"/>
              <a:t> </a:t>
            </a:r>
          </a:p>
        </p:txBody>
      </p:sp>
      <p:sp>
        <p:nvSpPr>
          <p:cNvPr id="1027" name="Rectangle 3"/>
          <p:cNvSpPr>
            <a:spLocks noGrp="1" noChangeArrowheads="1"/>
          </p:cNvSpPr>
          <p:nvPr>
            <p:ph type="body" idx="1"/>
          </p:nvPr>
        </p:nvSpPr>
        <p:spPr>
          <a:xfrm>
            <a:off x="457200" y="1326854"/>
            <a:ext cx="7772400" cy="2370940"/>
          </a:xfrm>
        </p:spPr>
        <p:txBody>
          <a:bodyPr>
            <a:noAutofit/>
          </a:bodyPr>
          <a:lstStyle/>
          <a:p>
            <a:pPr>
              <a:lnSpc>
                <a:spcPct val="90000"/>
              </a:lnSpc>
            </a:pPr>
            <a:r>
              <a:rPr lang="en-US" dirty="0">
                <a:solidFill>
                  <a:srgbClr val="0033CC"/>
                </a:solidFill>
                <a:ea typeface="MS Mincho" charset="0"/>
                <a:cs typeface="MS Mincho" charset="0"/>
              </a:rPr>
              <a:t>Concepts at higher levels are more general</a:t>
            </a:r>
            <a:endParaRPr lang="en-US" dirty="0">
              <a:solidFill>
                <a:srgbClr val="0033CC"/>
              </a:solidFill>
              <a:cs typeface="Courier New" charset="0"/>
            </a:endParaRPr>
          </a:p>
          <a:p>
            <a:pPr>
              <a:lnSpc>
                <a:spcPct val="90000"/>
              </a:lnSpc>
            </a:pPr>
            <a:r>
              <a:rPr lang="en-US" dirty="0">
                <a:solidFill>
                  <a:srgbClr val="0033CC"/>
                </a:solidFill>
                <a:ea typeface="MS Mincho" charset="0"/>
                <a:cs typeface="MS Mincho" charset="0"/>
              </a:rPr>
              <a:t>Concepts at lower levels are more specific (inherit properties of concepts at higher levels)</a:t>
            </a:r>
            <a:r>
              <a:rPr lang="en-US" dirty="0">
                <a:solidFill>
                  <a:srgbClr val="0033CC"/>
                </a:solidFill>
              </a:rPr>
              <a:t> </a:t>
            </a:r>
          </a:p>
        </p:txBody>
      </p:sp>
      <p:sp>
        <p:nvSpPr>
          <p:cNvPr id="1038" name="Text Box 14"/>
          <p:cNvSpPr txBox="1">
            <a:spLocks noChangeArrowheads="1"/>
          </p:cNvSpPr>
          <p:nvPr/>
        </p:nvSpPr>
        <p:spPr bwMode="auto">
          <a:xfrm>
            <a:off x="4343400" y="4761875"/>
            <a:ext cx="1447800" cy="395288"/>
          </a:xfrm>
          <a:prstGeom prst="rect">
            <a:avLst/>
          </a:prstGeom>
          <a:solidFill>
            <a:srgbClr val="00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Vehicle</a:t>
            </a:r>
          </a:p>
        </p:txBody>
      </p:sp>
      <p:sp>
        <p:nvSpPr>
          <p:cNvPr id="1039" name="Text Box 15"/>
          <p:cNvSpPr txBox="1">
            <a:spLocks noChangeArrowheads="1"/>
          </p:cNvSpPr>
          <p:nvPr/>
        </p:nvSpPr>
        <p:spPr bwMode="auto">
          <a:xfrm>
            <a:off x="5334000" y="5676275"/>
            <a:ext cx="2667000" cy="395288"/>
          </a:xfrm>
          <a:prstGeom prst="rect">
            <a:avLst/>
          </a:prstGeom>
          <a:solidFill>
            <a:srgbClr val="00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Wheeled vehicle</a:t>
            </a:r>
          </a:p>
        </p:txBody>
      </p:sp>
      <p:sp>
        <p:nvSpPr>
          <p:cNvPr id="1040" name="Text Box 16"/>
          <p:cNvSpPr txBox="1">
            <a:spLocks noChangeArrowheads="1"/>
          </p:cNvSpPr>
          <p:nvPr/>
        </p:nvSpPr>
        <p:spPr bwMode="auto">
          <a:xfrm>
            <a:off x="5715000" y="4076075"/>
            <a:ext cx="1066800" cy="395288"/>
          </a:xfrm>
          <a:prstGeom prst="rect">
            <a:avLst/>
          </a:prstGeom>
          <a:solidFill>
            <a:srgbClr val="00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Boat</a:t>
            </a:r>
          </a:p>
        </p:txBody>
      </p:sp>
      <p:sp>
        <p:nvSpPr>
          <p:cNvPr id="1041" name="Text Box 17"/>
          <p:cNvSpPr txBox="1">
            <a:spLocks noChangeArrowheads="1"/>
          </p:cNvSpPr>
          <p:nvPr/>
        </p:nvSpPr>
        <p:spPr bwMode="auto">
          <a:xfrm>
            <a:off x="2819400" y="4609475"/>
            <a:ext cx="1066800" cy="395288"/>
          </a:xfrm>
          <a:prstGeom prst="rect">
            <a:avLst/>
          </a:prstGeom>
          <a:solidFill>
            <a:srgbClr val="33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t>Car</a:t>
            </a:r>
          </a:p>
        </p:txBody>
      </p:sp>
      <p:sp>
        <p:nvSpPr>
          <p:cNvPr id="1042" name="Text Box 18"/>
          <p:cNvSpPr txBox="1">
            <a:spLocks noChangeArrowheads="1"/>
          </p:cNvSpPr>
          <p:nvPr/>
        </p:nvSpPr>
        <p:spPr bwMode="auto">
          <a:xfrm>
            <a:off x="990600" y="4533275"/>
            <a:ext cx="1295400" cy="395288"/>
          </a:xfrm>
          <a:prstGeom prst="rect">
            <a:avLst/>
          </a:prstGeom>
          <a:solidFill>
            <a:srgbClr val="33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Bicycle</a:t>
            </a:r>
          </a:p>
        </p:txBody>
      </p:sp>
      <p:sp>
        <p:nvSpPr>
          <p:cNvPr id="1043" name="Text Box 19"/>
          <p:cNvSpPr txBox="1">
            <a:spLocks noChangeArrowheads="1"/>
          </p:cNvSpPr>
          <p:nvPr/>
        </p:nvSpPr>
        <p:spPr bwMode="auto">
          <a:xfrm>
            <a:off x="2628900" y="3862641"/>
            <a:ext cx="1447800" cy="369332"/>
          </a:xfrm>
          <a:prstGeom prst="rect">
            <a:avLst/>
          </a:prstGeom>
          <a:solidFill>
            <a:srgbClr val="33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t>4-</a:t>
            </a:r>
            <a:r>
              <a:rPr lang="en-US" sz="1800" dirty="0" smtClean="0"/>
              <a:t>door Car</a:t>
            </a:r>
            <a:endParaRPr lang="en-US" sz="1800" dirty="0"/>
          </a:p>
        </p:txBody>
      </p:sp>
      <p:sp>
        <p:nvSpPr>
          <p:cNvPr id="1044" name="Text Box 20"/>
          <p:cNvSpPr txBox="1">
            <a:spLocks noChangeArrowheads="1"/>
          </p:cNvSpPr>
          <p:nvPr/>
        </p:nvSpPr>
        <p:spPr bwMode="auto">
          <a:xfrm>
            <a:off x="838200" y="5600075"/>
            <a:ext cx="1447800" cy="369332"/>
          </a:xfrm>
          <a:prstGeom prst="rect">
            <a:avLst/>
          </a:prstGeom>
          <a:solidFill>
            <a:srgbClr val="33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US" sz="1800" dirty="0"/>
              <a:t>2-</a:t>
            </a:r>
            <a:r>
              <a:rPr lang="en-US" sz="1800" dirty="0" smtClean="0"/>
              <a:t>door Car</a:t>
            </a:r>
            <a:endParaRPr lang="en-US" sz="1800" dirty="0"/>
          </a:p>
        </p:txBody>
      </p:sp>
      <p:cxnSp>
        <p:nvCxnSpPr>
          <p:cNvPr id="1045" name="AutoShape 21"/>
          <p:cNvCxnSpPr>
            <a:cxnSpLocks noChangeShapeType="1"/>
            <a:stCxn id="1038" idx="2"/>
            <a:endCxn id="1039" idx="0"/>
          </p:cNvCxnSpPr>
          <p:nvPr/>
        </p:nvCxnSpPr>
        <p:spPr bwMode="auto">
          <a:xfrm rot="16200000" flipH="1">
            <a:off x="5607844" y="4616619"/>
            <a:ext cx="519112" cy="1600200"/>
          </a:xfrm>
          <a:prstGeom prst="bentConnector3">
            <a:avLst>
              <a:gd name="adj1" fmla="val 50000"/>
            </a:avLst>
          </a:prstGeom>
          <a:noFill/>
          <a:ln w="28575">
            <a:solidFill>
              <a:schemeClr val="bg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Text Box 20"/>
          <p:cNvSpPr txBox="1">
            <a:spLocks noChangeArrowheads="1"/>
          </p:cNvSpPr>
          <p:nvPr/>
        </p:nvSpPr>
        <p:spPr bwMode="auto">
          <a:xfrm>
            <a:off x="2971800" y="5676275"/>
            <a:ext cx="1219200" cy="369332"/>
          </a:xfrm>
          <a:prstGeom prst="rect">
            <a:avLst/>
          </a:prstGeom>
          <a:solidFill>
            <a:srgbClr val="33CCFF"/>
          </a:solidFill>
          <a:ln w="2857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dirty="0" smtClean="0"/>
              <a:t>Sailboat</a:t>
            </a:r>
            <a:endParaRPr lang="en-US" sz="1800" dirty="0"/>
          </a:p>
        </p:txBody>
      </p:sp>
      <p:sp>
        <p:nvSpPr>
          <p:cNvPr id="2" name="Date Placeholder 1"/>
          <p:cNvSpPr>
            <a:spLocks noGrp="1"/>
          </p:cNvSpPr>
          <p:nvPr>
            <p:ph type="dt" sz="half" idx="10"/>
          </p:nvPr>
        </p:nvSpPr>
        <p:spPr/>
        <p:txBody>
          <a:bodyPr/>
          <a:lstStyle/>
          <a:p>
            <a:fld id="{7F05FF00-7753-4795-B913-7DE4240A8003}"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fld id="{6598C40F-7980-40F2-B7BA-2B80A3F3AD9E}" type="slidenum">
              <a:rPr lang="en-US" smtClean="0"/>
              <a:pPr/>
              <a:t>3</a:t>
            </a:fld>
            <a:endParaRPr lang="en-US"/>
          </a:p>
        </p:txBody>
      </p:sp>
    </p:spTree>
    <p:extLst>
      <p:ext uri="{BB962C8B-B14F-4D97-AF65-F5344CB8AC3E}">
        <p14:creationId xmlns:p14="http://schemas.microsoft.com/office/powerpoint/2010/main" val="920132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Tutorial and Reference</a:t>
            </a:r>
            <a:endParaRPr lang="en-US" dirty="0"/>
          </a:p>
        </p:txBody>
      </p:sp>
      <p:sp>
        <p:nvSpPr>
          <p:cNvPr id="3" name="Content Placeholder 2"/>
          <p:cNvSpPr>
            <a:spLocks noGrp="1"/>
          </p:cNvSpPr>
          <p:nvPr>
            <p:ph idx="1"/>
          </p:nvPr>
        </p:nvSpPr>
        <p:spPr/>
        <p:txBody>
          <a:bodyPr/>
          <a:lstStyle/>
          <a:p>
            <a:r>
              <a:rPr lang="en-US" dirty="0">
                <a:hlinkClick r:id="rId2"/>
              </a:rPr>
              <a:t>http://www.learncpp.com</a:t>
            </a:r>
            <a:r>
              <a:rPr lang="en-US" dirty="0" smtClean="0">
                <a:hlinkClick r:id="rId2"/>
              </a:rPr>
              <a:t>/</a:t>
            </a:r>
            <a:r>
              <a:rPr lang="en-US" dirty="0" smtClean="0"/>
              <a:t> - Chapter 11</a:t>
            </a:r>
            <a:endParaRPr lang="en-US" dirty="0" smtClean="0"/>
          </a:p>
          <a:p>
            <a:endParaRPr lang="en-US" dirty="0"/>
          </a:p>
        </p:txBody>
      </p:sp>
      <p:sp>
        <p:nvSpPr>
          <p:cNvPr id="4" name="Date Placeholder 3"/>
          <p:cNvSpPr>
            <a:spLocks noGrp="1"/>
          </p:cNvSpPr>
          <p:nvPr>
            <p:ph type="dt" sz="half" idx="10"/>
          </p:nvPr>
        </p:nvSpPr>
        <p:spPr/>
        <p:txBody>
          <a:bodyPr/>
          <a:lstStyle/>
          <a:p>
            <a:fld id="{6FBCFC4E-3D61-43A1-86A1-723F79D69C47}" type="datetime1">
              <a:rPr lang="en-US" smtClean="0"/>
              <a:t>1/20/2017</a:t>
            </a:fld>
            <a:endParaRPr lang="en-US"/>
          </a:p>
        </p:txBody>
      </p:sp>
      <p:sp>
        <p:nvSpPr>
          <p:cNvPr id="5" name="Footer Placeholder 4"/>
          <p:cNvSpPr>
            <a:spLocks noGrp="1"/>
          </p:cNvSpPr>
          <p:nvPr>
            <p:ph type="ftr" sz="quarter" idx="11"/>
          </p:nvPr>
        </p:nvSpPr>
        <p:spPr/>
        <p:txBody>
          <a:bodyPr/>
          <a:lstStyle/>
          <a:p>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fld id="{6598C40F-7980-40F2-B7BA-2B80A3F3AD9E}" type="slidenum">
              <a:rPr lang="en-US" smtClean="0"/>
              <a:pPr/>
              <a:t>30</a:t>
            </a:fld>
            <a:endParaRPr lang="en-US"/>
          </a:p>
        </p:txBody>
      </p:sp>
    </p:spTree>
    <p:extLst>
      <p:ext uri="{BB962C8B-B14F-4D97-AF65-F5344CB8AC3E}">
        <p14:creationId xmlns:p14="http://schemas.microsoft.com/office/powerpoint/2010/main" val="2538738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28924" y="76200"/>
            <a:ext cx="7772400" cy="685800"/>
          </a:xfrm>
        </p:spPr>
        <p:txBody>
          <a:bodyPr/>
          <a:lstStyle/>
          <a:p>
            <a:r>
              <a:rPr lang="en-US" b="1" dirty="0" smtClean="0">
                <a:ea typeface="MS Mincho" charset="0"/>
                <a:cs typeface="MS Mincho" charset="0"/>
              </a:rPr>
              <a:t>OOP</a:t>
            </a:r>
            <a:r>
              <a:rPr lang="en-US" b="1" dirty="0" smtClean="0"/>
              <a:t> </a:t>
            </a:r>
            <a:endParaRPr lang="en-US" b="1" dirty="0"/>
          </a:p>
        </p:txBody>
      </p:sp>
      <p:pic>
        <p:nvPicPr>
          <p:cNvPr id="3" name="Picture 2"/>
          <p:cNvPicPr>
            <a:picLocks noChangeAspect="1"/>
          </p:cNvPicPr>
          <p:nvPr/>
        </p:nvPicPr>
        <p:blipFill>
          <a:blip r:embed="rId2"/>
          <a:stretch>
            <a:fillRect/>
          </a:stretch>
        </p:blipFill>
        <p:spPr>
          <a:xfrm>
            <a:off x="762000" y="990600"/>
            <a:ext cx="7696200" cy="4993294"/>
          </a:xfrm>
          <a:prstGeom prst="rect">
            <a:avLst/>
          </a:prstGeom>
        </p:spPr>
      </p:pic>
      <p:sp>
        <p:nvSpPr>
          <p:cNvPr id="2" name="Date Placeholder 1"/>
          <p:cNvSpPr>
            <a:spLocks noGrp="1"/>
          </p:cNvSpPr>
          <p:nvPr>
            <p:ph type="dt" sz="half" idx="10"/>
          </p:nvPr>
        </p:nvSpPr>
        <p:spPr/>
        <p:txBody>
          <a:bodyPr/>
          <a:lstStyle/>
          <a:p>
            <a:fld id="{33CD1CA9-911F-4AAF-91ED-9C0A053C2E5C}"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31</a:t>
            </a:fld>
            <a:endParaRPr lang="en-US"/>
          </a:p>
        </p:txBody>
      </p:sp>
    </p:spTree>
    <p:extLst>
      <p:ext uri="{BB962C8B-B14F-4D97-AF65-F5344CB8AC3E}">
        <p14:creationId xmlns:p14="http://schemas.microsoft.com/office/powerpoint/2010/main" val="50344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30936" y="108300"/>
            <a:ext cx="7772400" cy="1371600"/>
          </a:xfrm>
        </p:spPr>
        <p:txBody>
          <a:bodyPr>
            <a:noAutofit/>
          </a:bodyPr>
          <a:lstStyle/>
          <a:p>
            <a:r>
              <a:rPr lang="en-US" sz="4000" b="1" dirty="0">
                <a:ea typeface="MS Mincho" charset="0"/>
                <a:cs typeface="MS Mincho" charset="0"/>
              </a:rPr>
              <a:t>Arrange concepts into an inheritance hierarchy</a:t>
            </a:r>
            <a:r>
              <a:rPr lang="en-US" b="1" dirty="0"/>
              <a:t> </a:t>
            </a:r>
          </a:p>
        </p:txBody>
      </p:sp>
      <p:sp>
        <p:nvSpPr>
          <p:cNvPr id="1027" name="Rectangle 3"/>
          <p:cNvSpPr>
            <a:spLocks noGrp="1" noChangeArrowheads="1"/>
          </p:cNvSpPr>
          <p:nvPr>
            <p:ph type="body" idx="1"/>
          </p:nvPr>
        </p:nvSpPr>
        <p:spPr>
          <a:xfrm>
            <a:off x="457200" y="1326854"/>
            <a:ext cx="7772400" cy="2370940"/>
          </a:xfrm>
        </p:spPr>
        <p:txBody>
          <a:bodyPr>
            <a:noAutofit/>
          </a:bodyPr>
          <a:lstStyle/>
          <a:p>
            <a:pPr>
              <a:lnSpc>
                <a:spcPct val="90000"/>
              </a:lnSpc>
            </a:pPr>
            <a:r>
              <a:rPr lang="en-US" dirty="0">
                <a:solidFill>
                  <a:srgbClr val="0033CC"/>
                </a:solidFill>
                <a:ea typeface="MS Mincho" charset="0"/>
                <a:cs typeface="MS Mincho" charset="0"/>
              </a:rPr>
              <a:t>Concepts at higher levels are more general</a:t>
            </a:r>
            <a:endParaRPr lang="en-US" dirty="0">
              <a:solidFill>
                <a:srgbClr val="0033CC"/>
              </a:solidFill>
              <a:cs typeface="Courier New" charset="0"/>
            </a:endParaRPr>
          </a:p>
          <a:p>
            <a:pPr>
              <a:lnSpc>
                <a:spcPct val="90000"/>
              </a:lnSpc>
            </a:pPr>
            <a:r>
              <a:rPr lang="en-US" dirty="0">
                <a:solidFill>
                  <a:srgbClr val="0033CC"/>
                </a:solidFill>
                <a:ea typeface="MS Mincho" charset="0"/>
                <a:cs typeface="MS Mincho" charset="0"/>
              </a:rPr>
              <a:t>Concepts at lower levels are more specific (inherit properties of concepts at higher levels)</a:t>
            </a:r>
            <a:r>
              <a:rPr lang="en-US" dirty="0">
                <a:solidFill>
                  <a:srgbClr val="0033CC"/>
                </a:solidFill>
              </a:rPr>
              <a:t> </a:t>
            </a:r>
          </a:p>
        </p:txBody>
      </p:sp>
      <p:sp>
        <p:nvSpPr>
          <p:cNvPr id="2" name="Date Placeholder 1"/>
          <p:cNvSpPr>
            <a:spLocks noGrp="1"/>
          </p:cNvSpPr>
          <p:nvPr>
            <p:ph type="dt" sz="half" idx="10"/>
          </p:nvPr>
        </p:nvSpPr>
        <p:spPr/>
        <p:txBody>
          <a:bodyPr/>
          <a:lstStyle/>
          <a:p>
            <a:fld id="{7F05FF00-7753-4795-B913-7DE4240A8003}"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fld id="{6598C40F-7980-40F2-B7BA-2B80A3F3AD9E}" type="slidenum">
              <a:rPr lang="en-US" smtClean="0"/>
              <a:pPr/>
              <a:t>4</a:t>
            </a:fld>
            <a:endParaRPr lang="en-US"/>
          </a:p>
        </p:txBody>
      </p:sp>
      <p:sp>
        <p:nvSpPr>
          <p:cNvPr id="16" name="Text Box 14"/>
          <p:cNvSpPr txBox="1">
            <a:spLocks noChangeArrowheads="1"/>
          </p:cNvSpPr>
          <p:nvPr/>
        </p:nvSpPr>
        <p:spPr bwMode="auto">
          <a:xfrm>
            <a:off x="4343400" y="3302506"/>
            <a:ext cx="1447800" cy="395288"/>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Vehicle</a:t>
            </a:r>
          </a:p>
        </p:txBody>
      </p:sp>
      <p:sp>
        <p:nvSpPr>
          <p:cNvPr id="17" name="Text Box 15"/>
          <p:cNvSpPr txBox="1">
            <a:spLocks noChangeArrowheads="1"/>
          </p:cNvSpPr>
          <p:nvPr/>
        </p:nvSpPr>
        <p:spPr bwMode="auto">
          <a:xfrm>
            <a:off x="1905000" y="4216906"/>
            <a:ext cx="2667000" cy="395288"/>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t>Wheeled vehicle</a:t>
            </a:r>
          </a:p>
        </p:txBody>
      </p:sp>
      <p:sp>
        <p:nvSpPr>
          <p:cNvPr id="18" name="Text Box 16"/>
          <p:cNvSpPr txBox="1">
            <a:spLocks noChangeArrowheads="1"/>
          </p:cNvSpPr>
          <p:nvPr/>
        </p:nvSpPr>
        <p:spPr bwMode="auto">
          <a:xfrm>
            <a:off x="5715000" y="4216906"/>
            <a:ext cx="1066800" cy="395288"/>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t>Boat</a:t>
            </a:r>
          </a:p>
        </p:txBody>
      </p:sp>
      <p:sp>
        <p:nvSpPr>
          <p:cNvPr id="19" name="Text Box 17"/>
          <p:cNvSpPr txBox="1">
            <a:spLocks noChangeArrowheads="1"/>
          </p:cNvSpPr>
          <p:nvPr/>
        </p:nvSpPr>
        <p:spPr bwMode="auto">
          <a:xfrm>
            <a:off x="1676400" y="4978906"/>
            <a:ext cx="1066800" cy="395288"/>
          </a:xfrm>
          <a:prstGeom prst="rect">
            <a:avLst/>
          </a:prstGeom>
          <a:solidFill>
            <a:srgbClr val="33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Car</a:t>
            </a:r>
          </a:p>
        </p:txBody>
      </p:sp>
      <p:sp>
        <p:nvSpPr>
          <p:cNvPr id="20" name="Text Box 18"/>
          <p:cNvSpPr txBox="1">
            <a:spLocks noChangeArrowheads="1"/>
          </p:cNvSpPr>
          <p:nvPr/>
        </p:nvSpPr>
        <p:spPr bwMode="auto">
          <a:xfrm>
            <a:off x="3505200" y="4978906"/>
            <a:ext cx="1295400" cy="395288"/>
          </a:xfrm>
          <a:prstGeom prst="rect">
            <a:avLst/>
          </a:prstGeom>
          <a:solidFill>
            <a:srgbClr val="33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Bicycle</a:t>
            </a:r>
          </a:p>
        </p:txBody>
      </p:sp>
      <p:sp>
        <p:nvSpPr>
          <p:cNvPr id="22" name="Text Box 19"/>
          <p:cNvSpPr txBox="1">
            <a:spLocks noChangeArrowheads="1"/>
          </p:cNvSpPr>
          <p:nvPr/>
        </p:nvSpPr>
        <p:spPr bwMode="auto">
          <a:xfrm>
            <a:off x="2514600" y="5740906"/>
            <a:ext cx="1447800" cy="369332"/>
          </a:xfrm>
          <a:prstGeom prst="rect">
            <a:avLst/>
          </a:prstGeom>
          <a:solidFill>
            <a:srgbClr val="33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t>4-</a:t>
            </a:r>
            <a:r>
              <a:rPr lang="en-US" sz="1800" dirty="0" smtClean="0"/>
              <a:t>door Car</a:t>
            </a:r>
            <a:endParaRPr lang="en-US" sz="1800" dirty="0"/>
          </a:p>
        </p:txBody>
      </p:sp>
      <p:sp>
        <p:nvSpPr>
          <p:cNvPr id="23" name="Text Box 20"/>
          <p:cNvSpPr txBox="1">
            <a:spLocks noChangeArrowheads="1"/>
          </p:cNvSpPr>
          <p:nvPr/>
        </p:nvSpPr>
        <p:spPr bwMode="auto">
          <a:xfrm>
            <a:off x="838200" y="5740906"/>
            <a:ext cx="1371600" cy="369332"/>
          </a:xfrm>
          <a:prstGeom prst="rect">
            <a:avLst/>
          </a:prstGeom>
          <a:solidFill>
            <a:srgbClr val="33CCFF"/>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US" sz="1800" dirty="0"/>
              <a:t>2-</a:t>
            </a:r>
            <a:r>
              <a:rPr lang="en-US" sz="1800" dirty="0" smtClean="0"/>
              <a:t>door Car</a:t>
            </a:r>
            <a:endParaRPr lang="en-US" sz="1800" dirty="0"/>
          </a:p>
        </p:txBody>
      </p:sp>
      <p:cxnSp>
        <p:nvCxnSpPr>
          <p:cNvPr id="24" name="AutoShape 21"/>
          <p:cNvCxnSpPr>
            <a:cxnSpLocks noChangeShapeType="1"/>
            <a:stCxn id="16" idx="2"/>
            <a:endCxn id="17" idx="0"/>
          </p:cNvCxnSpPr>
          <p:nvPr/>
        </p:nvCxnSpPr>
        <p:spPr bwMode="auto">
          <a:xfrm rot="5400000">
            <a:off x="3907631" y="3042950"/>
            <a:ext cx="490538" cy="1828800"/>
          </a:xfrm>
          <a:prstGeom prst="bentConnector3">
            <a:avLst>
              <a:gd name="adj1" fmla="val 49838"/>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AutoShape 22"/>
          <p:cNvCxnSpPr>
            <a:cxnSpLocks noChangeShapeType="1"/>
            <a:stCxn id="17" idx="2"/>
            <a:endCxn id="19" idx="0"/>
          </p:cNvCxnSpPr>
          <p:nvPr/>
        </p:nvCxnSpPr>
        <p:spPr bwMode="auto">
          <a:xfrm rot="5400000">
            <a:off x="2555081" y="4281200"/>
            <a:ext cx="338138" cy="1028700"/>
          </a:xfrm>
          <a:prstGeom prst="bentConnector3">
            <a:avLst>
              <a:gd name="adj1" fmla="val 49764"/>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AutoShape 23"/>
          <p:cNvCxnSpPr>
            <a:cxnSpLocks noChangeShapeType="1"/>
            <a:stCxn id="17" idx="2"/>
            <a:endCxn id="20" idx="0"/>
          </p:cNvCxnSpPr>
          <p:nvPr/>
        </p:nvCxnSpPr>
        <p:spPr bwMode="auto">
          <a:xfrm rot="16200000" flipH="1">
            <a:off x="3526631" y="4338350"/>
            <a:ext cx="338138" cy="914400"/>
          </a:xfrm>
          <a:prstGeom prst="bentConnector3">
            <a:avLst>
              <a:gd name="adj1" fmla="val 49764"/>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AutoShape 24"/>
          <p:cNvCxnSpPr>
            <a:cxnSpLocks noChangeShapeType="1"/>
            <a:stCxn id="16" idx="2"/>
            <a:endCxn id="18" idx="0"/>
          </p:cNvCxnSpPr>
          <p:nvPr/>
        </p:nvCxnSpPr>
        <p:spPr bwMode="auto">
          <a:xfrm rot="16200000" flipH="1">
            <a:off x="5412581" y="3366800"/>
            <a:ext cx="490538" cy="1181100"/>
          </a:xfrm>
          <a:prstGeom prst="bentConnector3">
            <a:avLst>
              <a:gd name="adj1" fmla="val 49838"/>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AutoShape 25"/>
          <p:cNvCxnSpPr>
            <a:cxnSpLocks noChangeShapeType="1"/>
            <a:stCxn id="19" idx="2"/>
            <a:endCxn id="23" idx="0"/>
          </p:cNvCxnSpPr>
          <p:nvPr/>
        </p:nvCxnSpPr>
        <p:spPr bwMode="auto">
          <a:xfrm rot="5400000">
            <a:off x="1683544" y="5214650"/>
            <a:ext cx="366712" cy="685800"/>
          </a:xfrm>
          <a:prstGeom prst="bentConnector3">
            <a:avLst>
              <a:gd name="adj1" fmla="val 50000"/>
            </a:avLst>
          </a:prstGeom>
          <a:no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AutoShape 26"/>
          <p:cNvCxnSpPr>
            <a:cxnSpLocks noChangeShapeType="1"/>
            <a:stCxn id="19" idx="2"/>
            <a:endCxn id="22" idx="0"/>
          </p:cNvCxnSpPr>
          <p:nvPr/>
        </p:nvCxnSpPr>
        <p:spPr bwMode="auto">
          <a:xfrm rot="16200000" flipH="1">
            <a:off x="2540794" y="5043200"/>
            <a:ext cx="366712" cy="1028700"/>
          </a:xfrm>
          <a:prstGeom prst="bentConnector3">
            <a:avLst>
              <a:gd name="adj1" fmla="val 50000"/>
            </a:avLst>
          </a:prstGeom>
          <a:no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 Box 20"/>
          <p:cNvSpPr txBox="1">
            <a:spLocks noChangeArrowheads="1"/>
          </p:cNvSpPr>
          <p:nvPr/>
        </p:nvSpPr>
        <p:spPr bwMode="auto">
          <a:xfrm>
            <a:off x="6781800" y="5055106"/>
            <a:ext cx="1219200" cy="369332"/>
          </a:xfrm>
          <a:prstGeom prst="rect">
            <a:avLst/>
          </a:prstGeom>
          <a:solidFill>
            <a:srgbClr val="33CCFF"/>
          </a:solidFill>
          <a:ln w="2857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dirty="0" smtClean="0"/>
              <a:t>Sailboat</a:t>
            </a:r>
            <a:endParaRPr lang="en-US" sz="1800" dirty="0"/>
          </a:p>
        </p:txBody>
      </p:sp>
      <p:cxnSp>
        <p:nvCxnSpPr>
          <p:cNvPr id="31" name="AutoShape 24"/>
          <p:cNvCxnSpPr>
            <a:cxnSpLocks noChangeShapeType="1"/>
            <a:stCxn id="18" idx="2"/>
            <a:endCxn id="30" idx="0"/>
          </p:cNvCxnSpPr>
          <p:nvPr/>
        </p:nvCxnSpPr>
        <p:spPr bwMode="auto">
          <a:xfrm rot="16200000" flipH="1">
            <a:off x="6598444" y="4262150"/>
            <a:ext cx="442912" cy="1143000"/>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31000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33800" y="3124200"/>
            <a:ext cx="4114800" cy="3076575"/>
          </a:xfrm>
          <a:prstGeom prst="rect">
            <a:avLst/>
          </a:prstGeom>
        </p:spPr>
      </p:pic>
      <p:sp>
        <p:nvSpPr>
          <p:cNvPr id="1026" name="Rectangle 2"/>
          <p:cNvSpPr>
            <a:spLocks noGrp="1" noChangeArrowheads="1"/>
          </p:cNvSpPr>
          <p:nvPr>
            <p:ph type="title"/>
          </p:nvPr>
        </p:nvSpPr>
        <p:spPr>
          <a:xfrm>
            <a:off x="630936" y="108300"/>
            <a:ext cx="7772400" cy="1371600"/>
          </a:xfrm>
        </p:spPr>
        <p:txBody>
          <a:bodyPr>
            <a:noAutofit/>
          </a:bodyPr>
          <a:lstStyle/>
          <a:p>
            <a:r>
              <a:rPr lang="en-US" sz="4000" b="1" dirty="0">
                <a:ea typeface="MS Mincho" charset="0"/>
                <a:cs typeface="MS Mincho" charset="0"/>
              </a:rPr>
              <a:t>Arrange concepts into an inheritance hierarchy</a:t>
            </a:r>
            <a:r>
              <a:rPr lang="en-US" b="1" dirty="0"/>
              <a:t> </a:t>
            </a:r>
          </a:p>
        </p:txBody>
      </p:sp>
      <p:sp>
        <p:nvSpPr>
          <p:cNvPr id="1027" name="Rectangle 3"/>
          <p:cNvSpPr>
            <a:spLocks noGrp="1" noChangeArrowheads="1"/>
          </p:cNvSpPr>
          <p:nvPr>
            <p:ph type="body" idx="1"/>
          </p:nvPr>
        </p:nvSpPr>
        <p:spPr>
          <a:xfrm>
            <a:off x="457200" y="1326854"/>
            <a:ext cx="7772400" cy="2370940"/>
          </a:xfrm>
        </p:spPr>
        <p:txBody>
          <a:bodyPr>
            <a:noAutofit/>
          </a:bodyPr>
          <a:lstStyle/>
          <a:p>
            <a:pPr>
              <a:lnSpc>
                <a:spcPct val="90000"/>
              </a:lnSpc>
            </a:pPr>
            <a:r>
              <a:rPr lang="en-US" dirty="0">
                <a:solidFill>
                  <a:srgbClr val="0033CC"/>
                </a:solidFill>
                <a:ea typeface="MS Mincho" charset="0"/>
                <a:cs typeface="MS Mincho" charset="0"/>
              </a:rPr>
              <a:t>Concepts at higher levels are more general</a:t>
            </a:r>
            <a:endParaRPr lang="en-US" dirty="0">
              <a:solidFill>
                <a:srgbClr val="0033CC"/>
              </a:solidFill>
              <a:cs typeface="Courier New" charset="0"/>
            </a:endParaRPr>
          </a:p>
          <a:p>
            <a:pPr>
              <a:lnSpc>
                <a:spcPct val="90000"/>
              </a:lnSpc>
            </a:pPr>
            <a:r>
              <a:rPr lang="en-US" dirty="0">
                <a:solidFill>
                  <a:srgbClr val="0033CC"/>
                </a:solidFill>
                <a:ea typeface="MS Mincho" charset="0"/>
                <a:cs typeface="MS Mincho" charset="0"/>
              </a:rPr>
              <a:t>Concepts at lower levels are more specific (inherit properties of concepts at higher levels)</a:t>
            </a:r>
            <a:r>
              <a:rPr lang="en-US" dirty="0">
                <a:solidFill>
                  <a:srgbClr val="0033CC"/>
                </a:solidFill>
              </a:rPr>
              <a:t> </a:t>
            </a:r>
          </a:p>
        </p:txBody>
      </p:sp>
      <p:sp>
        <p:nvSpPr>
          <p:cNvPr id="2" name="Date Placeholder 1"/>
          <p:cNvSpPr>
            <a:spLocks noGrp="1"/>
          </p:cNvSpPr>
          <p:nvPr>
            <p:ph type="dt" sz="half" idx="10"/>
          </p:nvPr>
        </p:nvSpPr>
        <p:spPr/>
        <p:txBody>
          <a:bodyPr/>
          <a:lstStyle/>
          <a:p>
            <a:fld id="{7F05FF00-7753-4795-B913-7DE4240A8003}"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fld id="{6598C40F-7980-40F2-B7BA-2B80A3F3AD9E}" type="slidenum">
              <a:rPr lang="en-US" smtClean="0"/>
              <a:pPr/>
              <a:t>5</a:t>
            </a:fld>
            <a:endParaRPr lang="en-US"/>
          </a:p>
        </p:txBody>
      </p:sp>
    </p:spTree>
    <p:extLst>
      <p:ext uri="{BB962C8B-B14F-4D97-AF65-F5344CB8AC3E}">
        <p14:creationId xmlns:p14="http://schemas.microsoft.com/office/powerpoint/2010/main" val="167098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148" y="152400"/>
            <a:ext cx="8229600" cy="563562"/>
          </a:xfrm>
        </p:spPr>
        <p:txBody>
          <a:bodyPr/>
          <a:lstStyle/>
          <a:p>
            <a:r>
              <a:rPr lang="en-US" b="1" dirty="0" smtClean="0"/>
              <a:t>More Hierarchies</a:t>
            </a:r>
            <a:endParaRPr lang="en-US" b="1" dirty="0"/>
          </a:p>
        </p:txBody>
      </p:sp>
      <p:pic>
        <p:nvPicPr>
          <p:cNvPr id="23" name="Picture 22"/>
          <p:cNvPicPr>
            <a:picLocks noChangeAspect="1"/>
          </p:cNvPicPr>
          <p:nvPr/>
        </p:nvPicPr>
        <p:blipFill>
          <a:blip r:embed="rId2"/>
          <a:stretch>
            <a:fillRect/>
          </a:stretch>
        </p:blipFill>
        <p:spPr>
          <a:xfrm>
            <a:off x="1295400" y="1143000"/>
            <a:ext cx="6324600" cy="4538831"/>
          </a:xfrm>
          <a:prstGeom prst="rect">
            <a:avLst/>
          </a:prstGeom>
        </p:spPr>
      </p:pic>
      <p:pic>
        <p:nvPicPr>
          <p:cNvPr id="6" name="Picture 5"/>
          <p:cNvPicPr>
            <a:picLocks noChangeAspect="1"/>
          </p:cNvPicPr>
          <p:nvPr/>
        </p:nvPicPr>
        <p:blipFill>
          <a:blip r:embed="rId3"/>
          <a:stretch>
            <a:fillRect/>
          </a:stretch>
        </p:blipFill>
        <p:spPr>
          <a:xfrm flipH="1">
            <a:off x="30480" y="914400"/>
            <a:ext cx="1722120" cy="1722120"/>
          </a:xfrm>
          <a:prstGeom prst="rect">
            <a:avLst/>
          </a:prstGeom>
        </p:spPr>
      </p:pic>
      <p:sp>
        <p:nvSpPr>
          <p:cNvPr id="2" name="Date Placeholder 1"/>
          <p:cNvSpPr>
            <a:spLocks noGrp="1"/>
          </p:cNvSpPr>
          <p:nvPr>
            <p:ph type="dt" sz="half" idx="10"/>
          </p:nvPr>
        </p:nvSpPr>
        <p:spPr/>
        <p:txBody>
          <a:bodyPr/>
          <a:lstStyle/>
          <a:p>
            <a:fld id="{014228AB-2C11-4CCA-9EFB-E3AD5657C7BD}"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6</a:t>
            </a:fld>
            <a:endParaRPr lang="en-US"/>
          </a:p>
        </p:txBody>
      </p:sp>
    </p:spTree>
    <p:extLst>
      <p:ext uri="{BB962C8B-B14F-4D97-AF65-F5344CB8AC3E}">
        <p14:creationId xmlns:p14="http://schemas.microsoft.com/office/powerpoint/2010/main" val="1134763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3" name="Rectangle 17"/>
          <p:cNvSpPr>
            <a:spLocks noGrp="1" noChangeArrowheads="1"/>
          </p:cNvSpPr>
          <p:nvPr>
            <p:ph type="title"/>
          </p:nvPr>
        </p:nvSpPr>
        <p:spPr>
          <a:xfrm>
            <a:off x="422148" y="163224"/>
            <a:ext cx="8229600" cy="563562"/>
          </a:xfrm>
        </p:spPr>
        <p:txBody>
          <a:bodyPr/>
          <a:lstStyle/>
          <a:p>
            <a:r>
              <a:rPr lang="en-US" b="1" dirty="0">
                <a:ea typeface="MS Mincho" charset="0"/>
                <a:cs typeface="MS Mincho" charset="0"/>
              </a:rPr>
              <a:t>C++ and inheritance </a:t>
            </a:r>
          </a:p>
        </p:txBody>
      </p:sp>
      <p:sp>
        <p:nvSpPr>
          <p:cNvPr id="4114" name="Rectangle 18"/>
          <p:cNvSpPr>
            <a:spLocks noGrp="1" noChangeArrowheads="1"/>
          </p:cNvSpPr>
          <p:nvPr>
            <p:ph type="body" idx="1"/>
          </p:nvPr>
        </p:nvSpPr>
        <p:spPr>
          <a:xfrm>
            <a:off x="453220" y="1036636"/>
            <a:ext cx="8229600" cy="4525963"/>
          </a:xfrm>
        </p:spPr>
        <p:txBody>
          <a:bodyPr/>
          <a:lstStyle/>
          <a:p>
            <a:r>
              <a:rPr lang="en-US" dirty="0">
                <a:solidFill>
                  <a:srgbClr val="0033CC"/>
                </a:solidFill>
                <a:ea typeface="MS Mincho" charset="0"/>
                <a:cs typeface="MS Mincho" charset="0"/>
              </a:rPr>
              <a:t>The language mechanism by which one class acquires the properties (data and operations) of another </a:t>
            </a:r>
            <a:r>
              <a:rPr lang="en-US" dirty="0" smtClean="0">
                <a:solidFill>
                  <a:srgbClr val="0033CC"/>
                </a:solidFill>
                <a:ea typeface="MS Mincho" charset="0"/>
                <a:cs typeface="MS Mincho" charset="0"/>
              </a:rPr>
              <a:t>class</a:t>
            </a:r>
          </a:p>
          <a:p>
            <a:pPr marL="0" indent="0">
              <a:buNone/>
            </a:pPr>
            <a:r>
              <a:rPr lang="en-US" dirty="0" smtClean="0">
                <a:solidFill>
                  <a:srgbClr val="0033CC"/>
                </a:solidFill>
              </a:rPr>
              <a:t> </a:t>
            </a:r>
            <a:endParaRPr lang="en-US" dirty="0">
              <a:solidFill>
                <a:srgbClr val="0033CC"/>
              </a:solidFill>
            </a:endParaRPr>
          </a:p>
          <a:p>
            <a:r>
              <a:rPr lang="en-US" u="sng" dirty="0">
                <a:solidFill>
                  <a:srgbClr val="0033CC"/>
                </a:solidFill>
                <a:ea typeface="MS Mincho" charset="0"/>
                <a:cs typeface="MS Mincho" charset="0"/>
              </a:rPr>
              <a:t>Base Class (or superclass</a:t>
            </a:r>
            <a:r>
              <a:rPr lang="en-US" dirty="0">
                <a:solidFill>
                  <a:srgbClr val="0033CC"/>
                </a:solidFill>
                <a:ea typeface="MS Mincho" charset="0"/>
                <a:cs typeface="MS Mincho" charset="0"/>
              </a:rPr>
              <a:t>): the class being inherited </a:t>
            </a:r>
            <a:r>
              <a:rPr lang="en-US" dirty="0" smtClean="0">
                <a:solidFill>
                  <a:srgbClr val="0033CC"/>
                </a:solidFill>
                <a:ea typeface="MS Mincho" charset="0"/>
                <a:cs typeface="MS Mincho" charset="0"/>
              </a:rPr>
              <a:t>from</a:t>
            </a:r>
          </a:p>
          <a:p>
            <a:pPr marL="0" indent="0">
              <a:buNone/>
            </a:pPr>
            <a:endParaRPr lang="en-US" dirty="0">
              <a:solidFill>
                <a:srgbClr val="0033CC"/>
              </a:solidFill>
              <a:latin typeface="Courier New" charset="0"/>
              <a:cs typeface="Times New Roman" charset="0"/>
            </a:endParaRPr>
          </a:p>
          <a:p>
            <a:r>
              <a:rPr lang="en-US" u="sng" dirty="0">
                <a:solidFill>
                  <a:srgbClr val="0033CC"/>
                </a:solidFill>
                <a:ea typeface="MS Mincho" charset="0"/>
                <a:cs typeface="MS Mincho" charset="0"/>
              </a:rPr>
              <a:t>Derived Class (or subclass</a:t>
            </a:r>
            <a:r>
              <a:rPr lang="en-US" dirty="0">
                <a:solidFill>
                  <a:srgbClr val="0033CC"/>
                </a:solidFill>
                <a:ea typeface="MS Mincho" charset="0"/>
                <a:cs typeface="MS Mincho" charset="0"/>
              </a:rPr>
              <a:t>): the class that inherits</a:t>
            </a:r>
            <a:endParaRPr lang="en-US" dirty="0">
              <a:solidFill>
                <a:srgbClr val="0033CC"/>
              </a:solidFill>
            </a:endParaRPr>
          </a:p>
        </p:txBody>
      </p:sp>
      <p:pic>
        <p:nvPicPr>
          <p:cNvPr id="4" name="Picture 3"/>
          <p:cNvPicPr>
            <a:picLocks noChangeAspect="1"/>
          </p:cNvPicPr>
          <p:nvPr/>
        </p:nvPicPr>
        <p:blipFill>
          <a:blip r:embed="rId2"/>
          <a:stretch>
            <a:fillRect/>
          </a:stretch>
        </p:blipFill>
        <p:spPr>
          <a:xfrm>
            <a:off x="7848600" y="5562599"/>
            <a:ext cx="1277521" cy="1277521"/>
          </a:xfrm>
          <a:prstGeom prst="rect">
            <a:avLst/>
          </a:prstGeom>
        </p:spPr>
      </p:pic>
      <p:sp>
        <p:nvSpPr>
          <p:cNvPr id="2" name="Date Placeholder 1"/>
          <p:cNvSpPr>
            <a:spLocks noGrp="1"/>
          </p:cNvSpPr>
          <p:nvPr>
            <p:ph type="dt" sz="half" idx="10"/>
          </p:nvPr>
        </p:nvSpPr>
        <p:spPr/>
        <p:txBody>
          <a:bodyPr/>
          <a:lstStyle/>
          <a:p>
            <a:fld id="{99DE3920-BCB1-49BD-9AAE-4F6182E823F4}"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7</a:t>
            </a:fld>
            <a:endParaRPr lang="en-US"/>
          </a:p>
        </p:txBody>
      </p:sp>
    </p:spTree>
    <p:extLst>
      <p:ext uri="{BB962C8B-B14F-4D97-AF65-F5344CB8AC3E}">
        <p14:creationId xmlns:p14="http://schemas.microsoft.com/office/powerpoint/2010/main" val="1685122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563562"/>
          </a:xfrm>
        </p:spPr>
        <p:txBody>
          <a:bodyPr/>
          <a:lstStyle/>
          <a:p>
            <a:r>
              <a:rPr lang="en-US" b="1" dirty="0">
                <a:ea typeface="MS Mincho" charset="0"/>
                <a:cs typeface="MS Mincho" charset="0"/>
              </a:rPr>
              <a:t>Advantages of inheritance</a:t>
            </a:r>
            <a:endParaRPr lang="en-US" b="1" dirty="0">
              <a:latin typeface="Courier New" charset="0"/>
              <a:cs typeface="Times New Roman" charset="0"/>
            </a:endParaRPr>
          </a:p>
        </p:txBody>
      </p:sp>
      <p:sp>
        <p:nvSpPr>
          <p:cNvPr id="6147" name="Rectangle 3"/>
          <p:cNvSpPr>
            <a:spLocks noGrp="1" noChangeArrowheads="1"/>
          </p:cNvSpPr>
          <p:nvPr>
            <p:ph type="body" idx="1"/>
          </p:nvPr>
        </p:nvSpPr>
        <p:spPr>
          <a:xfrm>
            <a:off x="457200" y="990600"/>
            <a:ext cx="8077200" cy="5181599"/>
          </a:xfrm>
        </p:spPr>
        <p:txBody>
          <a:bodyPr/>
          <a:lstStyle/>
          <a:p>
            <a:pPr>
              <a:lnSpc>
                <a:spcPct val="90000"/>
              </a:lnSpc>
            </a:pPr>
            <a:r>
              <a:rPr lang="en-US" dirty="0">
                <a:solidFill>
                  <a:srgbClr val="0033CC"/>
                </a:solidFill>
                <a:ea typeface="MS Mincho" charset="0"/>
                <a:cs typeface="MS Mincho" charset="0"/>
              </a:rPr>
              <a:t>When a class inherits from another class, there are </a:t>
            </a:r>
            <a:r>
              <a:rPr lang="en-US" dirty="0" smtClean="0">
                <a:solidFill>
                  <a:srgbClr val="0033CC"/>
                </a:solidFill>
                <a:ea typeface="MS Mincho" charset="0"/>
                <a:cs typeface="MS Mincho" charset="0"/>
              </a:rPr>
              <a:t>3 benefits</a:t>
            </a:r>
            <a:r>
              <a:rPr lang="en-US" dirty="0">
                <a:solidFill>
                  <a:srgbClr val="0033CC"/>
                </a:solidFill>
                <a:ea typeface="MS Mincho" charset="0"/>
                <a:cs typeface="MS Mincho" charset="0"/>
              </a:rPr>
              <a:t>:</a:t>
            </a:r>
          </a:p>
          <a:p>
            <a:pPr marL="914400" lvl="1" indent="-514350">
              <a:lnSpc>
                <a:spcPct val="90000"/>
              </a:lnSpc>
              <a:buAutoNum type="arabicParenBoth"/>
            </a:pPr>
            <a:r>
              <a:rPr lang="en-US" dirty="0" smtClean="0">
                <a:solidFill>
                  <a:srgbClr val="0033CC"/>
                </a:solidFill>
                <a:ea typeface="MS Mincho" charset="0"/>
                <a:cs typeface="MS Mincho" charset="0"/>
              </a:rPr>
              <a:t>You </a:t>
            </a:r>
            <a:r>
              <a:rPr lang="en-US" dirty="0">
                <a:solidFill>
                  <a:srgbClr val="0033CC"/>
                </a:solidFill>
                <a:ea typeface="MS Mincho" charset="0"/>
                <a:cs typeface="MS Mincho" charset="0"/>
              </a:rPr>
              <a:t>can</a:t>
            </a:r>
            <a:r>
              <a:rPr lang="en-US" dirty="0">
                <a:ea typeface="MS Mincho" charset="0"/>
                <a:cs typeface="MS Mincho" charset="0"/>
              </a:rPr>
              <a:t> </a:t>
            </a:r>
            <a:r>
              <a:rPr lang="en-US" i="1" u="sng" dirty="0">
                <a:solidFill>
                  <a:srgbClr val="FF6600"/>
                </a:solidFill>
                <a:ea typeface="MS Mincho" charset="0"/>
                <a:cs typeface="MS Mincho" charset="0"/>
              </a:rPr>
              <a:t>reuse</a:t>
            </a:r>
            <a:r>
              <a:rPr lang="en-US" dirty="0">
                <a:ea typeface="MS Mincho" charset="0"/>
                <a:cs typeface="MS Mincho" charset="0"/>
              </a:rPr>
              <a:t> </a:t>
            </a:r>
            <a:r>
              <a:rPr lang="en-US" dirty="0">
                <a:solidFill>
                  <a:srgbClr val="0033CC"/>
                </a:solidFill>
                <a:ea typeface="MS Mincho" charset="0"/>
                <a:cs typeface="MS Mincho" charset="0"/>
              </a:rPr>
              <a:t>the methods and data of the existing </a:t>
            </a:r>
            <a:r>
              <a:rPr lang="en-US" dirty="0" smtClean="0">
                <a:solidFill>
                  <a:srgbClr val="0033CC"/>
                </a:solidFill>
                <a:ea typeface="MS Mincho" charset="0"/>
                <a:cs typeface="MS Mincho" charset="0"/>
              </a:rPr>
              <a:t>class</a:t>
            </a:r>
          </a:p>
          <a:p>
            <a:pPr marL="914400" lvl="1" indent="-514350">
              <a:lnSpc>
                <a:spcPct val="90000"/>
              </a:lnSpc>
              <a:buAutoNum type="arabicParenBoth"/>
            </a:pPr>
            <a:endParaRPr lang="en-US" dirty="0" smtClean="0">
              <a:solidFill>
                <a:srgbClr val="0033CC"/>
              </a:solidFill>
              <a:latin typeface="Courier New" charset="0"/>
              <a:cs typeface="Times New Roman" charset="0"/>
            </a:endParaRPr>
          </a:p>
          <a:p>
            <a:pPr marL="400050" lvl="1" indent="0">
              <a:lnSpc>
                <a:spcPct val="90000"/>
              </a:lnSpc>
              <a:buNone/>
            </a:pPr>
            <a:r>
              <a:rPr lang="en-US" dirty="0" smtClean="0">
                <a:solidFill>
                  <a:srgbClr val="0033CC"/>
                </a:solidFill>
                <a:ea typeface="MS Mincho" charset="0"/>
                <a:cs typeface="MS Mincho" charset="0"/>
              </a:rPr>
              <a:t>(</a:t>
            </a:r>
            <a:r>
              <a:rPr lang="en-US" dirty="0">
                <a:solidFill>
                  <a:srgbClr val="0033CC"/>
                </a:solidFill>
                <a:ea typeface="MS Mincho" charset="0"/>
                <a:cs typeface="MS Mincho" charset="0"/>
              </a:rPr>
              <a:t>2) You can </a:t>
            </a:r>
            <a:r>
              <a:rPr lang="en-US" i="1" u="sng" dirty="0">
                <a:solidFill>
                  <a:srgbClr val="FF6600"/>
                </a:solidFill>
                <a:ea typeface="MS Mincho" charset="0"/>
                <a:cs typeface="MS Mincho" charset="0"/>
              </a:rPr>
              <a:t>extend</a:t>
            </a:r>
            <a:r>
              <a:rPr lang="en-US" dirty="0">
                <a:ea typeface="MS Mincho" charset="0"/>
                <a:cs typeface="MS Mincho" charset="0"/>
              </a:rPr>
              <a:t> </a:t>
            </a:r>
            <a:r>
              <a:rPr lang="en-US" dirty="0">
                <a:solidFill>
                  <a:srgbClr val="0033CC"/>
                </a:solidFill>
                <a:ea typeface="MS Mincho" charset="0"/>
                <a:cs typeface="MS Mincho" charset="0"/>
              </a:rPr>
              <a:t>the existing class by adding new data and new </a:t>
            </a:r>
            <a:r>
              <a:rPr lang="en-US" dirty="0" smtClean="0">
                <a:solidFill>
                  <a:srgbClr val="0033CC"/>
                </a:solidFill>
                <a:ea typeface="MS Mincho" charset="0"/>
                <a:cs typeface="MS Mincho" charset="0"/>
              </a:rPr>
              <a:t>methods</a:t>
            </a:r>
          </a:p>
          <a:p>
            <a:pPr marL="400050" lvl="1" indent="0">
              <a:lnSpc>
                <a:spcPct val="90000"/>
              </a:lnSpc>
              <a:buNone/>
            </a:pPr>
            <a:endParaRPr lang="en-US" dirty="0" smtClean="0">
              <a:solidFill>
                <a:srgbClr val="0033CC"/>
              </a:solidFill>
              <a:latin typeface="Courier New" charset="0"/>
              <a:cs typeface="Times New Roman" charset="0"/>
            </a:endParaRPr>
          </a:p>
          <a:p>
            <a:pPr marL="400050" lvl="1" indent="0">
              <a:lnSpc>
                <a:spcPct val="90000"/>
              </a:lnSpc>
              <a:buNone/>
            </a:pPr>
            <a:r>
              <a:rPr lang="en-US" dirty="0" smtClean="0">
                <a:solidFill>
                  <a:srgbClr val="0033CC"/>
                </a:solidFill>
                <a:ea typeface="MS Mincho" charset="0"/>
                <a:cs typeface="MS Mincho" charset="0"/>
              </a:rPr>
              <a:t>(</a:t>
            </a:r>
            <a:r>
              <a:rPr lang="en-US" dirty="0">
                <a:solidFill>
                  <a:srgbClr val="0033CC"/>
                </a:solidFill>
                <a:ea typeface="MS Mincho" charset="0"/>
                <a:cs typeface="MS Mincho" charset="0"/>
              </a:rPr>
              <a:t>3) You can</a:t>
            </a:r>
            <a:r>
              <a:rPr lang="en-US" dirty="0">
                <a:ea typeface="MS Mincho" charset="0"/>
                <a:cs typeface="MS Mincho" charset="0"/>
              </a:rPr>
              <a:t> </a:t>
            </a:r>
            <a:r>
              <a:rPr lang="en-US" i="1" u="sng" dirty="0">
                <a:solidFill>
                  <a:srgbClr val="FF6600"/>
                </a:solidFill>
                <a:ea typeface="MS Mincho" charset="0"/>
                <a:cs typeface="MS Mincho" charset="0"/>
              </a:rPr>
              <a:t>modify</a:t>
            </a:r>
            <a:r>
              <a:rPr lang="en-US" dirty="0">
                <a:ea typeface="MS Mincho" charset="0"/>
                <a:cs typeface="MS Mincho" charset="0"/>
              </a:rPr>
              <a:t> </a:t>
            </a:r>
            <a:r>
              <a:rPr lang="en-US" dirty="0">
                <a:solidFill>
                  <a:srgbClr val="0033CC"/>
                </a:solidFill>
                <a:ea typeface="MS Mincho" charset="0"/>
                <a:cs typeface="MS Mincho" charset="0"/>
              </a:rPr>
              <a:t>the existing class by overloading its methods with your own implementations</a:t>
            </a:r>
            <a:r>
              <a:rPr lang="en-US" dirty="0">
                <a:solidFill>
                  <a:srgbClr val="0033CC"/>
                </a:solidFill>
              </a:rPr>
              <a:t> </a:t>
            </a:r>
          </a:p>
        </p:txBody>
      </p:sp>
      <p:pic>
        <p:nvPicPr>
          <p:cNvPr id="4" name="Picture 3"/>
          <p:cNvPicPr>
            <a:picLocks noChangeAspect="1"/>
          </p:cNvPicPr>
          <p:nvPr/>
        </p:nvPicPr>
        <p:blipFill>
          <a:blip r:embed="rId2"/>
          <a:stretch>
            <a:fillRect/>
          </a:stretch>
        </p:blipFill>
        <p:spPr>
          <a:xfrm>
            <a:off x="7848600" y="5562599"/>
            <a:ext cx="1277521" cy="1277521"/>
          </a:xfrm>
          <a:prstGeom prst="rect">
            <a:avLst/>
          </a:prstGeom>
        </p:spPr>
      </p:pic>
      <p:sp>
        <p:nvSpPr>
          <p:cNvPr id="2" name="Date Placeholder 1"/>
          <p:cNvSpPr>
            <a:spLocks noGrp="1"/>
          </p:cNvSpPr>
          <p:nvPr>
            <p:ph type="dt" sz="half" idx="10"/>
          </p:nvPr>
        </p:nvSpPr>
        <p:spPr/>
        <p:txBody>
          <a:bodyPr/>
          <a:lstStyle/>
          <a:p>
            <a:fld id="{7CBF88B5-C79A-428F-84AF-BACC16BF1710}" type="datetime1">
              <a:rPr lang="en-US" smtClean="0"/>
              <a:t>1/20/2017</a:t>
            </a:fld>
            <a:endParaRPr lang="en-US"/>
          </a:p>
        </p:txBody>
      </p:sp>
      <p:sp>
        <p:nvSpPr>
          <p:cNvPr id="3" name="Footer Placeholder 2"/>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8</a:t>
            </a:fld>
            <a:endParaRPr lang="en-US"/>
          </a:p>
        </p:txBody>
      </p:sp>
    </p:spTree>
    <p:extLst>
      <p:ext uri="{BB962C8B-B14F-4D97-AF65-F5344CB8AC3E}">
        <p14:creationId xmlns:p14="http://schemas.microsoft.com/office/powerpoint/2010/main" val="381371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5106" y="342741"/>
            <a:ext cx="8915400" cy="876142"/>
          </a:xfrm>
        </p:spPr>
        <p:txBody>
          <a:bodyPr/>
          <a:lstStyle/>
          <a:p>
            <a:r>
              <a:rPr lang="en-US" b="1" dirty="0">
                <a:ea typeface="MS Mincho" charset="0"/>
                <a:cs typeface="MS Mincho" charset="0"/>
              </a:rPr>
              <a:t>Rules for building a </a:t>
            </a:r>
            <a:r>
              <a:rPr lang="en-US" b="1" dirty="0" smtClean="0">
                <a:ea typeface="MS Mincho" charset="0"/>
                <a:cs typeface="MS Mincho" charset="0"/>
              </a:rPr>
              <a:t>class hierarchy</a:t>
            </a:r>
            <a:r>
              <a:rPr lang="en-US" b="1" dirty="0" smtClean="0"/>
              <a:t> </a:t>
            </a:r>
            <a:endParaRPr lang="en-US" b="1" dirty="0"/>
          </a:p>
        </p:txBody>
      </p:sp>
      <p:sp>
        <p:nvSpPr>
          <p:cNvPr id="11267" name="Rectangle 3"/>
          <p:cNvSpPr>
            <a:spLocks noGrp="1" noChangeArrowheads="1"/>
          </p:cNvSpPr>
          <p:nvPr>
            <p:ph type="body" idx="1"/>
          </p:nvPr>
        </p:nvSpPr>
        <p:spPr>
          <a:xfrm>
            <a:off x="1174844" y="1394690"/>
            <a:ext cx="7391400" cy="4678363"/>
          </a:xfrm>
        </p:spPr>
        <p:txBody>
          <a:bodyPr/>
          <a:lstStyle/>
          <a:p>
            <a:pPr>
              <a:lnSpc>
                <a:spcPct val="90000"/>
              </a:lnSpc>
            </a:pPr>
            <a:r>
              <a:rPr lang="en-US" sz="2800" dirty="0">
                <a:solidFill>
                  <a:srgbClr val="0033CC"/>
                </a:solidFill>
                <a:cs typeface="Times New Roman" charset="0"/>
              </a:rPr>
              <a:t>Derived classes are </a:t>
            </a:r>
            <a:r>
              <a:rPr lang="en-US" sz="2800" u="sng" dirty="0">
                <a:solidFill>
                  <a:srgbClr val="0033CC"/>
                </a:solidFill>
                <a:effectLst>
                  <a:outerShdw blurRad="38100" dist="38100" dir="2700000" algn="tl">
                    <a:srgbClr val="000000"/>
                  </a:outerShdw>
                </a:effectLst>
                <a:cs typeface="Times New Roman" charset="0"/>
              </a:rPr>
              <a:t>special cases</a:t>
            </a:r>
            <a:r>
              <a:rPr lang="en-US" sz="2800" dirty="0">
                <a:solidFill>
                  <a:srgbClr val="0033CC"/>
                </a:solidFill>
                <a:cs typeface="Times New Roman" charset="0"/>
              </a:rPr>
              <a:t> of base classes</a:t>
            </a:r>
            <a:endParaRPr lang="en-US" sz="2800" dirty="0">
              <a:solidFill>
                <a:srgbClr val="0033CC"/>
              </a:solidFill>
              <a:latin typeface="Courier New" charset="0"/>
              <a:cs typeface="Courier New" charset="0"/>
            </a:endParaRPr>
          </a:p>
          <a:p>
            <a:pPr>
              <a:lnSpc>
                <a:spcPct val="90000"/>
              </a:lnSpc>
            </a:pPr>
            <a:r>
              <a:rPr lang="en-US" sz="2800" dirty="0">
                <a:solidFill>
                  <a:srgbClr val="0033CC"/>
                </a:solidFill>
                <a:cs typeface="Times New Roman" charset="0"/>
              </a:rPr>
              <a:t>A derived class </a:t>
            </a:r>
            <a:r>
              <a:rPr lang="en-US" sz="2800" u="sng" dirty="0">
                <a:solidFill>
                  <a:srgbClr val="0033CC"/>
                </a:solidFill>
                <a:effectLst>
                  <a:outerShdw blurRad="38100" dist="38100" dir="2700000" algn="tl">
                    <a:srgbClr val="000000"/>
                  </a:outerShdw>
                </a:effectLst>
                <a:cs typeface="Times New Roman" charset="0"/>
              </a:rPr>
              <a:t>can also serve</a:t>
            </a:r>
            <a:r>
              <a:rPr lang="en-US" sz="2800" dirty="0">
                <a:solidFill>
                  <a:srgbClr val="0033CC"/>
                </a:solidFill>
                <a:cs typeface="Times New Roman" charset="0"/>
              </a:rPr>
              <a:t> as a base class for new classes.</a:t>
            </a:r>
            <a:endParaRPr lang="en-US" sz="2800" dirty="0">
              <a:solidFill>
                <a:srgbClr val="0033CC"/>
              </a:solidFill>
              <a:latin typeface="Courier New" charset="0"/>
              <a:cs typeface="Courier New" charset="0"/>
            </a:endParaRPr>
          </a:p>
          <a:p>
            <a:pPr>
              <a:lnSpc>
                <a:spcPct val="90000"/>
              </a:lnSpc>
            </a:pPr>
            <a:r>
              <a:rPr lang="en-US" sz="2800" dirty="0">
                <a:solidFill>
                  <a:srgbClr val="0033CC"/>
                </a:solidFill>
                <a:cs typeface="Times New Roman" charset="0"/>
              </a:rPr>
              <a:t>There is no limit on the </a:t>
            </a:r>
            <a:r>
              <a:rPr lang="en-US" sz="2800" u="sng" dirty="0">
                <a:solidFill>
                  <a:srgbClr val="0033CC"/>
                </a:solidFill>
                <a:effectLst>
                  <a:outerShdw blurRad="38100" dist="38100" dir="2700000" algn="tl">
                    <a:srgbClr val="000000"/>
                  </a:outerShdw>
                </a:effectLst>
                <a:cs typeface="Times New Roman" charset="0"/>
              </a:rPr>
              <a:t>depth of inheritance</a:t>
            </a:r>
            <a:r>
              <a:rPr lang="en-US" sz="2800" dirty="0">
                <a:solidFill>
                  <a:srgbClr val="0033CC"/>
                </a:solidFill>
                <a:cs typeface="Times New Roman" charset="0"/>
              </a:rPr>
              <a:t> allowed in C++ (as far as it is within the limits of your compiler)</a:t>
            </a:r>
            <a:endParaRPr lang="en-US" sz="2800" dirty="0">
              <a:solidFill>
                <a:srgbClr val="0033CC"/>
              </a:solidFill>
              <a:latin typeface="Courier New" charset="0"/>
              <a:cs typeface="Courier New" charset="0"/>
            </a:endParaRPr>
          </a:p>
          <a:p>
            <a:pPr>
              <a:lnSpc>
                <a:spcPct val="90000"/>
              </a:lnSpc>
            </a:pPr>
            <a:r>
              <a:rPr lang="en-US" sz="2800" dirty="0">
                <a:solidFill>
                  <a:srgbClr val="0033CC"/>
                </a:solidFill>
                <a:ea typeface="MS Mincho" charset="0"/>
                <a:cs typeface="MS Mincho" charset="0"/>
              </a:rPr>
              <a:t>It is possible for a class to be a base class for </a:t>
            </a:r>
            <a:r>
              <a:rPr lang="en-US" sz="2800" u="sng" dirty="0">
                <a:solidFill>
                  <a:srgbClr val="0033CC"/>
                </a:solidFill>
                <a:effectLst>
                  <a:outerShdw blurRad="38100" dist="38100" dir="2700000" algn="tl">
                    <a:srgbClr val="000000"/>
                  </a:outerShdw>
                </a:effectLst>
                <a:ea typeface="MS Mincho" charset="0"/>
                <a:cs typeface="MS Mincho" charset="0"/>
              </a:rPr>
              <a:t>more than one</a:t>
            </a:r>
            <a:r>
              <a:rPr lang="en-US" sz="2800" dirty="0">
                <a:solidFill>
                  <a:srgbClr val="0033CC"/>
                </a:solidFill>
                <a:ea typeface="MS Mincho" charset="0"/>
                <a:cs typeface="MS Mincho" charset="0"/>
              </a:rPr>
              <a:t> derived class</a:t>
            </a:r>
            <a:r>
              <a:rPr lang="en-US" sz="2800" dirty="0">
                <a:solidFill>
                  <a:srgbClr val="0033CC"/>
                </a:solidFill>
              </a:rPr>
              <a:t> </a:t>
            </a:r>
          </a:p>
        </p:txBody>
      </p:sp>
      <p:pic>
        <p:nvPicPr>
          <p:cNvPr id="2" name="Picture 1"/>
          <p:cNvPicPr>
            <a:picLocks noChangeAspect="1"/>
          </p:cNvPicPr>
          <p:nvPr/>
        </p:nvPicPr>
        <p:blipFill>
          <a:blip r:embed="rId2"/>
          <a:stretch>
            <a:fillRect/>
          </a:stretch>
        </p:blipFill>
        <p:spPr>
          <a:xfrm>
            <a:off x="6654800" y="4977501"/>
            <a:ext cx="2489200" cy="1661424"/>
          </a:xfrm>
          <a:prstGeom prst="rect">
            <a:avLst/>
          </a:prstGeom>
        </p:spPr>
      </p:pic>
      <p:sp>
        <p:nvSpPr>
          <p:cNvPr id="3" name="Date Placeholder 2"/>
          <p:cNvSpPr>
            <a:spLocks noGrp="1"/>
          </p:cNvSpPr>
          <p:nvPr>
            <p:ph type="dt" sz="half" idx="10"/>
          </p:nvPr>
        </p:nvSpPr>
        <p:spPr/>
        <p:txBody>
          <a:bodyPr/>
          <a:lstStyle/>
          <a:p>
            <a:fld id="{1A5DE8C7-D425-4393-9069-A8FB957A1B86}" type="datetime1">
              <a:rPr lang="en-US" smtClean="0"/>
              <a:t>1/20/2017</a:t>
            </a:fld>
            <a:endParaRPr lang="en-US"/>
          </a:p>
        </p:txBody>
      </p:sp>
      <p:sp>
        <p:nvSpPr>
          <p:cNvPr id="4" name="Footer Placeholder 3"/>
          <p:cNvSpPr>
            <a:spLocks noGrp="1"/>
          </p:cNvSpPr>
          <p:nvPr>
            <p:ph type="ftr" sz="quarter" idx="11"/>
          </p:nvPr>
        </p:nvSpPr>
        <p:spPr/>
        <p:txBody>
          <a:bodyPr/>
          <a:lstStyle/>
          <a:p>
            <a:r>
              <a:rPr lang="en-US" smtClean="0"/>
              <a:t>Electrical  &amp; Computer Engineering</a:t>
            </a:r>
            <a:endParaRPr lang="en-US"/>
          </a:p>
        </p:txBody>
      </p:sp>
      <p:sp>
        <p:nvSpPr>
          <p:cNvPr id="5" name="Slide Number Placeholder 4"/>
          <p:cNvSpPr>
            <a:spLocks noGrp="1"/>
          </p:cNvSpPr>
          <p:nvPr>
            <p:ph type="sldNum" sz="quarter" idx="12"/>
          </p:nvPr>
        </p:nvSpPr>
        <p:spPr/>
        <p:txBody>
          <a:bodyPr/>
          <a:lstStyle/>
          <a:p>
            <a:fld id="{6598C40F-7980-40F2-B7BA-2B80A3F3AD9E}" type="slidenum">
              <a:rPr lang="en-US" smtClean="0"/>
              <a:pPr/>
              <a:t>9</a:t>
            </a:fld>
            <a:endParaRPr lang="en-US"/>
          </a:p>
        </p:txBody>
      </p:sp>
      <p:sp>
        <p:nvSpPr>
          <p:cNvPr id="8" name="Text Box 4"/>
          <p:cNvSpPr txBox="1">
            <a:spLocks noChangeArrowheads="1"/>
          </p:cNvSpPr>
          <p:nvPr/>
        </p:nvSpPr>
        <p:spPr bwMode="auto">
          <a:xfrm>
            <a:off x="347694" y="2445869"/>
            <a:ext cx="4889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4000" dirty="0" smtClean="0">
                <a:solidFill>
                  <a:srgbClr val="008000"/>
                </a:solidFill>
              </a:rPr>
              <a:t>X</a:t>
            </a:r>
            <a:endParaRPr lang="en-US" sz="4000" dirty="0">
              <a:solidFill>
                <a:srgbClr val="008000"/>
              </a:solidFill>
            </a:endParaRPr>
          </a:p>
        </p:txBody>
      </p:sp>
      <p:sp>
        <p:nvSpPr>
          <p:cNvPr id="9" name="Text Box 6"/>
          <p:cNvSpPr txBox="1">
            <a:spLocks noChangeArrowheads="1"/>
          </p:cNvSpPr>
          <p:nvPr/>
        </p:nvSpPr>
        <p:spPr bwMode="auto">
          <a:xfrm>
            <a:off x="257783" y="3814923"/>
            <a:ext cx="52610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000" dirty="0" smtClean="0">
                <a:solidFill>
                  <a:srgbClr val="008000"/>
                </a:solidFill>
              </a:rPr>
              <a:t>Y</a:t>
            </a:r>
            <a:endParaRPr lang="en-US" sz="4000" dirty="0">
              <a:solidFill>
                <a:srgbClr val="008000"/>
              </a:solidFill>
            </a:endParaRPr>
          </a:p>
        </p:txBody>
      </p:sp>
      <p:sp>
        <p:nvSpPr>
          <p:cNvPr id="10" name="Line 7"/>
          <p:cNvSpPr>
            <a:spLocks noChangeShapeType="1"/>
          </p:cNvSpPr>
          <p:nvPr/>
        </p:nvSpPr>
        <p:spPr bwMode="auto">
          <a:xfrm>
            <a:off x="592169" y="3200472"/>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11" name="Text Box 6"/>
          <p:cNvSpPr txBox="1">
            <a:spLocks noChangeArrowheads="1"/>
          </p:cNvSpPr>
          <p:nvPr/>
        </p:nvSpPr>
        <p:spPr bwMode="auto">
          <a:xfrm>
            <a:off x="257783" y="5056209"/>
            <a:ext cx="49725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000" dirty="0" smtClean="0">
                <a:solidFill>
                  <a:srgbClr val="008000"/>
                </a:solidFill>
              </a:rPr>
              <a:t>Z</a:t>
            </a:r>
            <a:endParaRPr lang="en-US" sz="4000" dirty="0">
              <a:solidFill>
                <a:srgbClr val="008000"/>
              </a:solidFill>
            </a:endParaRPr>
          </a:p>
        </p:txBody>
      </p:sp>
      <p:sp>
        <p:nvSpPr>
          <p:cNvPr id="12" name="Line 7"/>
          <p:cNvSpPr>
            <a:spLocks noChangeShapeType="1"/>
          </p:cNvSpPr>
          <p:nvPr/>
        </p:nvSpPr>
        <p:spPr bwMode="auto">
          <a:xfrm>
            <a:off x="592169" y="4441758"/>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13" name="Text Box 6"/>
          <p:cNvSpPr txBox="1">
            <a:spLocks noChangeArrowheads="1"/>
          </p:cNvSpPr>
          <p:nvPr/>
        </p:nvSpPr>
        <p:spPr bwMode="auto">
          <a:xfrm>
            <a:off x="253969" y="1245867"/>
            <a:ext cx="66877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000" dirty="0" smtClean="0">
                <a:solidFill>
                  <a:srgbClr val="008000"/>
                </a:solidFill>
              </a:rPr>
              <a:t>W</a:t>
            </a:r>
            <a:endParaRPr lang="en-US" sz="4000" dirty="0">
              <a:solidFill>
                <a:srgbClr val="008000"/>
              </a:solidFill>
            </a:endParaRPr>
          </a:p>
        </p:txBody>
      </p:sp>
      <p:sp>
        <p:nvSpPr>
          <p:cNvPr id="14" name="Line 7"/>
          <p:cNvSpPr>
            <a:spLocks noChangeShapeType="1"/>
          </p:cNvSpPr>
          <p:nvPr/>
        </p:nvSpPr>
        <p:spPr bwMode="auto">
          <a:xfrm>
            <a:off x="592169" y="1939072"/>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000">
              <a:solidFill>
                <a:srgbClr val="008000"/>
              </a:solidFill>
            </a:endParaRPr>
          </a:p>
        </p:txBody>
      </p:sp>
      <p:sp>
        <p:nvSpPr>
          <p:cNvPr id="15" name="Text Box 9"/>
          <p:cNvSpPr txBox="1">
            <a:spLocks noChangeArrowheads="1"/>
          </p:cNvSpPr>
          <p:nvPr/>
        </p:nvSpPr>
        <p:spPr bwMode="auto">
          <a:xfrm>
            <a:off x="69720" y="755445"/>
            <a:ext cx="2390447"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a:solidFill>
                  <a:srgbClr val="008000"/>
                </a:solidFill>
              </a:rPr>
              <a:t>(base </a:t>
            </a:r>
            <a:r>
              <a:rPr lang="en-US" sz="2800" dirty="0" smtClean="0">
                <a:solidFill>
                  <a:srgbClr val="008000"/>
                </a:solidFill>
              </a:rPr>
              <a:t>class)</a:t>
            </a:r>
            <a:endParaRPr lang="en-US" sz="2800" dirty="0">
              <a:solidFill>
                <a:srgbClr val="008000"/>
              </a:solidFill>
            </a:endParaRPr>
          </a:p>
        </p:txBody>
      </p:sp>
      <p:sp>
        <p:nvSpPr>
          <p:cNvPr id="16" name="Text Box 9"/>
          <p:cNvSpPr txBox="1">
            <a:spLocks noChangeArrowheads="1"/>
          </p:cNvSpPr>
          <p:nvPr/>
        </p:nvSpPr>
        <p:spPr bwMode="auto">
          <a:xfrm>
            <a:off x="69720" y="5602555"/>
            <a:ext cx="2390447" cy="523220"/>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800" dirty="0" smtClean="0">
                <a:solidFill>
                  <a:srgbClr val="008000"/>
                </a:solidFill>
              </a:rPr>
              <a:t>(subclasses)</a:t>
            </a:r>
            <a:endParaRPr lang="en-US" sz="2800" dirty="0">
              <a:solidFill>
                <a:srgbClr val="008000"/>
              </a:solidFill>
            </a:endParaRPr>
          </a:p>
        </p:txBody>
      </p:sp>
    </p:spTree>
    <p:extLst>
      <p:ext uri="{BB962C8B-B14F-4D97-AF65-F5344CB8AC3E}">
        <p14:creationId xmlns:p14="http://schemas.microsoft.com/office/powerpoint/2010/main" val="47749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7678</TotalTime>
  <Words>1578</Words>
  <Application>Microsoft Office PowerPoint</Application>
  <PresentationFormat>On-screen Show (4:3)</PresentationFormat>
  <Paragraphs>647</Paragraphs>
  <Slides>31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宋体</vt:lpstr>
      <vt:lpstr>Arial</vt:lpstr>
      <vt:lpstr>Comic Sans MS</vt:lpstr>
      <vt:lpstr>Courier New</vt:lpstr>
      <vt:lpstr>MS Mincho</vt:lpstr>
      <vt:lpstr>Times New Roman</vt:lpstr>
      <vt:lpstr>Wingdings</vt:lpstr>
      <vt:lpstr>Default Design</vt:lpstr>
      <vt:lpstr>PowerPoint Presentation</vt:lpstr>
      <vt:lpstr>Inheritance</vt:lpstr>
      <vt:lpstr>Arrange concepts into an inheritance hierarchy </vt:lpstr>
      <vt:lpstr>Arrange concepts into an inheritance hierarchy </vt:lpstr>
      <vt:lpstr>Arrange concepts into an inheritance hierarchy </vt:lpstr>
      <vt:lpstr>More Hierarchies</vt:lpstr>
      <vt:lpstr>C++ and inheritance </vt:lpstr>
      <vt:lpstr>Advantages of inheritance</vt:lpstr>
      <vt:lpstr>Rules for building a class hierarchy </vt:lpstr>
      <vt:lpstr>Multiple Inheritance </vt:lpstr>
      <vt:lpstr>C++ Classes -Inheritance</vt:lpstr>
      <vt:lpstr>Constructors and destructors</vt:lpstr>
      <vt:lpstr>Constructors and Destructors</vt:lpstr>
      <vt:lpstr>C++ Classes -Default Constructors</vt:lpstr>
      <vt:lpstr>C++ Classes -Default Constructors</vt:lpstr>
      <vt:lpstr>Protected and Private Inheritance</vt:lpstr>
      <vt:lpstr>Public Inheritance</vt:lpstr>
      <vt:lpstr>Private Inheritance</vt:lpstr>
      <vt:lpstr>Protected Inheritance</vt:lpstr>
      <vt:lpstr>Inheritance and accessibility</vt:lpstr>
      <vt:lpstr>Protected class members</vt:lpstr>
      <vt:lpstr>Inheritance and accessibility</vt:lpstr>
      <vt:lpstr>An Inheritance Example</vt:lpstr>
      <vt:lpstr>An Inheritance Example</vt:lpstr>
      <vt:lpstr>Protected vs Private Inheritance</vt:lpstr>
      <vt:lpstr>Protected vs Private Inheritance</vt:lpstr>
      <vt:lpstr>Another Example</vt:lpstr>
      <vt:lpstr>Static vs. dynamic binding </vt:lpstr>
      <vt:lpstr>Virtual Functions </vt:lpstr>
      <vt:lpstr>C++ Tutorial and Reference</vt:lpstr>
      <vt:lpstr>OOP </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se357021</dc:creator>
  <cp:lastModifiedBy>John</cp:lastModifiedBy>
  <cp:revision>592</cp:revision>
  <dcterms:created xsi:type="dcterms:W3CDTF">2006-07-16T14:17:49Z</dcterms:created>
  <dcterms:modified xsi:type="dcterms:W3CDTF">2017-01-20T10:39:53Z</dcterms:modified>
</cp:coreProperties>
</file>