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37" r:id="rId2"/>
    <p:sldId id="459" r:id="rId3"/>
    <p:sldId id="460" r:id="rId4"/>
    <p:sldId id="461" r:id="rId5"/>
    <p:sldId id="498" r:id="rId6"/>
    <p:sldId id="483" r:id="rId7"/>
    <p:sldId id="464" r:id="rId8"/>
    <p:sldId id="465" r:id="rId9"/>
    <p:sldId id="488" r:id="rId10"/>
    <p:sldId id="499" r:id="rId11"/>
    <p:sldId id="501" r:id="rId12"/>
    <p:sldId id="502" r:id="rId13"/>
    <p:sldId id="503" r:id="rId14"/>
    <p:sldId id="504" r:id="rId15"/>
    <p:sldId id="505" r:id="rId16"/>
    <p:sldId id="506" r:id="rId17"/>
    <p:sldId id="438" r:id="rId18"/>
    <p:sldId id="454" r:id="rId19"/>
    <p:sldId id="492" r:id="rId20"/>
    <p:sldId id="457" r:id="rId21"/>
    <p:sldId id="455" r:id="rId22"/>
    <p:sldId id="458" r:id="rId23"/>
    <p:sldId id="443" r:id="rId24"/>
    <p:sldId id="500" r:id="rId25"/>
    <p:sldId id="496" r:id="rId26"/>
    <p:sldId id="486" r:id="rId27"/>
    <p:sldId id="478" r:id="rId28"/>
    <p:sldId id="479" r:id="rId29"/>
    <p:sldId id="507" r:id="rId30"/>
    <p:sldId id="493" r:id="rId31"/>
    <p:sldId id="480" r:id="rId32"/>
    <p:sldId id="442" r:id="rId33"/>
    <p:sldId id="441" r:id="rId34"/>
    <p:sldId id="49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FFFF"/>
    <a:srgbClr val="FFE1FF"/>
    <a:srgbClr val="FFCCFF"/>
    <a:srgbClr val="FFFFCC"/>
    <a:srgbClr val="FFFFFF"/>
    <a:srgbClr val="3515BD"/>
    <a:srgbClr val="FFFFE3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3136" autoAdjust="0"/>
  </p:normalViewPr>
  <p:slideViewPr>
    <p:cSldViewPr>
      <p:cViewPr varScale="1">
        <p:scale>
          <a:sx n="53" d="100"/>
          <a:sy n="53" d="100"/>
        </p:scale>
        <p:origin x="16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7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4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988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11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630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12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0193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20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3680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811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7077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7E0760-796B-4220-A2A9-F8D69ABF877B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4221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call the clean target?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4646D8-B4AE-4FEE-9760-02F4EDA9734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547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951B17-4B07-40F8-A8A7-3C8EC40F2C66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97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7E0760-796B-4220-A2A9-F8D69ABF877B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88670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24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5908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298D3F-DD85-43C3-89EC-E526AD0D3D0B}" type="datetime3">
              <a:rPr lang="en-US" altLang="en-US"/>
              <a:pPr/>
              <a:t>3 January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82882-469B-497A-A910-2CEB0D489EE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58850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29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5638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4A16D5-F90E-4E48-8D19-461117ED4D6A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71621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1D3D28-D99B-473C-8AFF-B2EFC0A7FC88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09029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34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245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7E0760-796B-4220-A2A9-F8D69ABF877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568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7E0760-796B-4220-A2A9-F8D69ABF877B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8845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2239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497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407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8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715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9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89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CA7EE2E-32D7-4D80-8E4F-6EF6CCB420F2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03419F7-F958-469D-829A-F3F0C4B53E81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  <p:pic>
        <p:nvPicPr>
          <p:cNvPr id="10" name="Picture 4" descr="http://upload.wikimedia.org/wikipedia/commons/thumb/3/35/Tux.svg/100px-Tux.sv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53099"/>
            <a:ext cx="952500" cy="11049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D14C9-A9F1-468C-9646-B989FBA8D970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2EA2B-32A2-4F1A-B5AB-B20627C4D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65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BE548-06F4-44CA-B9EA-8BA55AB4BBE4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96826-8059-402C-ACB2-F8EA9D384B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BC550893-8762-4773-9711-7EF31501F7C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12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37068AE-66F8-4A04-89F2-CC29F4E6AD7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6" r:id="rId3"/>
    <p:sldLayoutId id="2147483687" r:id="rId4"/>
    <p:sldLayoutId id="2147483688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E4E11-364C-41E8-8134-440BB09FCBE6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18135"/>
            <a:ext cx="533400" cy="476250"/>
          </a:xfrm>
        </p:spPr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385618" y="3193098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04800" y="1143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4747578"/>
            <a:ext cx="8229600" cy="1424622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kern="0" dirty="0" smtClean="0"/>
              <a:t>Header Files and </a:t>
            </a:r>
            <a:r>
              <a:rPr lang="en-US" b="1" kern="0" dirty="0"/>
              <a:t>C</a:t>
            </a:r>
            <a:r>
              <a:rPr lang="en-US" b="1" kern="0" dirty="0" smtClean="0"/>
              <a:t>ompiling Multiple Files</a:t>
            </a:r>
            <a:endParaRPr lang="en-US" b="1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10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Compiling Multiple Files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448071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//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mathfile.h</a:t>
            </a: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MATHFILE_H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MATHFILE_H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500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35" y="3183767"/>
            <a:ext cx="4500379" cy="2751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//mathfile.cpp</a:t>
            </a: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+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data1 -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The limit is “&lt;&lt;SIZE &lt;&lt;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8703" y="1007806"/>
            <a:ext cx="4495800" cy="2406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//mathMain.cpp</a:t>
            </a: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25, b = 15;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sum is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difference is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3619" y="3774698"/>
            <a:ext cx="4378122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Compiled files: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 (.c or .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Compiled: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files (.h or .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ea typeface="MS Mincho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ea typeface="MS Mincho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176" y="1079272"/>
            <a:ext cx="2057400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Not compiled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9339" y="1062107"/>
            <a:ext cx="2057400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ompiled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4598" y="3239198"/>
            <a:ext cx="2057400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ompiled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11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A C++ Class based Project example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877824"/>
            <a:ext cx="8613648" cy="531266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{data1 = 0; data2 = 0;}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Student::Student(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value1;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data2 =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data1 +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01592" y="877824"/>
            <a:ext cx="45668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85;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72;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4934" y="877824"/>
            <a:ext cx="4472866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0347" y="1752601"/>
            <a:ext cx="4594053" cy="2364138"/>
          </a:xfrm>
          <a:prstGeom prst="rect">
            <a:avLst/>
          </a:prstGeom>
          <a:solidFill>
            <a:srgbClr val="FFFFCC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4285" y="856577"/>
            <a:ext cx="4463515" cy="2231047"/>
          </a:xfrm>
          <a:prstGeom prst="rect">
            <a:avLst/>
          </a:prstGeom>
          <a:solidFill>
            <a:srgbClr val="CCFFFF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47" y="4201727"/>
            <a:ext cx="5508453" cy="2060433"/>
          </a:xfrm>
          <a:prstGeom prst="rect">
            <a:avLst/>
          </a:prstGeom>
          <a:solidFill>
            <a:srgbClr val="CCFFFF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12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A C++ “Student.cpp” example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018" y="877824"/>
            <a:ext cx="8461248" cy="531266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{data1 = 0; data2 = 0;}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Student::Student(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value1;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data2 =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data1 +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01592" y="877824"/>
            <a:ext cx="45668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85;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72;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4934" y="877824"/>
            <a:ext cx="4472866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85758" y="3444079"/>
            <a:ext cx="341311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33CC"/>
                </a:solidFill>
              </a:rPr>
              <a:t>From this program, create 3 </a:t>
            </a:r>
          </a:p>
          <a:p>
            <a:r>
              <a:rPr lang="en-US" altLang="ja-JP" dirty="0" smtClean="0">
                <a:solidFill>
                  <a:srgbClr val="0033CC"/>
                </a:solidFill>
              </a:rPr>
              <a:t>files and a </a:t>
            </a:r>
            <a:r>
              <a:rPr lang="en-US" altLang="ja-JP" dirty="0" err="1" smtClean="0">
                <a:solidFill>
                  <a:srgbClr val="0033CC"/>
                </a:solidFill>
              </a:rPr>
              <a:t>Makefile</a:t>
            </a:r>
            <a:r>
              <a:rPr lang="en-US" altLang="ja-JP" dirty="0" smtClean="0">
                <a:solidFill>
                  <a:srgbClr val="0033CC"/>
                </a:solidFill>
              </a:rPr>
              <a:t> to </a:t>
            </a:r>
          </a:p>
          <a:p>
            <a:r>
              <a:rPr lang="en-US" altLang="ja-JP" dirty="0" smtClean="0">
                <a:solidFill>
                  <a:srgbClr val="0033CC"/>
                </a:solidFill>
              </a:rPr>
              <a:t>compile the programs:</a:t>
            </a:r>
          </a:p>
          <a:p>
            <a:endParaRPr lang="en-US" altLang="ja-JP" dirty="0" smtClean="0">
              <a:solidFill>
                <a:srgbClr val="0033C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student.h</a:t>
            </a:r>
            <a:endParaRPr lang="en-US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student.cpp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studentMain.cpp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7868" y="1637024"/>
            <a:ext cx="236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Student.h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5301" y="888710"/>
            <a:ext cx="338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StudentMain.cpp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5667268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Student.cpp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13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Example program: </a:t>
            </a:r>
            <a:r>
              <a:rPr lang="en-US" sz="3200" b="1" dirty="0" err="1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Student.h</a:t>
            </a:r>
            <a:r>
              <a:rPr lang="en-US" sz="3200" b="1" dirty="0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ea typeface="MS Mincho" charset="0"/>
                <a:cs typeface="MS Mincho" charset="0"/>
              </a:rPr>
              <a:t>header file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" y="1118616"/>
            <a:ext cx="8763000" cy="49773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STUDENT_H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STUDENT_H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Student() {data1 = 0; data2 = 0;}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Student(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value1,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931897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14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Example program: </a:t>
            </a:r>
            <a:r>
              <a:rPr lang="en-US" sz="3200" b="1" dirty="0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Student.cpp </a:t>
            </a:r>
            <a:r>
              <a:rPr lang="en-US" sz="3200" b="1" dirty="0" smtClean="0">
                <a:ea typeface="MS Mincho" charset="0"/>
                <a:cs typeface="MS Mincho" charset="0"/>
              </a:rPr>
              <a:t>source file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9810" y="1138946"/>
            <a:ext cx="8763000" cy="480465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//Needs the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file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Student::Student(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value1,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data1 = value1;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data2 =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data1 +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842248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15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4" y="22860"/>
            <a:ext cx="9082726" cy="762000"/>
          </a:xfrm>
        </p:spPr>
        <p:txBody>
          <a:bodyPr/>
          <a:lstStyle/>
          <a:p>
            <a:pPr algn="l"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Example : </a:t>
            </a:r>
            <a:r>
              <a:rPr lang="en-US" sz="3200" b="1" dirty="0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StudentMain.cpp </a:t>
            </a:r>
            <a:r>
              <a:rPr lang="en-US" sz="3200" b="1" dirty="0" smtClean="0">
                <a:ea typeface="MS Mincho" charset="0"/>
                <a:cs typeface="MS Mincho" charset="0"/>
              </a:rPr>
              <a:t>source file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70" y="1073532"/>
            <a:ext cx="8763000" cy="50986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2400" b="1" dirty="0" err="1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//Needs the header file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85;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72;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931897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16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Your Turn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6931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solidFill>
                  <a:srgbClr val="0033CC"/>
                </a:solidFill>
              </a:rPr>
              <a:t>Download </a:t>
            </a:r>
            <a:r>
              <a:rPr lang="en-US" altLang="ja-JP" sz="2400" dirty="0">
                <a:solidFill>
                  <a:srgbClr val="0033CC"/>
                </a:solidFill>
              </a:rPr>
              <a:t>the program </a:t>
            </a:r>
            <a:r>
              <a:rPr lang="en-US" altLang="ja-JP" sz="2400" dirty="0" smtClean="0">
                <a:solidFill>
                  <a:srgbClr val="0033CC"/>
                </a:solidFill>
              </a:rPr>
              <a:t>“ZedBoardLeds.cpp” from Blackboard.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solidFill>
                  <a:srgbClr val="0033CC"/>
                </a:solidFill>
              </a:rPr>
              <a:t>Log into your COE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solidFill>
                  <a:srgbClr val="0033CC"/>
                </a:solidFill>
              </a:rPr>
              <a:t>Convert the C++ </a:t>
            </a:r>
            <a:r>
              <a:rPr lang="en-US" altLang="ja-JP" sz="2400" dirty="0">
                <a:solidFill>
                  <a:srgbClr val="0033CC"/>
                </a:solidFill>
              </a:rPr>
              <a:t>program “ZedBoardLeds.cpp” </a:t>
            </a:r>
            <a:r>
              <a:rPr lang="en-US" altLang="ja-JP" sz="2400" dirty="0" smtClean="0">
                <a:solidFill>
                  <a:srgbClr val="0033CC"/>
                </a:solidFill>
              </a:rPr>
              <a:t>into the following 3 Files.</a:t>
            </a:r>
          </a:p>
          <a:p>
            <a:endParaRPr lang="en-US" altLang="ja-JP" sz="2400" dirty="0" smtClean="0">
              <a:solidFill>
                <a:srgbClr val="0033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ZedBoard.h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header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ZedBoard.cpp 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source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ZedMain.cpp  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program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40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48201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Makefiles</a:t>
            </a:r>
            <a:r>
              <a:rPr lang="en-US" altLang="en-US" b="1" dirty="0" smtClean="0"/>
              <a:t> Review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58590" y="990600"/>
            <a:ext cx="8759858" cy="4525963"/>
          </a:xfrm>
        </p:spPr>
        <p:txBody>
          <a:bodyPr/>
          <a:lstStyle/>
          <a:p>
            <a:pPr eaLnBrk="1" hangingPunct="1"/>
            <a:r>
              <a:rPr lang="en-US" altLang="ja-JP" sz="2800" dirty="0" smtClean="0">
                <a:solidFill>
                  <a:srgbClr val="0033CC"/>
                </a:solidFill>
              </a:rPr>
              <a:t> </a:t>
            </a:r>
            <a:r>
              <a:rPr lang="en-US" altLang="en-US" sz="2800" dirty="0" smtClean="0">
                <a:solidFill>
                  <a:srgbClr val="0033CC"/>
                </a:solidFill>
              </a:rPr>
              <a:t>What is </a:t>
            </a:r>
            <a:r>
              <a:rPr lang="ja-JP" altLang="en-US" sz="2800" dirty="0" smtClean="0">
                <a:solidFill>
                  <a:srgbClr val="0033CC"/>
                </a:solidFill>
              </a:rPr>
              <a:t>“</a:t>
            </a:r>
            <a:r>
              <a:rPr lang="en-US" altLang="ja-JP" sz="2800" dirty="0" smtClean="0">
                <a:solidFill>
                  <a:srgbClr val="0033CC"/>
                </a:solidFill>
              </a:rPr>
              <a:t>make</a:t>
            </a:r>
            <a:r>
              <a:rPr lang="ja-JP" altLang="en-US" sz="2800" dirty="0" smtClean="0">
                <a:solidFill>
                  <a:srgbClr val="0033CC"/>
                </a:solidFill>
              </a:rPr>
              <a:t>”</a:t>
            </a:r>
            <a:r>
              <a:rPr lang="en-US" altLang="ja-JP" sz="2800" dirty="0" smtClean="0">
                <a:solidFill>
                  <a:srgbClr val="0033CC"/>
                </a:solidFill>
              </a:rPr>
              <a:t>?:  The tool is designed to allow programmers to efficiently compile large complex programs with many components easily.  </a:t>
            </a:r>
          </a:p>
          <a:p>
            <a:pPr eaLnBrk="1" hangingPunct="1"/>
            <a:endParaRPr lang="en-US" altLang="ja-JP" sz="28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en-US" sz="2800" dirty="0" smtClean="0">
                <a:solidFill>
                  <a:srgbClr val="0033CC"/>
                </a:solidFill>
              </a:rPr>
              <a:t>The </a:t>
            </a:r>
            <a:r>
              <a:rPr lang="ja-JP" altLang="en-US" sz="2800" dirty="0" smtClean="0">
                <a:solidFill>
                  <a:srgbClr val="0033CC"/>
                </a:solidFill>
              </a:rPr>
              <a:t>“</a:t>
            </a:r>
            <a:r>
              <a:rPr lang="en-US" altLang="ja-JP" sz="2800" dirty="0" smtClean="0">
                <a:solidFill>
                  <a:srgbClr val="0033CC"/>
                </a:solidFill>
              </a:rPr>
              <a:t>make</a:t>
            </a:r>
            <a:r>
              <a:rPr lang="ja-JP" altLang="en-US" sz="2800" dirty="0" smtClean="0">
                <a:solidFill>
                  <a:srgbClr val="0033CC"/>
                </a:solidFill>
              </a:rPr>
              <a:t>”</a:t>
            </a:r>
            <a:r>
              <a:rPr lang="en-US" altLang="ja-JP" sz="2800" dirty="0" smtClean="0">
                <a:solidFill>
                  <a:srgbClr val="0033CC"/>
                </a:solidFill>
              </a:rPr>
              <a:t> utility allows us to only compile those that have changed and the modules that depend upon them.</a:t>
            </a:r>
          </a:p>
          <a:p>
            <a:pPr eaLnBrk="1" hangingPunct="1"/>
            <a:endParaRPr lang="en-US" altLang="ja-JP" sz="28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</a:rPr>
              <a:t>If any of the associated files have been modified, the make utility will execute a directive command just below the dependency line.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048D-EAEE-4EFE-B24A-D930CF8A2D29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EA2B-32A2-4F1A-B5AB-B20627C4D09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42248" cy="563562"/>
          </a:xfrm>
        </p:spPr>
        <p:txBody>
          <a:bodyPr/>
          <a:lstStyle/>
          <a:p>
            <a:r>
              <a:rPr lang="en-US" sz="4000" dirty="0" err="1" smtClean="0"/>
              <a:t>Makefiles</a:t>
            </a:r>
            <a:r>
              <a:rPr lang="en-US" sz="4000" dirty="0" smtClean="0"/>
              <a:t>: A Minimalist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2268"/>
            <a:ext cx="8839200" cy="5356132"/>
          </a:xfrm>
        </p:spPr>
        <p:txBody>
          <a:bodyPr/>
          <a:lstStyle/>
          <a:p>
            <a:r>
              <a:rPr lang="en-US" sz="2800" dirty="0" smtClean="0">
                <a:solidFill>
                  <a:srgbClr val="0033CC"/>
                </a:solidFill>
              </a:rPr>
              <a:t>Rule-based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&lt;target&gt;: &lt;dependency&gt;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buildCommand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33CC"/>
                </a:solidFill>
              </a:rPr>
              <a:t>If file &lt;target&gt; does not exist, or &lt;dependency&gt; files are younger, then execute &lt;</a:t>
            </a:r>
            <a:r>
              <a:rPr lang="en-US" sz="2800" dirty="0" err="1">
                <a:solidFill>
                  <a:srgbClr val="0033CC"/>
                </a:solidFill>
              </a:rPr>
              <a:t>buildCommand</a:t>
            </a:r>
            <a:r>
              <a:rPr lang="en-US" sz="2800" dirty="0" smtClean="0">
                <a:solidFill>
                  <a:srgbClr val="0033CC"/>
                </a:solidFill>
              </a:rPr>
              <a:t>&gt;</a:t>
            </a:r>
          </a:p>
          <a:p>
            <a:endParaRPr lang="en-US" sz="2800" dirty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Note </a:t>
            </a:r>
            <a:r>
              <a:rPr lang="en-US" dirty="0"/>
              <a:t>commands need </a:t>
            </a:r>
            <a:r>
              <a:rPr lang="en-US" dirty="0" smtClean="0"/>
              <a:t>to indented </a:t>
            </a:r>
            <a:r>
              <a:rPr lang="en-US" dirty="0"/>
              <a:t>by </a:t>
            </a:r>
            <a:r>
              <a:rPr lang="en-US" dirty="0" smtClean="0"/>
              <a:t>&lt;</a:t>
            </a:r>
            <a:r>
              <a:rPr lang="en-US" dirty="0"/>
              <a:t>tab</a:t>
            </a:r>
            <a:r>
              <a:rPr lang="en-US" dirty="0" smtClean="0"/>
              <a:t>&gt;</a:t>
            </a:r>
          </a:p>
          <a:p>
            <a:pPr marL="0" indent="0" defTabSz="806867">
              <a:spcBef>
                <a:spcPct val="0"/>
              </a:spcBef>
              <a:buNone/>
            </a:pPr>
            <a:r>
              <a:rPr lang="en-US" sz="2471" kern="12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71" b="1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71" b="1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sz="2471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806867">
              <a:spcBef>
                <a:spcPct val="0"/>
              </a:spcBef>
              <a:buNone/>
            </a:pPr>
            <a:r>
              <a:rPr lang="en-US" sz="2471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71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71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71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sz="2471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–o foo</a:t>
            </a:r>
          </a:p>
          <a:p>
            <a:pPr marL="0" indent="0" defTabSz="806867">
              <a:spcBef>
                <a:spcPct val="0"/>
              </a:spcBef>
              <a:buNone/>
            </a:pPr>
            <a:endParaRPr lang="en-US" sz="2824" kern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806867">
              <a:spcBef>
                <a:spcPct val="0"/>
              </a:spcBef>
              <a:buFontTx/>
              <a:buChar char="-"/>
            </a:pPr>
            <a:endParaRPr lang="en-US" sz="2824" kern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74E40-96B4-4158-9922-1241B5A5DE2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2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52400"/>
            <a:ext cx="8229600" cy="563562"/>
          </a:xfrm>
        </p:spPr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An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03412" y="1003618"/>
            <a:ext cx="8258783" cy="1993623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Simple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homework2.c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homework2.c -o 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</a:t>
            </a: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244999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06867">
              <a:buFontTx/>
              <a:buChar char="-"/>
            </a:pPr>
            <a:r>
              <a:rPr lang="en-US" dirty="0" smtClean="0"/>
              <a:t>To run the file and compile the program, we run the command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342900" indent="-342900" defTabSz="806867">
              <a:buFont typeface="Wingdings" panose="05000000000000000000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342900" indent="-342900" defTabSz="806867">
              <a:buFont typeface="Wingdings" panose="05000000000000000000" pitchFamily="2" charset="2"/>
              <a:buChar char="Ø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06867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build the first target which is the only target in this example.</a:t>
            </a:r>
          </a:p>
          <a:p>
            <a:pPr defTabSz="806867">
              <a:buFontTx/>
              <a:buChar char="-"/>
            </a:pPr>
            <a:r>
              <a:rPr lang="en-US" dirty="0"/>
              <a:t>If you want to build a specific target if there are multiple targets, you can specify the target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 defTabSz="806867"/>
            <a:endParaRPr lang="en-US" dirty="0"/>
          </a:p>
          <a:p>
            <a:pPr marL="342900" indent="-342900" defTabSz="806867">
              <a:buFont typeface="Wingdings" panose="05000000000000000000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homework2</a:t>
            </a:r>
          </a:p>
        </p:txBody>
      </p:sp>
    </p:spTree>
    <p:extLst>
      <p:ext uri="{BB962C8B-B14F-4D97-AF65-F5344CB8AC3E}">
        <p14:creationId xmlns:p14="http://schemas.microsoft.com/office/powerpoint/2010/main" val="2600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48201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Using Multiple files in C/C++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28600" y="1036637"/>
            <a:ext cx="875985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400" u="sng" dirty="0">
                <a:solidFill>
                  <a:srgbClr val="0033CC"/>
                </a:solidFill>
              </a:rPr>
              <a:t>Advantages of Multiple Files</a:t>
            </a:r>
          </a:p>
          <a:p>
            <a:r>
              <a:rPr lang="en-US" sz="3600" dirty="0">
                <a:solidFill>
                  <a:srgbClr val="0033CC"/>
                </a:solidFill>
              </a:rPr>
              <a:t>Reduce redundant </a:t>
            </a:r>
            <a:r>
              <a:rPr lang="en-US" sz="3600" dirty="0" smtClean="0">
                <a:solidFill>
                  <a:srgbClr val="0033CC"/>
                </a:solidFill>
              </a:rPr>
              <a:t>work</a:t>
            </a:r>
            <a:r>
              <a:rPr lang="en-US" sz="3600" dirty="0">
                <a:solidFill>
                  <a:srgbClr val="0033CC"/>
                </a:solidFill>
              </a:rPr>
              <a:t> </a:t>
            </a:r>
          </a:p>
          <a:p>
            <a:r>
              <a:rPr lang="en-US" sz="3600" dirty="0">
                <a:solidFill>
                  <a:srgbClr val="0033CC"/>
                </a:solidFill>
              </a:rPr>
              <a:t>Improve portability</a:t>
            </a:r>
          </a:p>
          <a:p>
            <a:r>
              <a:rPr lang="en-US" sz="3600" dirty="0">
                <a:solidFill>
                  <a:srgbClr val="0033CC"/>
                </a:solidFill>
              </a:rPr>
              <a:t>Enhance performance</a:t>
            </a:r>
          </a:p>
          <a:p>
            <a:r>
              <a:rPr lang="en-US" sz="3600" dirty="0">
                <a:solidFill>
                  <a:srgbClr val="0033CC"/>
                </a:solidFill>
              </a:rPr>
              <a:t>Partition work for </a:t>
            </a:r>
            <a:r>
              <a:rPr lang="en-US" sz="3600" dirty="0" smtClean="0">
                <a:solidFill>
                  <a:srgbClr val="0033CC"/>
                </a:solidFill>
              </a:rPr>
              <a:t>collaboration</a:t>
            </a:r>
            <a:endParaRPr lang="en-US" sz="3600" dirty="0">
              <a:solidFill>
                <a:srgbClr val="0033CC"/>
              </a:solidFill>
            </a:endParaRPr>
          </a:p>
          <a:p>
            <a:r>
              <a:rPr lang="en-US" sz="3600" dirty="0">
                <a:solidFill>
                  <a:srgbClr val="0033CC"/>
                </a:solidFill>
              </a:rPr>
              <a:t>Save compilation </a:t>
            </a:r>
            <a:r>
              <a:rPr lang="en-US" sz="3600" dirty="0" smtClean="0">
                <a:solidFill>
                  <a:srgbClr val="0033CC"/>
                </a:solidFill>
              </a:rPr>
              <a:t>time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048D-EAEE-4EFE-B24A-D930CF8A2D29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EA2B-32A2-4F1A-B5AB-B20627C4D09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7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52400"/>
            <a:ext cx="8229600" cy="563562"/>
          </a:xfrm>
        </p:spPr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An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03412" y="1003618"/>
            <a:ext cx="8471647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Simple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define variable for </a:t>
            </a: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rule to create target binary 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since this is the first rule it is also the default rule 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I.e. it will be executed if no target defined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homework2: homework2.c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–g –Wall 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homework2.c -o homework2 	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clean: 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</a:t>
            </a:r>
          </a:p>
          <a:p>
            <a:endParaRPr lang="en-US" sz="1765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8260"/>
            <a:ext cx="8766048" cy="563562"/>
          </a:xfrm>
        </p:spPr>
        <p:txBody>
          <a:bodyPr/>
          <a:lstStyle/>
          <a:p>
            <a:r>
              <a:rPr lang="en-US" sz="4000" dirty="0" err="1" smtClean="0"/>
              <a:t>Makefiles</a:t>
            </a:r>
            <a:r>
              <a:rPr lang="en-US" sz="4000" dirty="0" smtClean="0"/>
              <a:t>: Using Macros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3760"/>
            <a:ext cx="9067799" cy="1061240"/>
          </a:xfrm>
        </p:spPr>
        <p:txBody>
          <a:bodyPr/>
          <a:lstStyle/>
          <a:p>
            <a:r>
              <a:rPr lang="en-US" dirty="0" smtClean="0"/>
              <a:t>Use variables/Symbols to make life easier</a:t>
            </a:r>
          </a:p>
          <a:p>
            <a:pPr lvl="1"/>
            <a:r>
              <a:rPr lang="en-US" sz="2600" dirty="0" smtClean="0"/>
              <a:t>E.g. Project name. Define once reuse multiple times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CF5B1-7E48-465D-9FF0-68CD962ED47A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37482" y="1812829"/>
            <a:ext cx="7691438" cy="209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118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118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2118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for </a:t>
            </a:r>
          </a:p>
          <a:p>
            <a:pPr lvl="0"/>
            <a:r>
              <a:rPr lang="en-US" sz="2118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project name (base name of file)</a:t>
            </a:r>
          </a:p>
          <a:p>
            <a:pPr lvl="0"/>
            <a:r>
              <a:rPr lang="en-US" sz="2118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18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118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118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to create target binary </a:t>
            </a:r>
          </a:p>
          <a:p>
            <a:pPr lvl="0"/>
            <a:r>
              <a:rPr lang="en-US" sz="2118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r>
              <a:rPr lang="en-US" sz="2118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18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</a:p>
          <a:p>
            <a:pPr lvl="0"/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18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18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 -Wall </a:t>
            </a:r>
            <a:r>
              <a:rPr lang="en-US" sz="2118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 -o </a:t>
            </a:r>
            <a:r>
              <a:rPr lang="en-US" sz="2118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endParaRPr lang="en-US" sz="2118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1110" y="3874685"/>
            <a:ext cx="7986993" cy="67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85" tIns="44943" rIns="89885" bIns="44943" numCol="1" anchor="t" anchorCtr="0" compatLnSpc="1">
            <a:prstTxWarp prst="textNoShape">
              <a:avLst/>
            </a:prstTxWarp>
          </a:bodyPr>
          <a:lstStyle>
            <a:lvl1pPr marL="2286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2pPr>
            <a:lvl3pPr marL="9144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6002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74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46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718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90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82" kern="0" dirty="0"/>
              <a:t>“Phony” targets do not create files, will always be executed when called.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435" y="4672491"/>
            <a:ext cx="4437529" cy="7441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18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sz="2118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18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118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118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endParaRPr lang="en-US" sz="2118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59761" y="5375972"/>
            <a:ext cx="7986993" cy="67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85" tIns="44943" rIns="89885" bIns="44943" numCol="1" anchor="t" anchorCtr="0" compatLnSpc="1">
            <a:prstTxWarp prst="textNoShape">
              <a:avLst/>
            </a:prstTxWarp>
          </a:bodyPr>
          <a:lstStyle>
            <a:lvl1pPr marL="2286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2pPr>
            <a:lvl3pPr marL="9144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6002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74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46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718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9000" indent="-228600" algn="l" defTabSz="10191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82" kern="0" dirty="0"/>
              <a:t>Trigger the target by</a:t>
            </a:r>
            <a:r>
              <a:rPr lang="en-US" sz="2382" kern="0" dirty="0" smtClean="0"/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make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382" kern="0" dirty="0"/>
          </a:p>
        </p:txBody>
      </p:sp>
    </p:spTree>
    <p:extLst>
      <p:ext uri="{BB962C8B-B14F-4D97-AF65-F5344CB8AC3E}">
        <p14:creationId xmlns:p14="http://schemas.microsoft.com/office/powerpoint/2010/main" val="1002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52400"/>
            <a:ext cx="8229600" cy="563562"/>
          </a:xfrm>
        </p:spPr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Macros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03411" y="3319800"/>
            <a:ext cx="8471647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Simple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65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</a:t>
            </a: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65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-g -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765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PROJECT)</a:t>
            </a:r>
            <a:r>
              <a:rPr lang="en-US" sz="1765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$(CFLAGS) $(PROJECT)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1765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sz="1765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1765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endParaRPr lang="en-US" sz="176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412" y="1003618"/>
            <a:ext cx="8471647" cy="199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Simple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homework2.c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–g –Wall 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homework2.c -o homework2 	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clean: </a:t>
            </a:r>
          </a:p>
          <a:p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765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-r homework2</a:t>
            </a:r>
          </a:p>
        </p:txBody>
      </p:sp>
      <p:sp>
        <p:nvSpPr>
          <p:cNvPr id="9" name="Rectangle 8"/>
          <p:cNvSpPr/>
          <p:nvPr/>
        </p:nvSpPr>
        <p:spPr>
          <a:xfrm>
            <a:off x="231648" y="953673"/>
            <a:ext cx="8686800" cy="217390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4790" y="3288860"/>
            <a:ext cx="8686800" cy="29049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Components of a </a:t>
            </a:r>
            <a:r>
              <a:rPr lang="en-US" altLang="en-US" b="1" dirty="0" err="1" smtClean="0"/>
              <a:t>Makefile</a:t>
            </a:r>
            <a:endParaRPr lang="en-US" altLang="en-US" b="1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5448" y="906109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3366FF"/>
                </a:solidFill>
              </a:rPr>
              <a:t>Comments</a:t>
            </a:r>
          </a:p>
          <a:p>
            <a:pPr eaLnBrk="1" hangingPunct="1"/>
            <a:r>
              <a:rPr lang="en-US" altLang="en-US" dirty="0" smtClean="0">
                <a:solidFill>
                  <a:srgbClr val="3366FF"/>
                </a:solidFill>
              </a:rPr>
              <a:t>Rules</a:t>
            </a:r>
          </a:p>
          <a:p>
            <a:pPr eaLnBrk="1" hangingPunct="1"/>
            <a:r>
              <a:rPr lang="en-US" altLang="en-US" dirty="0" smtClean="0">
                <a:solidFill>
                  <a:srgbClr val="3366FF"/>
                </a:solidFill>
              </a:rPr>
              <a:t>Dependency Lines</a:t>
            </a:r>
          </a:p>
          <a:p>
            <a:pPr eaLnBrk="1" hangingPunct="1"/>
            <a:r>
              <a:rPr lang="en-US" altLang="en-US" dirty="0" smtClean="0">
                <a:solidFill>
                  <a:srgbClr val="3366FF"/>
                </a:solidFill>
              </a:rPr>
              <a:t>Shell Lines</a:t>
            </a:r>
          </a:p>
          <a:p>
            <a:pPr eaLnBrk="1" hangingPunct="1"/>
            <a:r>
              <a:rPr lang="en-US" altLang="en-US" dirty="0" smtClean="0">
                <a:solidFill>
                  <a:srgbClr val="3366FF"/>
                </a:solidFill>
              </a:rPr>
              <a:t>Macros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4DB3-D216-4A8E-8EEF-E1DD2918CCB6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EA2B-32A2-4F1A-B5AB-B20627C4D09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467587" y="3353781"/>
            <a:ext cx="5641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Simple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homework2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-g 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$(CFLAGS) $(PROJECT)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$(PROJECT)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5040" y="3198590"/>
            <a:ext cx="5676900" cy="2971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24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Compiling Multiple Files (</a:t>
            </a:r>
            <a:r>
              <a:rPr lang="en-US" sz="3200" b="1" dirty="0" err="1" smtClean="0">
                <a:ea typeface="MS Mincho" charset="0"/>
                <a:cs typeface="MS Mincho" charset="0"/>
              </a:rPr>
              <a:t>Mathfile</a:t>
            </a:r>
            <a:r>
              <a:rPr lang="en-US" sz="3200" b="1" dirty="0" smtClean="0">
                <a:ea typeface="MS Mincho" charset="0"/>
                <a:cs typeface="MS Mincho" charset="0"/>
              </a:rPr>
              <a:t> files)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448071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//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mathfile.h</a:t>
            </a: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MATHFILE_H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MATHFILE_H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500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35" y="3183767"/>
            <a:ext cx="4500379" cy="2751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//mathfile.cpp</a:t>
            </a: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+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data1 -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The limit is “&lt;&lt;SIZE &lt;&lt;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8703" y="1007806"/>
            <a:ext cx="4495800" cy="2406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//mathMain.cpp</a:t>
            </a: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25, b = 15;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sum is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difference is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3619" y="3774698"/>
            <a:ext cx="4378122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Compiled files: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 (.c or .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Compiled: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files (.h or .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ea typeface="MS Mincho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b="1" dirty="0" smtClean="0">
              <a:solidFill>
                <a:srgbClr val="008000"/>
              </a:solidFill>
              <a:latin typeface="Courier New" panose="02070309020205020404" pitchFamily="49" charset="0"/>
              <a:ea typeface="MS Mincho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176" y="1079272"/>
            <a:ext cx="2057400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Not compiled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9339" y="1062107"/>
            <a:ext cx="2057400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ompiled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4598" y="3239198"/>
            <a:ext cx="2057400" cy="4001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ompiled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76796" y="3223683"/>
            <a:ext cx="1774144" cy="60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05BFB66B-8DF7-4D3C-9F57-245582711339}" type="slidenum">
              <a:rPr lang="en-AU" altLang="en-US"/>
              <a:pPr/>
              <a:t>25</a:t>
            </a:fld>
            <a:endParaRPr lang="en-AU" altLang="en-US"/>
          </a:p>
        </p:txBody>
      </p:sp>
      <p:pic>
        <p:nvPicPr>
          <p:cNvPr id="336906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" y="990600"/>
            <a:ext cx="7053352" cy="516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3094"/>
            <a:ext cx="8229600" cy="563562"/>
          </a:xfrm>
        </p:spPr>
        <p:txBody>
          <a:bodyPr/>
          <a:lstStyle/>
          <a:p>
            <a:r>
              <a:rPr lang="en-US" altLang="en-US" dirty="0" smtClean="0"/>
              <a:t>Compiler process</a:t>
            </a:r>
            <a:endParaRPr lang="en-AU" altLang="en-US" dirty="0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733800" y="1318977"/>
            <a:ext cx="273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Many compilers produce object modules directly</a:t>
            </a:r>
            <a:endParaRPr lang="en-AU" altLang="en-US" dirty="0"/>
          </a:p>
        </p:txBody>
      </p:sp>
      <p:sp>
        <p:nvSpPr>
          <p:cNvPr id="336901" name="AutoShape 5"/>
          <p:cNvSpPr>
            <a:spLocks/>
          </p:cNvSpPr>
          <p:nvPr/>
        </p:nvSpPr>
        <p:spPr bwMode="auto">
          <a:xfrm rot="-2520133">
            <a:off x="3016249" y="1060215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48118" y="889917"/>
            <a:ext cx="1257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Calc.c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940" y="212392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Calc.s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0596" y="331854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Calc.o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361829" y="1524682"/>
            <a:ext cx="1381210" cy="386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Compiler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58678" y="2771972"/>
            <a:ext cx="1489160" cy="3848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Assembler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86265" y="3905779"/>
            <a:ext cx="1381210" cy="3614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Linker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4444758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04528" y="5092805"/>
            <a:ext cx="1381210" cy="3640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00008" y="4276759"/>
            <a:ext cx="3250" cy="238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96758" y="4831751"/>
            <a:ext cx="3250" cy="238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3258" y="3642289"/>
            <a:ext cx="3250" cy="238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93508" y="3166712"/>
            <a:ext cx="3250" cy="238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96758" y="2473204"/>
            <a:ext cx="3250" cy="238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87360" y="1914802"/>
            <a:ext cx="3250" cy="238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87360" y="1228090"/>
            <a:ext cx="3250" cy="238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0528" y="216477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–S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95369" y="2887310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–c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24821" y="3122255"/>
            <a:ext cx="545066" cy="282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3"/>
          </p:cNvCxnSpPr>
          <p:nvPr/>
        </p:nvCxnSpPr>
        <p:spPr>
          <a:xfrm>
            <a:off x="6959631" y="2341257"/>
            <a:ext cx="444897" cy="2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1"/>
          </p:cNvCxnSpPr>
          <p:nvPr/>
        </p:nvCxnSpPr>
        <p:spPr>
          <a:xfrm flipV="1">
            <a:off x="7176796" y="4644813"/>
            <a:ext cx="44320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87256" y="442583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52400"/>
            <a:ext cx="8229600" cy="563562"/>
          </a:xfrm>
        </p:spPr>
        <p:txBody>
          <a:bodyPr/>
          <a:lstStyle/>
          <a:p>
            <a:r>
              <a:rPr lang="en-US" b="1" dirty="0">
                <a:ea typeface="MS Mincho" charset="0"/>
                <a:cs typeface="MS Mincho" charset="0"/>
              </a:rPr>
              <a:t>Example program: </a:t>
            </a:r>
            <a:r>
              <a:rPr lang="en-US" b="1" dirty="0" err="1">
                <a:ea typeface="MS Mincho" charset="0"/>
                <a:cs typeface="MS Mincho" charset="0"/>
              </a:rPr>
              <a:t>Makefile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32595" y="1143000"/>
            <a:ext cx="8471647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 program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math1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endParaRPr lang="en-US" sz="1765" dirty="0">
              <a:solidFill>
                <a:srgbClr val="3515BD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-o math1 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mathMain.cpp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g++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-g -Wall -c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mathMain.cpp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mathfile.cpp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g++ -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 -Wall -c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mathfile.cpp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765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math1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003618"/>
            <a:ext cx="8433595" cy="5092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52400"/>
            <a:ext cx="8229600" cy="563562"/>
          </a:xfrm>
        </p:spPr>
        <p:txBody>
          <a:bodyPr/>
          <a:lstStyle/>
          <a:p>
            <a:r>
              <a:rPr lang="en-US" b="1" dirty="0">
                <a:ea typeface="MS Mincho" charset="0"/>
                <a:cs typeface="MS Mincho" charset="0"/>
              </a:rPr>
              <a:t>Example program: </a:t>
            </a:r>
            <a:r>
              <a:rPr lang="en-US" b="1" dirty="0" err="1">
                <a:ea typeface="MS Mincho" charset="0"/>
                <a:cs typeface="MS Mincho" charset="0"/>
              </a:rPr>
              <a:t>Makefile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03412" y="1003618"/>
            <a:ext cx="8471647" cy="498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 program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-g -Wall</a:t>
            </a:r>
          </a:p>
          <a:p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math1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$(OBJS)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$(GCC</a:t>
            </a:r>
            <a:r>
              <a:rPr lang="en-US" sz="1765" dirty="0" smtClean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$(OBJS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-o math1 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mathMain.c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$(GCC) $(CFLAGS)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mathMain.c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mathfile.c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$(GCC) $(CFLAGS)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mathfile.c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$(OBJS)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math1</a:t>
            </a:r>
          </a:p>
          <a:p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003618"/>
            <a:ext cx="8433595" cy="5092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30326"/>
            <a:ext cx="8229600" cy="563562"/>
          </a:xfrm>
        </p:spPr>
        <p:txBody>
          <a:bodyPr/>
          <a:lstStyle/>
          <a:p>
            <a:r>
              <a:rPr lang="en-US" b="1" dirty="0">
                <a:ea typeface="MS Mincho" charset="0"/>
                <a:cs typeface="MS Mincho" charset="0"/>
              </a:rPr>
              <a:t>Example program: </a:t>
            </a:r>
            <a:r>
              <a:rPr lang="en-US" b="1" dirty="0" smtClean="0">
                <a:ea typeface="MS Mincho" charset="0"/>
                <a:cs typeface="MS Mincho" charset="0"/>
              </a:rPr>
              <a:t>make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11571" y="1676400"/>
            <a:ext cx="84716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-g -Wall -c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mathMain.cpp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-g -Wall -c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mathfile.cpp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-g -Wall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-o math1</a:t>
            </a:r>
          </a:p>
          <a:p>
            <a:r>
              <a:rPr lang="en-US" sz="1800" dirty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sz="1800" dirty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sz="1800" dirty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./math1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is: 40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difference is: 10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limit is: 500</a:t>
            </a:r>
          </a:p>
          <a:p>
            <a:r>
              <a:rPr lang="en-US" sz="1800" dirty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make clean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mathMain.o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mathfile.o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math1</a:t>
            </a:r>
          </a:p>
          <a:p>
            <a:r>
              <a:rPr lang="en-US" sz="1800" dirty="0" smtClean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US" sz="1800" dirty="0">
              <a:solidFill>
                <a:srgbClr val="3515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433595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5468" y="823428"/>
            <a:ext cx="8759858" cy="6858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Sample Run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65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0347" y="1752601"/>
            <a:ext cx="4594053" cy="2364138"/>
          </a:xfrm>
          <a:prstGeom prst="rect">
            <a:avLst/>
          </a:prstGeom>
          <a:solidFill>
            <a:srgbClr val="FFFFCC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4285" y="856577"/>
            <a:ext cx="4463515" cy="2231047"/>
          </a:xfrm>
          <a:prstGeom prst="rect">
            <a:avLst/>
          </a:prstGeom>
          <a:solidFill>
            <a:srgbClr val="CCFFFF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47" y="4201727"/>
            <a:ext cx="5508453" cy="2060433"/>
          </a:xfrm>
          <a:prstGeom prst="rect">
            <a:avLst/>
          </a:prstGeom>
          <a:solidFill>
            <a:srgbClr val="CCFFFF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29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A C++ “Student.cpp” example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018" y="877824"/>
            <a:ext cx="8461248" cy="531266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{data1 = 0; data2 = 0;}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Student::Student(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value1,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value1;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data2 = value2;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data1 +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01592" y="877824"/>
            <a:ext cx="45668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85;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72;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+ " &lt;&lt; b &lt;&lt; " =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myStudent.getSum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4934" y="877824"/>
            <a:ext cx="4472866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85758" y="3444079"/>
            <a:ext cx="341311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33CC"/>
                </a:solidFill>
              </a:rPr>
              <a:t>From this program, create 3 </a:t>
            </a:r>
          </a:p>
          <a:p>
            <a:r>
              <a:rPr lang="en-US" altLang="ja-JP" dirty="0" smtClean="0">
                <a:solidFill>
                  <a:srgbClr val="0033CC"/>
                </a:solidFill>
              </a:rPr>
              <a:t>files and a </a:t>
            </a:r>
            <a:r>
              <a:rPr lang="en-US" altLang="ja-JP" dirty="0" err="1" smtClean="0">
                <a:solidFill>
                  <a:srgbClr val="0033CC"/>
                </a:solidFill>
              </a:rPr>
              <a:t>Makefile</a:t>
            </a:r>
            <a:r>
              <a:rPr lang="en-US" altLang="ja-JP" dirty="0" smtClean="0">
                <a:solidFill>
                  <a:srgbClr val="0033CC"/>
                </a:solidFill>
              </a:rPr>
              <a:t> to </a:t>
            </a:r>
          </a:p>
          <a:p>
            <a:r>
              <a:rPr lang="en-US" altLang="ja-JP" dirty="0" smtClean="0">
                <a:solidFill>
                  <a:srgbClr val="0033CC"/>
                </a:solidFill>
              </a:rPr>
              <a:t>compile the programs:</a:t>
            </a:r>
          </a:p>
          <a:p>
            <a:endParaRPr lang="en-US" altLang="ja-JP" dirty="0" smtClean="0">
              <a:solidFill>
                <a:srgbClr val="0033C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student.h</a:t>
            </a:r>
            <a:endParaRPr lang="en-US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student.cpp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studentMain.cpp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7868" y="1637024"/>
            <a:ext cx="236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Student.h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5301" y="888710"/>
            <a:ext cx="338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StudentMain.cpp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5667268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Student.cpp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48201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Header Files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1847" y="788946"/>
            <a:ext cx="9040305" cy="544189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3515BD"/>
                </a:solidFill>
              </a:rPr>
              <a:t>A header file is a file with extension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2800" b="1" dirty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3515BD"/>
                </a:solidFill>
              </a:rPr>
              <a:t>contains </a:t>
            </a:r>
            <a:r>
              <a:rPr lang="en-US" sz="3600" dirty="0" smtClean="0">
                <a:solidFill>
                  <a:srgbClr val="3515BD"/>
                </a:solidFill>
              </a:rPr>
              <a:t>C/C++ </a:t>
            </a:r>
            <a:r>
              <a:rPr lang="en-US" sz="3600" dirty="0">
                <a:solidFill>
                  <a:srgbClr val="3515BD"/>
                </a:solidFill>
              </a:rPr>
              <a:t>function declarations and macro </a:t>
            </a:r>
            <a:r>
              <a:rPr lang="en-US" sz="3600" dirty="0" smtClean="0">
                <a:solidFill>
                  <a:srgbClr val="3515BD"/>
                </a:solidFill>
              </a:rPr>
              <a:t>definitions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3515BD"/>
                </a:solidFill>
              </a:rPr>
              <a:t>header files are included using the preprocessing directive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  <a:p>
            <a:r>
              <a:rPr lang="en-US" sz="3600" dirty="0" smtClean="0">
                <a:solidFill>
                  <a:srgbClr val="3515BD"/>
                </a:solidFill>
              </a:rPr>
              <a:t>Two </a:t>
            </a:r>
            <a:r>
              <a:rPr lang="en-US" sz="3600" dirty="0">
                <a:solidFill>
                  <a:srgbClr val="3515BD"/>
                </a:solidFill>
              </a:rPr>
              <a:t>types of header files</a:t>
            </a:r>
            <a:r>
              <a:rPr lang="en-US" sz="3600" dirty="0" smtClean="0">
                <a:solidFill>
                  <a:srgbClr val="3515BD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3515BD"/>
                </a:solidFill>
              </a:rPr>
              <a:t>Files that come with your compiler.</a:t>
            </a:r>
            <a:r>
              <a:rPr lang="en-US" sz="3600" dirty="0">
                <a:solidFill>
                  <a:srgbClr val="3515BD"/>
                </a:solidFill>
              </a:rPr>
              <a:t> </a:t>
            </a:r>
          </a:p>
          <a:p>
            <a:pPr lvl="2">
              <a:spcBef>
                <a:spcPts val="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600" dirty="0" smtClean="0">
                <a:solidFill>
                  <a:srgbClr val="3515BD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3515BD"/>
                </a:solidFill>
              </a:rPr>
              <a:t>Files </a:t>
            </a:r>
            <a:r>
              <a:rPr lang="en-US" dirty="0">
                <a:solidFill>
                  <a:srgbClr val="3515BD"/>
                </a:solidFill>
              </a:rPr>
              <a:t>that the programmer </a:t>
            </a:r>
            <a:r>
              <a:rPr lang="en-US" dirty="0" smtClean="0">
                <a:solidFill>
                  <a:srgbClr val="3515BD"/>
                </a:solidFill>
              </a:rPr>
              <a:t>writes</a:t>
            </a:r>
          </a:p>
          <a:p>
            <a:pPr lvl="2">
              <a:spcBef>
                <a:spcPts val="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program.h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048D-EAEE-4EFE-B24A-D930CF8A2D29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EA2B-32A2-4F1A-B5AB-B20627C4D09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52400"/>
            <a:ext cx="8229600" cy="563562"/>
          </a:xfrm>
        </p:spPr>
        <p:txBody>
          <a:bodyPr/>
          <a:lstStyle/>
          <a:p>
            <a:r>
              <a:rPr lang="en-US" sz="3600" b="1" dirty="0">
                <a:ea typeface="MS Mincho" charset="0"/>
                <a:cs typeface="MS Mincho" charset="0"/>
              </a:rPr>
              <a:t>Example program: </a:t>
            </a:r>
            <a:r>
              <a:rPr lang="en-US" sz="3600" b="1" dirty="0" smtClean="0">
                <a:ea typeface="MS Mincho" charset="0"/>
                <a:cs typeface="MS Mincho" charset="0"/>
              </a:rPr>
              <a:t>Student </a:t>
            </a:r>
            <a:r>
              <a:rPr lang="en-US" sz="3600" b="1" dirty="0" err="1" smtClean="0">
                <a:ea typeface="MS Mincho" charset="0"/>
                <a:cs typeface="MS Mincho" charset="0"/>
              </a:rPr>
              <a:t>Makefile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03412" y="1003618"/>
            <a:ext cx="8471647" cy="362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Student 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765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765" dirty="0" smtClean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studentMain.o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student.o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</a:t>
            </a:r>
            <a:r>
              <a:rPr lang="en-US" sz="1765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studentMain.cpp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–Wall -c studentMain.cpp</a:t>
            </a:r>
          </a:p>
          <a:p>
            <a:endParaRPr lang="en-US" sz="1765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student.cpp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–Wall -c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student.cpp</a:t>
            </a:r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student.o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003618"/>
            <a:ext cx="8433595" cy="5092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5" y="152400"/>
            <a:ext cx="8229600" cy="563562"/>
          </a:xfrm>
        </p:spPr>
        <p:txBody>
          <a:bodyPr/>
          <a:lstStyle/>
          <a:p>
            <a:r>
              <a:rPr lang="en-US" sz="3600" b="1" dirty="0">
                <a:ea typeface="MS Mincho" charset="0"/>
                <a:cs typeface="MS Mincho" charset="0"/>
              </a:rPr>
              <a:t>Example program: </a:t>
            </a:r>
            <a:r>
              <a:rPr lang="en-US" sz="3600" b="1" dirty="0" smtClean="0">
                <a:ea typeface="MS Mincho" charset="0"/>
                <a:cs typeface="MS Mincho" charset="0"/>
              </a:rPr>
              <a:t>Student </a:t>
            </a:r>
            <a:r>
              <a:rPr lang="en-US" sz="3600" b="1" dirty="0" err="1" smtClean="0">
                <a:ea typeface="MS Mincho" charset="0"/>
                <a:cs typeface="MS Mincho" charset="0"/>
              </a:rPr>
              <a:t>Makefile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3B260-DF9D-4D5B-93D0-10DFF139C07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3B7-F027-4ACB-B450-8E332F8A87E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03412" y="1003618"/>
            <a:ext cx="8471647" cy="498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Student 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765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-g -Wall</a:t>
            </a:r>
          </a:p>
          <a:p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student.o</a:t>
            </a:r>
            <a:endParaRPr lang="en-US" sz="1765" dirty="0" smtClean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$(EXE)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765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$(OBJS)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$(GCC) </a:t>
            </a:r>
            <a:r>
              <a:rPr lang="en-US" sz="1765" dirty="0" smtClean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-o 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$(EXE</a:t>
            </a:r>
            <a:r>
              <a:rPr lang="en-US" sz="1765" dirty="0" smtClean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</a:t>
            </a:r>
            <a:r>
              <a:rPr lang="en-US" sz="1765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studentMain.cpp </a:t>
            </a:r>
            <a:r>
              <a:rPr lang="en-US" sz="1765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$(GCC) $(CFLAGS)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1765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studentMain.cpp</a:t>
            </a:r>
          </a:p>
          <a:p>
            <a:endParaRPr lang="en-US" sz="1765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student.o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student.cpp 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student.h</a:t>
            </a:r>
            <a:endParaRPr lang="en-US" sz="1765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$(GCC) $(CFLAGS) 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 student.cpp</a:t>
            </a:r>
            <a:endParaRPr lang="en-US" sz="1765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65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65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sz="1765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65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765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$(OBJS) $(</a:t>
            </a:r>
            <a:r>
              <a:rPr lang="en-US" sz="1765" dirty="0" smtClean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</a:t>
            </a:r>
            <a:r>
              <a:rPr lang="en-US" sz="1765" dirty="0">
                <a:solidFill>
                  <a:srgbClr val="3515BD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765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003618"/>
            <a:ext cx="8433595" cy="5092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2212" y="130642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Tree (Dependency) Example</a:t>
            </a:r>
          </a:p>
        </p:txBody>
      </p:sp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3581400" y="1524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hello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143000" y="2514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 err="1"/>
              <a:t>main.o</a:t>
            </a:r>
            <a:endParaRPr lang="en-US" altLang="en-US" sz="1800" dirty="0"/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228600" y="34290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factorial.o</a:t>
            </a:r>
            <a:endParaRPr lang="en-US" altLang="en-US" sz="18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600200" y="342900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factorial.cpp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990600" y="4114800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main.cpp</a:t>
            </a: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3505200" y="25146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factorial.o</a:t>
            </a:r>
            <a:endParaRPr lang="en-US" altLang="en-US" sz="1800" dirty="0"/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5791200" y="251460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hello.o</a:t>
            </a:r>
            <a:endParaRPr lang="en-US" altLang="en-US" sz="1800" dirty="0"/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5715000" y="3657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hello.cpp</a:t>
            </a:r>
          </a:p>
        </p:txBody>
      </p:sp>
      <p:cxnSp>
        <p:nvCxnSpPr>
          <p:cNvPr id="13" name="Straight Connector 12"/>
          <p:cNvCxnSpPr>
            <a:stCxn id="22530" idx="2"/>
            <a:endCxn id="22531" idx="0"/>
          </p:cNvCxnSpPr>
          <p:nvPr/>
        </p:nvCxnSpPr>
        <p:spPr>
          <a:xfrm rot="5400000">
            <a:off x="2604294" y="965994"/>
            <a:ext cx="620712" cy="247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2530" idx="2"/>
            <a:endCxn id="22535" idx="0"/>
          </p:cNvCxnSpPr>
          <p:nvPr/>
        </p:nvCxnSpPr>
        <p:spPr>
          <a:xfrm rot="5400000">
            <a:off x="3814763" y="2176463"/>
            <a:ext cx="620712" cy="5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4800" y="1905000"/>
            <a:ext cx="210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2531" idx="2"/>
          </p:cNvCxnSpPr>
          <p:nvPr/>
        </p:nvCxnSpPr>
        <p:spPr>
          <a:xfrm rot="5400000">
            <a:off x="908844" y="2737644"/>
            <a:ext cx="62071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531" idx="2"/>
          </p:cNvCxnSpPr>
          <p:nvPr/>
        </p:nvCxnSpPr>
        <p:spPr>
          <a:xfrm rot="16200000" flipH="1">
            <a:off x="1747044" y="2813844"/>
            <a:ext cx="620712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2531" idx="2"/>
            <a:endCxn id="22534" idx="0"/>
          </p:cNvCxnSpPr>
          <p:nvPr/>
        </p:nvCxnSpPr>
        <p:spPr>
          <a:xfrm rot="5400000">
            <a:off x="998538" y="3436938"/>
            <a:ext cx="1230312" cy="12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536" idx="2"/>
            <a:endCxn id="22537" idx="0"/>
          </p:cNvCxnSpPr>
          <p:nvPr/>
        </p:nvCxnSpPr>
        <p:spPr>
          <a:xfrm rot="16200000" flipH="1">
            <a:off x="5859463" y="3248025"/>
            <a:ext cx="773112" cy="46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5" name="TextBox 29"/>
          <p:cNvSpPr txBox="1">
            <a:spLocks noChangeArrowheads="1"/>
          </p:cNvSpPr>
          <p:nvPr/>
        </p:nvSpPr>
        <p:spPr bwMode="auto">
          <a:xfrm>
            <a:off x="4038600" y="47244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clean</a:t>
            </a:r>
          </a:p>
        </p:txBody>
      </p:sp>
      <p:pic>
        <p:nvPicPr>
          <p:cNvPr id="22546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91150"/>
            <a:ext cx="14605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801-451A-48D1-869B-76001D14BA89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EA2B-32A2-4F1A-B5AB-B20627C4D09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22148" y="102202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Simple Dependency </a:t>
            </a:r>
            <a:r>
              <a:rPr lang="en-US" altLang="en-US" b="1" dirty="0" err="1" smtClean="0"/>
              <a:t>Makefile</a:t>
            </a:r>
            <a:endParaRPr lang="en-US" altLang="en-US" b="1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hello: 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g++ 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hello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b="1" dirty="0" smtClean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main.cpp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g++ -c main.cpp 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factorial.cpp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g++ -c factorial.cpp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b="1" dirty="0" smtClean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hello.cpp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g++ -c hello.cpp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b="1" dirty="0" smtClean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2000" b="1" dirty="0" err="1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altLang="en-US" sz="20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*o hello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8AEC-2288-4E62-989C-62E2B1BE4F68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EA2B-32A2-4F1A-B5AB-B20627C4D091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6200" y="914400"/>
            <a:ext cx="8153400" cy="475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1742" y="3436424"/>
            <a:ext cx="5014274" cy="2743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08" y="3505200"/>
            <a:ext cx="4757542" cy="26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34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Your Turn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69315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solidFill>
                  <a:srgbClr val="0033CC"/>
                </a:solidFill>
              </a:rPr>
              <a:t>Download </a:t>
            </a:r>
            <a:r>
              <a:rPr lang="en-US" altLang="ja-JP" sz="2400" dirty="0">
                <a:solidFill>
                  <a:srgbClr val="0033CC"/>
                </a:solidFill>
              </a:rPr>
              <a:t>the program </a:t>
            </a:r>
            <a:r>
              <a:rPr lang="en-US" altLang="ja-JP" sz="2400" dirty="0" smtClean="0">
                <a:solidFill>
                  <a:srgbClr val="0033CC"/>
                </a:solidFill>
              </a:rPr>
              <a:t>“ZedBoardLeds.cpp” from Blackboard.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solidFill>
                  <a:srgbClr val="0033CC"/>
                </a:solidFill>
              </a:rPr>
              <a:t>Log into your COE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solidFill>
                  <a:srgbClr val="0033CC"/>
                </a:solidFill>
              </a:rPr>
              <a:t>Convert the C++ </a:t>
            </a:r>
            <a:r>
              <a:rPr lang="en-US" altLang="ja-JP" sz="2400" dirty="0">
                <a:solidFill>
                  <a:srgbClr val="0033CC"/>
                </a:solidFill>
              </a:rPr>
              <a:t>program “ZedBoardLeds.cpp” </a:t>
            </a:r>
            <a:r>
              <a:rPr lang="en-US" altLang="ja-JP" sz="2400" dirty="0" smtClean="0">
                <a:solidFill>
                  <a:srgbClr val="0033CC"/>
                </a:solidFill>
              </a:rPr>
              <a:t>into the following 3 Files.</a:t>
            </a:r>
          </a:p>
          <a:p>
            <a:endParaRPr lang="en-US" altLang="ja-JP" sz="2400" dirty="0" smtClean="0">
              <a:solidFill>
                <a:srgbClr val="0033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ZedBoard.h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header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ZedBoard.cpp 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source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ZedMain.cpp  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program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400" dirty="0" smtClean="0">
              <a:solidFill>
                <a:srgbClr val="0033CC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033CC"/>
                </a:solidFill>
              </a:rPr>
              <a:t>Create a </a:t>
            </a:r>
            <a:r>
              <a:rPr lang="en-US" sz="2400" dirty="0" err="1">
                <a:solidFill>
                  <a:srgbClr val="0033CC"/>
                </a:solidFill>
              </a:rPr>
              <a:t>Makefile</a:t>
            </a:r>
            <a:r>
              <a:rPr lang="en-US" sz="2400" dirty="0">
                <a:solidFill>
                  <a:srgbClr val="0033CC"/>
                </a:solidFill>
              </a:rPr>
              <a:t> that compiles the </a:t>
            </a:r>
            <a:r>
              <a:rPr lang="en-US" sz="2400" dirty="0" smtClean="0">
                <a:solidFill>
                  <a:srgbClr val="0033CC"/>
                </a:solidFill>
              </a:rPr>
              <a:t>programs</a:t>
            </a:r>
            <a:endParaRPr lang="en-US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48201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Header Files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1847" y="788946"/>
            <a:ext cx="9040305" cy="544189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400" u="sng" dirty="0">
                <a:solidFill>
                  <a:srgbClr val="3515BD"/>
                </a:solidFill>
              </a:rPr>
              <a:t>H</a:t>
            </a:r>
            <a:r>
              <a:rPr lang="en-US" sz="4400" u="sng" dirty="0" smtClean="0">
                <a:solidFill>
                  <a:srgbClr val="3515BD"/>
                </a:solidFill>
              </a:rPr>
              <a:t>eader files can contain:</a:t>
            </a:r>
            <a:endParaRPr lang="en-US" sz="4400" b="1" u="sng" dirty="0">
              <a:solidFill>
                <a:srgbClr val="3515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3515BD"/>
                </a:solidFill>
              </a:rPr>
              <a:t>All </a:t>
            </a:r>
            <a:r>
              <a:rPr lang="en-US" sz="3600" dirty="0">
                <a:solidFill>
                  <a:srgbClr val="3515BD"/>
                </a:solidFill>
              </a:rPr>
              <a:t>the </a:t>
            </a:r>
            <a:r>
              <a:rPr lang="en-US" sz="3600" dirty="0" smtClean="0">
                <a:solidFill>
                  <a:srgbClr val="3515BD"/>
                </a:solidFill>
              </a:rPr>
              <a:t>constants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tatic </a:t>
            </a:r>
            <a:r>
              <a:rPr 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 = 3.14159;</a:t>
            </a:r>
            <a:endParaRPr lang="en-US" dirty="0" smtClean="0">
              <a:solidFill>
                <a:srgbClr val="3515BD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3515BD"/>
                </a:solidFill>
              </a:rPr>
              <a:t>Macros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REMAINDER(X, Y) ((X) % (Y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3600" dirty="0" smtClean="0">
              <a:solidFill>
                <a:srgbClr val="3515BD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3515BD"/>
                </a:solidFill>
              </a:rPr>
              <a:t>Function prototypes</a:t>
            </a:r>
            <a:endParaRPr lang="en-US" sz="2800" b="1" dirty="0">
              <a:solidFill>
                <a:srgbClr val="3515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printMyStack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3515BD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600" dirty="0" smtClean="0">
                <a:solidFill>
                  <a:srgbClr val="3515BD"/>
                </a:solidFill>
              </a:rPr>
              <a:t> data structures definition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3515BD"/>
                </a:solidFill>
              </a:rPr>
              <a:t>System </a:t>
            </a:r>
            <a:r>
              <a:rPr lang="en-US" sz="3600" dirty="0">
                <a:solidFill>
                  <a:srgbClr val="3515BD"/>
                </a:solidFill>
              </a:rPr>
              <a:t>wide global </a:t>
            </a:r>
            <a:r>
              <a:rPr lang="en-US" sz="3600" dirty="0" smtClean="0">
                <a:solidFill>
                  <a:srgbClr val="3515BD"/>
                </a:solidFill>
              </a:rPr>
              <a:t>variables</a:t>
            </a:r>
          </a:p>
          <a:p>
            <a:pPr>
              <a:spcBef>
                <a:spcPts val="0"/>
              </a:spcBef>
            </a:pPr>
            <a:endParaRPr lang="en-US" sz="3600" dirty="0" smtClean="0">
              <a:solidFill>
                <a:srgbClr val="3515B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048D-EAEE-4EFE-B24A-D930CF8A2D29}" type="datetime1">
              <a:rPr lang="en-US" altLang="en-US" smtClean="0"/>
              <a:t>1/3/2017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EA2B-32A2-4F1A-B5AB-B20627C4D09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5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C++ program example (Single file)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59536"/>
            <a:ext cx="8763000" cy="531266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 SIZE 500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25, b = 15;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sum is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difference is = “ &lt;&lt;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+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data1 -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The limit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“ &lt;&lt; 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859536"/>
            <a:ext cx="8991600" cy="5388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2919" y="2399930"/>
            <a:ext cx="8537448" cy="1714870"/>
          </a:xfrm>
          <a:prstGeom prst="rect">
            <a:avLst/>
          </a:prstGeom>
          <a:solidFill>
            <a:srgbClr val="FFE1FF">
              <a:alpha val="8039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3276" y="4114800"/>
            <a:ext cx="8537448" cy="2133600"/>
          </a:xfrm>
          <a:prstGeom prst="rect">
            <a:avLst/>
          </a:prstGeom>
          <a:solidFill>
            <a:srgbClr val="CCFFFF">
              <a:alpha val="8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3276" y="1066800"/>
            <a:ext cx="8537448" cy="1295400"/>
          </a:xfrm>
          <a:prstGeom prst="rect">
            <a:avLst/>
          </a:prstGeom>
          <a:solidFill>
            <a:srgbClr val="FFFFCC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6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C++ program example (Single file)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59536"/>
            <a:ext cx="8742286" cy="531266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 SIZE 500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25, b = 15;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sum is = “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difference is = “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data1 +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data2)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data1 - data2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The limit is “ &lt;&lt; SIZE &lt;&lt;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859536"/>
            <a:ext cx="8991600" cy="5388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1121901"/>
            <a:ext cx="236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ea typeface="MS Mincho" charset="0"/>
                <a:cs typeface="Courier New" panose="02070309020205020404" pitchFamily="49" charset="0"/>
              </a:rPr>
              <a:t>This code goes to</a:t>
            </a:r>
          </a:p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mathfile.h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6752" y="4724400"/>
            <a:ext cx="274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ea typeface="MS Mincho" charset="0"/>
                <a:cs typeface="Courier New" panose="02070309020205020404" pitchFamily="49" charset="0"/>
              </a:rPr>
              <a:t>This code goes to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mathfile.cpp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ea typeface="MS Mincho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6752" y="3371003"/>
            <a:ext cx="274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ea typeface="MS Mincho" charset="0"/>
                <a:cs typeface="Courier New" panose="02070309020205020404" pitchFamily="49" charset="0"/>
              </a:rPr>
              <a:t>This code goes to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mathMain.cpp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ea typeface="MS Mincho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500" y="2275272"/>
            <a:ext cx="8727948" cy="2449127"/>
          </a:xfrm>
          <a:prstGeom prst="rect">
            <a:avLst/>
          </a:prstGeom>
          <a:solidFill>
            <a:srgbClr val="FFFFCC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7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97536"/>
            <a:ext cx="89916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Example program: </a:t>
            </a:r>
            <a:r>
              <a:rPr lang="en-US" sz="3200" b="1" dirty="0" err="1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mathfile.h</a:t>
            </a:r>
            <a:r>
              <a:rPr lang="en-US" sz="3200" b="1" dirty="0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ea typeface="MS Mincho" charset="0"/>
                <a:cs typeface="MS Mincho" charset="0"/>
              </a:rPr>
              <a:t>header file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" y="1118616"/>
            <a:ext cx="8763000" cy="426707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MATHFILE_H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MATHFILE_H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500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931897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421" y="2057400"/>
            <a:ext cx="8537448" cy="3733800"/>
          </a:xfrm>
          <a:prstGeom prst="rect">
            <a:avLst/>
          </a:prstGeom>
          <a:solidFill>
            <a:srgbClr val="CCFFFF">
              <a:alpha val="8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8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7536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Example program: </a:t>
            </a:r>
            <a:r>
              <a:rPr lang="en-US" sz="3200" b="1" dirty="0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mathfile.cpp </a:t>
            </a:r>
            <a:r>
              <a:rPr lang="en-US" sz="3200" b="1" dirty="0" smtClean="0">
                <a:ea typeface="MS Mincho" charset="0"/>
                <a:cs typeface="MS Mincho" charset="0"/>
              </a:rPr>
              <a:t>source file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9809" y="1138946"/>
            <a:ext cx="8815859" cy="480465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</a:t>
            </a:r>
            <a:r>
              <a:rPr lang="en-US" sz="24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//Needs the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file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+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data2)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data1 - data2;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The limit is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“&lt;&lt;SIZE &lt;&lt;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842248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2133600"/>
            <a:ext cx="8689848" cy="3733800"/>
          </a:xfrm>
          <a:prstGeom prst="rect">
            <a:avLst/>
          </a:prstGeom>
          <a:solidFill>
            <a:srgbClr val="FFE1FF">
              <a:alpha val="8039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9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4" y="22860"/>
            <a:ext cx="9082726" cy="762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MS Mincho" charset="0"/>
                <a:cs typeface="MS Mincho" charset="0"/>
              </a:rPr>
              <a:t>Example program: </a:t>
            </a:r>
            <a:r>
              <a:rPr lang="en-US" sz="3200" b="1" dirty="0" smtClean="0">
                <a:latin typeface="Courier New" panose="02070309020205020404" pitchFamily="49" charset="0"/>
                <a:ea typeface="MS Mincho" charset="0"/>
                <a:cs typeface="Courier New" panose="02070309020205020404" pitchFamily="49" charset="0"/>
              </a:rPr>
              <a:t>mathMain.cpp </a:t>
            </a:r>
            <a:r>
              <a:rPr lang="en-US" sz="3200" b="1" dirty="0" smtClean="0">
                <a:ea typeface="MS Mincho" charset="0"/>
                <a:cs typeface="MS Mincho" charset="0"/>
              </a:rPr>
              <a:t>source file</a:t>
            </a:r>
            <a:endParaRPr lang="en-US" sz="3200" b="1" dirty="0">
              <a:ea typeface="MS Mincho" charset="0"/>
              <a:cs typeface="MS Mincho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5097" y="1196340"/>
            <a:ext cx="8763000" cy="489966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mathfile.h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//Needs the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file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25, b = 15;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sum is = “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difference is = “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getDifference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printLimit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78F7-6A0B-42ED-A1B1-C7F92B8C7ED7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931897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8596</TotalTime>
  <Words>1659</Words>
  <Application>Microsoft Office PowerPoint</Application>
  <PresentationFormat>On-screen Show (4:3)</PresentationFormat>
  <Paragraphs>732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MS PGothic</vt:lpstr>
      <vt:lpstr>Arial</vt:lpstr>
      <vt:lpstr>Courier New</vt:lpstr>
      <vt:lpstr>MS Mincho</vt:lpstr>
      <vt:lpstr>Wingdings</vt:lpstr>
      <vt:lpstr>Default Design</vt:lpstr>
      <vt:lpstr>PowerPoint Presentation</vt:lpstr>
      <vt:lpstr>Using Multiple files in C/C++</vt:lpstr>
      <vt:lpstr>Header Files</vt:lpstr>
      <vt:lpstr>Header Files</vt:lpstr>
      <vt:lpstr>C++ program example (Single file)</vt:lpstr>
      <vt:lpstr>C++ program example (Single file)</vt:lpstr>
      <vt:lpstr>Example program: mathfile.h header file</vt:lpstr>
      <vt:lpstr>Example program: mathfile.cpp source file</vt:lpstr>
      <vt:lpstr>Example program: mathMain.cpp source file</vt:lpstr>
      <vt:lpstr>Compiling Multiple Files</vt:lpstr>
      <vt:lpstr>A C++ Class based Project example</vt:lpstr>
      <vt:lpstr>A C++ “Student.cpp” example</vt:lpstr>
      <vt:lpstr>Example program: Student.h header file</vt:lpstr>
      <vt:lpstr>Example program: Student.cpp source file</vt:lpstr>
      <vt:lpstr>Example : StudentMain.cpp source file</vt:lpstr>
      <vt:lpstr>Your Turn</vt:lpstr>
      <vt:lpstr>Makefiles Review</vt:lpstr>
      <vt:lpstr>Makefiles: A Minimalist Approach</vt:lpstr>
      <vt:lpstr>Makefiles: An Example</vt:lpstr>
      <vt:lpstr>Makefiles: An Example</vt:lpstr>
      <vt:lpstr>Makefiles: Using Macros</vt:lpstr>
      <vt:lpstr>Makefiles: Macros Example</vt:lpstr>
      <vt:lpstr>Components of a Makefile</vt:lpstr>
      <vt:lpstr>Compiling Multiple Files (Mathfile files)</vt:lpstr>
      <vt:lpstr>Compiler process</vt:lpstr>
      <vt:lpstr>Example program: Makefile</vt:lpstr>
      <vt:lpstr>Example program: Makefile</vt:lpstr>
      <vt:lpstr>Example program: make</vt:lpstr>
      <vt:lpstr>A C++ “Student.cpp” example</vt:lpstr>
      <vt:lpstr>Example program: Student Makefile</vt:lpstr>
      <vt:lpstr>Example program: Student Makefile</vt:lpstr>
      <vt:lpstr>A Tree (Dependency) Example</vt:lpstr>
      <vt:lpstr>Simple Dependency Makefile</vt:lpstr>
      <vt:lpstr>Your Turn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John</cp:lastModifiedBy>
  <cp:revision>730</cp:revision>
  <dcterms:created xsi:type="dcterms:W3CDTF">2006-07-16T14:17:49Z</dcterms:created>
  <dcterms:modified xsi:type="dcterms:W3CDTF">2017-01-04T02:52:08Z</dcterms:modified>
</cp:coreProperties>
</file>