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8B4-AC27-9148-A273-5C571A1F0F43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0BA9-77EE-3D49-9B59-EB6D49E573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16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0BA9-77EE-3D49-9B59-EB6D49E5737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90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933AA-AE0F-7644-8E9A-A224FC0A1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F98236-373D-1A4F-90A3-78FF21AA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2AEF2A-21E2-1A41-87CF-4E6150A7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656D1C-9A99-5E4A-AB7C-09A39A3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BF6FC-62A2-5048-AC3C-CCE1007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22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20BED-9A32-1042-89DB-C6926674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99242A-AB89-6B4C-8082-E498A2FD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04000-E1ED-434D-8AD1-272B4955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C1482C-72AE-3440-BB8B-682891B5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9D589-6442-D746-8935-9BEB35CB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2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959BC1-A971-614E-A045-C55813845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A8CBA6-1412-F743-8442-241311F9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473F4-38F2-2843-AC09-CF081210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27E60-0EA8-184C-A246-1C4299D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92E2A-AF48-3843-81D8-0870FA7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0BCB5-1155-0E41-8ECF-87CA0A3F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A1A4B-007B-C74A-9C41-987EC226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DE0B3-38B2-3048-B084-09111C76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8F9D6-2E6F-F843-8299-81A84CDC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5F8D3-89D2-C844-9E7D-58C37E34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3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51DA4-C795-A144-A180-CF945CEF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E91C20-3C52-124E-87F9-35204EA9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A61B1-C17C-FF4A-9B9B-7764024B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8D5E5-C381-3E48-B3C5-E55B61A7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54C85-FA97-CA46-B3FF-13CFFF7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30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4F230-D7B0-2240-B1F3-B262FCA5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D66CF-E583-F84F-B049-3410157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8562A-F912-7F44-A0F4-3131BFC7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2A4D5-9793-D14C-8FA4-EB4E2805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309C3-8FF2-7643-A96D-BBEB79FD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C9C19D-CE2C-9641-A154-D5827C20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7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75393-D65D-5343-9DF6-81EBB408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1B5A6D-6B78-804F-B2F1-03C6A328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0622D1-2EF6-1748-9964-A10D1BC6C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74AEED-46CB-6849-B0D8-CBD6DBE7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59F6D6-81BA-8346-89FD-FC9F08DE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ED377-10F0-9245-8D7D-21AE7C31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88D6C2-1F98-024E-89AC-16E5DB3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E25776-357D-C14E-AA9C-44AF6874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3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AE49D-85A3-A04A-91E5-E46FBAC7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EB3713-62F8-9F4B-97E3-F2E2DCA8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5F9AD9-7F45-FC46-827C-0E31C5F8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B882BE-A7AB-1143-A522-F79B4C7F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51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321155-28A9-6D4A-B1CB-2926007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FC6B1E-CB9C-D448-B6C8-E98D220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4C835-1003-F442-BFE6-E4E6F612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23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379AB-993A-E344-BD7E-ABEDFB4F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E6841-B575-8449-A8C5-8D55624D3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3DF85B-7B0E-C344-B3CC-6EDE72C1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3609C9-D850-EE43-8089-74CB23F4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05A36-797A-164A-B356-60B1B3EA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AE89E-1FEA-EE41-8CF3-0616E012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7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C0975-5A5A-4C40-A5F3-4E25BBC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A373F8-AB1B-B943-BF89-0AA24AFF1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825740-57C4-1B40-A60E-0274B9B0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E7F537-3AF6-8445-B6FE-58A81E55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37FD71-F5BC-9B47-A6C6-1D27BD3B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79FAB6-F284-5B40-9FF0-5F007E86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7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1B53FD-EC12-3F49-8E1B-8FA3A79D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AD426-1B13-DF49-9535-CE226908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C3A4E-FE7C-664B-B65B-75A39F0BC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5D1DB-E9BC-7A42-8681-515A89B2AF7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23DE3-B87F-A447-A41D-71F38ED1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729B7-E200-2F43-99EB-C97778BD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3460-FE10-CA44-949D-6C98D0385B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18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914AF88F-7CF7-FE44-B340-ED7AF675849E}"/>
              </a:ext>
            </a:extLst>
          </p:cNvPr>
          <p:cNvGrpSpPr/>
          <p:nvPr/>
        </p:nvGrpSpPr>
        <p:grpSpPr>
          <a:xfrm>
            <a:off x="25631" y="2806226"/>
            <a:ext cx="3447062" cy="2967331"/>
            <a:chOff x="17104" y="3056957"/>
            <a:chExt cx="3397985" cy="2369154"/>
          </a:xfrm>
        </p:grpSpPr>
        <p:pic>
          <p:nvPicPr>
            <p:cNvPr id="42" name="Google Shape;67;p15">
              <a:extLst>
                <a:ext uri="{FF2B5EF4-FFF2-40B4-BE49-F238E27FC236}">
                  <a16:creationId xmlns:a16="http://schemas.microsoft.com/office/drawing/2014/main" id="{E08D2188-B066-BD4C-9F16-2386049B6CC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04" y="3056957"/>
              <a:ext cx="3397985" cy="2369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B143164-C90F-D947-91D3-80A40B5E0772}"/>
                </a:ext>
              </a:extLst>
            </p:cNvPr>
            <p:cNvSpPr txBox="1"/>
            <p:nvPr/>
          </p:nvSpPr>
          <p:spPr>
            <a:xfrm>
              <a:off x="636066" y="5077329"/>
              <a:ext cx="21511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300" dirty="0"/>
                <a:t>System Design</a:t>
              </a:r>
              <a:endParaRPr kumimoji="1" lang="zh-TW" altLang="en-US" sz="1300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09683BF-E22D-D640-89C5-BED5FD2A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45523"/>
            <a:ext cx="10515600" cy="785446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+mn-lt"/>
                <a:ea typeface="AppleGothic" pitchFamily="2" charset="-127"/>
              </a:rPr>
              <a:t>Elena: elevation-based navigation</a:t>
            </a:r>
            <a:endParaRPr kumimoji="1" lang="zh-TW" altLang="en-US" dirty="0">
              <a:latin typeface="+mn-lt"/>
              <a:ea typeface="Hiragino Maru Gothic Pro W4" panose="020F0400000000000000" pitchFamily="34" charset="-128"/>
            </a:endParaRPr>
          </a:p>
        </p:txBody>
      </p:sp>
      <p:pic>
        <p:nvPicPr>
          <p:cNvPr id="5" name="圖片 4" descr="一張含有 畫畫 的圖片&#10;&#10;自動產生的描述">
            <a:extLst>
              <a:ext uri="{FF2B5EF4-FFF2-40B4-BE49-F238E27FC236}">
                <a16:creationId xmlns:a16="http://schemas.microsoft.com/office/drawing/2014/main" id="{1BE725A9-9F09-1B4E-BB16-01C876B0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58" y="146508"/>
            <a:ext cx="752719" cy="6948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D56D06-3638-2445-8BDF-208C51CDDAAE}"/>
              </a:ext>
            </a:extLst>
          </p:cNvPr>
          <p:cNvSpPr/>
          <p:nvPr/>
        </p:nvSpPr>
        <p:spPr>
          <a:xfrm>
            <a:off x="148246" y="1087342"/>
            <a:ext cx="30873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12BB20-0C20-E44B-9D55-37E922D43FC5}"/>
              </a:ext>
            </a:extLst>
          </p:cNvPr>
          <p:cNvSpPr txBox="1"/>
          <p:nvPr/>
        </p:nvSpPr>
        <p:spPr>
          <a:xfrm>
            <a:off x="148246" y="1606034"/>
            <a:ext cx="3239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500" dirty="0"/>
              <a:t>Build a software that takes 2 places as input, output the maximum/minimum elevation gain within an user-defined x% of the shortest path.</a:t>
            </a:r>
            <a:endParaRPr kumimoji="1" lang="zh-TW" altLang="en-US" sz="15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0F55A-BBAC-3D4F-AB64-3841C5087C7A}"/>
              </a:ext>
            </a:extLst>
          </p:cNvPr>
          <p:cNvSpPr/>
          <p:nvPr/>
        </p:nvSpPr>
        <p:spPr>
          <a:xfrm>
            <a:off x="148246" y="2771057"/>
            <a:ext cx="30873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Methodology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B6A264-6F26-1943-A4A7-7A4B0E9B4F5A}"/>
              </a:ext>
            </a:extLst>
          </p:cNvPr>
          <p:cNvSpPr/>
          <p:nvPr/>
        </p:nvSpPr>
        <p:spPr>
          <a:xfrm>
            <a:off x="3473313" y="1072717"/>
            <a:ext cx="390378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Algorithm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BB9DC5-0494-C543-A167-AF8EBCCB85DB}"/>
              </a:ext>
            </a:extLst>
          </p:cNvPr>
          <p:cNvSpPr/>
          <p:nvPr/>
        </p:nvSpPr>
        <p:spPr>
          <a:xfrm>
            <a:off x="7505114" y="1064007"/>
            <a:ext cx="45995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Web Interface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7B63F6-1177-4140-9431-C9276F03362D}"/>
              </a:ext>
            </a:extLst>
          </p:cNvPr>
          <p:cNvSpPr/>
          <p:nvPr/>
        </p:nvSpPr>
        <p:spPr>
          <a:xfrm>
            <a:off x="7505114" y="4549366"/>
            <a:ext cx="45995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dirty="0"/>
              <a:t>Evaluation</a:t>
            </a:r>
            <a:endParaRPr kumimoji="1"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4C0169D-ADF8-704F-BA0F-9573AFE7F779}"/>
              </a:ext>
            </a:extLst>
          </p:cNvPr>
          <p:cNvGrpSpPr/>
          <p:nvPr/>
        </p:nvGrpSpPr>
        <p:grpSpPr>
          <a:xfrm>
            <a:off x="9958972" y="4972062"/>
            <a:ext cx="2074081" cy="1026579"/>
            <a:chOff x="4808268" y="4615386"/>
            <a:chExt cx="1965864" cy="867305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C59784ED-F1FE-954E-BD1D-C75C3AE9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268" y="4615386"/>
              <a:ext cx="1965864" cy="601383"/>
            </a:xfrm>
            <a:prstGeom prst="rect">
              <a:avLst/>
            </a:prstGeom>
          </p:spPr>
        </p:pic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8B5D638-9B64-F145-93EC-FB3E96131561}"/>
                </a:ext>
              </a:extLst>
            </p:cNvPr>
            <p:cNvSpPr txBox="1"/>
            <p:nvPr/>
          </p:nvSpPr>
          <p:spPr>
            <a:xfrm>
              <a:off x="4865077" y="5205692"/>
              <a:ext cx="18522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/>
                <a:t>Google Map</a:t>
              </a:r>
              <a:endParaRPr kumimoji="1" lang="zh-TW" altLang="en-US" sz="1200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C18ADBD-868A-404C-9431-B7DBFD5E5A25}"/>
              </a:ext>
            </a:extLst>
          </p:cNvPr>
          <p:cNvGrpSpPr/>
          <p:nvPr/>
        </p:nvGrpSpPr>
        <p:grpSpPr>
          <a:xfrm>
            <a:off x="10030632" y="5891818"/>
            <a:ext cx="1954208" cy="993678"/>
            <a:chOff x="1402777" y="5092689"/>
            <a:chExt cx="1964403" cy="888488"/>
          </a:xfrm>
        </p:grpSpPr>
        <p:pic>
          <p:nvPicPr>
            <p:cNvPr id="29" name="圖片 28" descr="一張含有 地圖 的圖片&#10;&#10;自動產生的描述">
              <a:extLst>
                <a:ext uri="{FF2B5EF4-FFF2-40B4-BE49-F238E27FC236}">
                  <a16:creationId xmlns:a16="http://schemas.microsoft.com/office/drawing/2014/main" id="{577E0A47-EE2A-114A-BAF3-E43D4D56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7208" y="5092689"/>
              <a:ext cx="1935542" cy="611489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8A51D4D-8393-334E-AE17-54756748212D}"/>
                </a:ext>
              </a:extLst>
            </p:cNvPr>
            <p:cNvSpPr txBox="1"/>
            <p:nvPr/>
          </p:nvSpPr>
          <p:spPr>
            <a:xfrm>
              <a:off x="1402777" y="5704178"/>
              <a:ext cx="1964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/>
                <a:t>Min </a:t>
              </a:r>
              <a:r>
                <a:rPr kumimoji="1" lang="en" altLang="zh-TW" sz="1200" dirty="0"/>
                <a:t>elevation gain</a:t>
              </a:r>
              <a:endParaRPr kumimoji="1" lang="zh-TW" altLang="en-US" sz="12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250A36F-79AE-D243-B197-395DAEC0DB79}"/>
              </a:ext>
            </a:extLst>
          </p:cNvPr>
          <p:cNvGrpSpPr/>
          <p:nvPr/>
        </p:nvGrpSpPr>
        <p:grpSpPr>
          <a:xfrm>
            <a:off x="7657514" y="5898787"/>
            <a:ext cx="1954208" cy="927861"/>
            <a:chOff x="5207634" y="2119061"/>
            <a:chExt cx="1964403" cy="82963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52873911-83F8-7546-9670-736C68A60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261" y="2119061"/>
              <a:ext cx="1940596" cy="606437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CA2DD29-3FF0-5742-B95D-19F484BC55C7}"/>
                </a:ext>
              </a:extLst>
            </p:cNvPr>
            <p:cNvSpPr txBox="1"/>
            <p:nvPr/>
          </p:nvSpPr>
          <p:spPr>
            <a:xfrm>
              <a:off x="5207634" y="2701024"/>
              <a:ext cx="1964403" cy="24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/>
                <a:t>Max </a:t>
              </a:r>
              <a:r>
                <a:rPr kumimoji="1" lang="en" altLang="zh-TW" sz="1200" dirty="0"/>
                <a:t>elevation gain</a:t>
              </a:r>
              <a:endParaRPr kumimoji="1" lang="zh-TW" altLang="en-US" sz="1200" dirty="0"/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ECFACA-9471-2D4F-BC69-B0F2ECB7712F}"/>
              </a:ext>
            </a:extLst>
          </p:cNvPr>
          <p:cNvSpPr txBox="1"/>
          <p:nvPr/>
        </p:nvSpPr>
        <p:spPr>
          <a:xfrm>
            <a:off x="7563731" y="5069096"/>
            <a:ext cx="2168768" cy="692497"/>
          </a:xfrm>
          <a:prstGeom prst="rect">
            <a:avLst/>
          </a:prstGeom>
          <a:ln w="1905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68768"/>
                      <a:gd name="connsiteY0" fmla="*/ 0 h 692497"/>
                      <a:gd name="connsiteX1" fmla="*/ 520504 w 2168768"/>
                      <a:gd name="connsiteY1" fmla="*/ 0 h 692497"/>
                      <a:gd name="connsiteX2" fmla="*/ 1062696 w 2168768"/>
                      <a:gd name="connsiteY2" fmla="*/ 0 h 692497"/>
                      <a:gd name="connsiteX3" fmla="*/ 1626576 w 2168768"/>
                      <a:gd name="connsiteY3" fmla="*/ 0 h 692497"/>
                      <a:gd name="connsiteX4" fmla="*/ 2168768 w 2168768"/>
                      <a:gd name="connsiteY4" fmla="*/ 0 h 692497"/>
                      <a:gd name="connsiteX5" fmla="*/ 2168768 w 2168768"/>
                      <a:gd name="connsiteY5" fmla="*/ 353173 h 692497"/>
                      <a:gd name="connsiteX6" fmla="*/ 2168768 w 2168768"/>
                      <a:gd name="connsiteY6" fmla="*/ 692497 h 692497"/>
                      <a:gd name="connsiteX7" fmla="*/ 1583201 w 2168768"/>
                      <a:gd name="connsiteY7" fmla="*/ 692497 h 692497"/>
                      <a:gd name="connsiteX8" fmla="*/ 997633 w 2168768"/>
                      <a:gd name="connsiteY8" fmla="*/ 692497 h 692497"/>
                      <a:gd name="connsiteX9" fmla="*/ 0 w 2168768"/>
                      <a:gd name="connsiteY9" fmla="*/ 692497 h 692497"/>
                      <a:gd name="connsiteX10" fmla="*/ 0 w 2168768"/>
                      <a:gd name="connsiteY10" fmla="*/ 353173 h 692497"/>
                      <a:gd name="connsiteX11" fmla="*/ 0 w 2168768"/>
                      <a:gd name="connsiteY11" fmla="*/ 0 h 692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168768" h="692497" fill="none" extrusionOk="0">
                        <a:moveTo>
                          <a:pt x="0" y="0"/>
                        </a:moveTo>
                        <a:cubicBezTo>
                          <a:pt x="256864" y="-15258"/>
                          <a:pt x="407407" y="27031"/>
                          <a:pt x="520504" y="0"/>
                        </a:cubicBezTo>
                        <a:cubicBezTo>
                          <a:pt x="633601" y="-27031"/>
                          <a:pt x="800332" y="60027"/>
                          <a:pt x="1062696" y="0"/>
                        </a:cubicBezTo>
                        <a:cubicBezTo>
                          <a:pt x="1325060" y="-60027"/>
                          <a:pt x="1375314" y="46788"/>
                          <a:pt x="1626576" y="0"/>
                        </a:cubicBezTo>
                        <a:cubicBezTo>
                          <a:pt x="1877838" y="-46788"/>
                          <a:pt x="2055890" y="28625"/>
                          <a:pt x="2168768" y="0"/>
                        </a:cubicBezTo>
                        <a:cubicBezTo>
                          <a:pt x="2187115" y="153476"/>
                          <a:pt x="2153016" y="237310"/>
                          <a:pt x="2168768" y="353173"/>
                        </a:cubicBezTo>
                        <a:cubicBezTo>
                          <a:pt x="2184520" y="469036"/>
                          <a:pt x="2149749" y="614003"/>
                          <a:pt x="2168768" y="692497"/>
                        </a:cubicBezTo>
                        <a:cubicBezTo>
                          <a:pt x="1942853" y="749148"/>
                          <a:pt x="1855367" y="652095"/>
                          <a:pt x="1583201" y="692497"/>
                        </a:cubicBezTo>
                        <a:cubicBezTo>
                          <a:pt x="1311035" y="732899"/>
                          <a:pt x="1213693" y="622989"/>
                          <a:pt x="997633" y="692497"/>
                        </a:cubicBezTo>
                        <a:cubicBezTo>
                          <a:pt x="781573" y="762005"/>
                          <a:pt x="461739" y="621696"/>
                          <a:pt x="0" y="692497"/>
                        </a:cubicBezTo>
                        <a:cubicBezTo>
                          <a:pt x="-10122" y="611985"/>
                          <a:pt x="11244" y="428839"/>
                          <a:pt x="0" y="353173"/>
                        </a:cubicBezTo>
                        <a:cubicBezTo>
                          <a:pt x="-11244" y="277507"/>
                          <a:pt x="32075" y="172397"/>
                          <a:pt x="0" y="0"/>
                        </a:cubicBezTo>
                        <a:close/>
                      </a:path>
                      <a:path w="2168768" h="692497" stroke="0" extrusionOk="0">
                        <a:moveTo>
                          <a:pt x="0" y="0"/>
                        </a:moveTo>
                        <a:cubicBezTo>
                          <a:pt x="196668" y="-7598"/>
                          <a:pt x="401015" y="60853"/>
                          <a:pt x="520504" y="0"/>
                        </a:cubicBezTo>
                        <a:cubicBezTo>
                          <a:pt x="639993" y="-60853"/>
                          <a:pt x="875780" y="5906"/>
                          <a:pt x="997633" y="0"/>
                        </a:cubicBezTo>
                        <a:cubicBezTo>
                          <a:pt x="1119486" y="-5906"/>
                          <a:pt x="1380909" y="24539"/>
                          <a:pt x="1583201" y="0"/>
                        </a:cubicBezTo>
                        <a:cubicBezTo>
                          <a:pt x="1785493" y="-24539"/>
                          <a:pt x="1974756" y="9071"/>
                          <a:pt x="2168768" y="0"/>
                        </a:cubicBezTo>
                        <a:cubicBezTo>
                          <a:pt x="2180799" y="104044"/>
                          <a:pt x="2140094" y="219919"/>
                          <a:pt x="2168768" y="339324"/>
                        </a:cubicBezTo>
                        <a:cubicBezTo>
                          <a:pt x="2197442" y="458729"/>
                          <a:pt x="2162526" y="522810"/>
                          <a:pt x="2168768" y="692497"/>
                        </a:cubicBezTo>
                        <a:cubicBezTo>
                          <a:pt x="1955168" y="723203"/>
                          <a:pt x="1868260" y="665959"/>
                          <a:pt x="1626576" y="692497"/>
                        </a:cubicBezTo>
                        <a:cubicBezTo>
                          <a:pt x="1384892" y="719035"/>
                          <a:pt x="1210354" y="678501"/>
                          <a:pt x="1041009" y="692497"/>
                        </a:cubicBezTo>
                        <a:cubicBezTo>
                          <a:pt x="871664" y="706493"/>
                          <a:pt x="692207" y="686506"/>
                          <a:pt x="563880" y="692497"/>
                        </a:cubicBezTo>
                        <a:cubicBezTo>
                          <a:pt x="435553" y="698488"/>
                          <a:pt x="123986" y="659013"/>
                          <a:pt x="0" y="692497"/>
                        </a:cubicBezTo>
                        <a:cubicBezTo>
                          <a:pt x="-32523" y="570214"/>
                          <a:pt x="19086" y="473927"/>
                          <a:pt x="0" y="346249"/>
                        </a:cubicBezTo>
                        <a:cubicBezTo>
                          <a:pt x="-19086" y="218571"/>
                          <a:pt x="41200" y="830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1300" b="1" dirty="0"/>
              <a:t>Route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TW" sz="1300" dirty="0" err="1"/>
              <a:t>Umass</a:t>
            </a:r>
            <a:r>
              <a:rPr kumimoji="1" lang="en-US" altLang="zh-TW" sz="1300" dirty="0"/>
              <a:t> → Amherst College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TW" sz="1300" dirty="0"/>
              <a:t>x%=200%</a:t>
            </a:r>
            <a:endParaRPr kumimoji="1" lang="zh-TW" altLang="en-US" sz="1300" dirty="0"/>
          </a:p>
        </p:txBody>
      </p:sp>
      <p:pic>
        <p:nvPicPr>
          <p:cNvPr id="40" name="圖片 39" descr="一張含有 文字, 地圖 的圖片&#10;&#10;自動產生的描述">
            <a:extLst>
              <a:ext uri="{FF2B5EF4-FFF2-40B4-BE49-F238E27FC236}">
                <a16:creationId xmlns:a16="http://schemas.microsoft.com/office/drawing/2014/main" id="{68FF9B1B-B496-8746-99F5-9B0446229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837" y="1583737"/>
            <a:ext cx="4599599" cy="2828434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924A0EBA-38A6-0749-BAB0-AE338BE84FDA}"/>
              </a:ext>
            </a:extLst>
          </p:cNvPr>
          <p:cNvSpPr txBox="1"/>
          <p:nvPr/>
        </p:nvSpPr>
        <p:spPr>
          <a:xfrm>
            <a:off x="83022" y="5714701"/>
            <a:ext cx="3310911" cy="103105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1300" b="1" dirty="0"/>
              <a:t>More Details</a:t>
            </a:r>
          </a:p>
          <a:p>
            <a:r>
              <a:rPr kumimoji="1" lang="en-US" altLang="zh-TW" sz="1200" dirty="0"/>
              <a:t>•  Google API: Places API, Maps JavaScript API, Geocoding API, Maps Elevation API, Directions API</a:t>
            </a:r>
          </a:p>
          <a:p>
            <a:r>
              <a:rPr kumimoji="1" lang="en-US" altLang="zh-TW" sz="1200" dirty="0"/>
              <a:t>•  Web: HTML/CSS, Bootstrap 4, </a:t>
            </a:r>
            <a:r>
              <a:rPr kumimoji="1" lang="en-US" altLang="zh-TW" sz="1200" dirty="0" err="1"/>
              <a:t>Jquery</a:t>
            </a:r>
            <a:r>
              <a:rPr kumimoji="1" lang="en-US" altLang="zh-TW" sz="1200" dirty="0"/>
              <a:t>, JavaScript</a:t>
            </a:r>
          </a:p>
          <a:p>
            <a:r>
              <a:rPr kumimoji="1" lang="en-US" altLang="zh-TW" sz="1200" dirty="0"/>
              <a:t>•  Use GitHub to do collaborative development</a:t>
            </a:r>
          </a:p>
        </p:txBody>
      </p:sp>
      <p:sp>
        <p:nvSpPr>
          <p:cNvPr id="46" name="Google Shape;55;p13">
            <a:extLst>
              <a:ext uri="{FF2B5EF4-FFF2-40B4-BE49-F238E27FC236}">
                <a16:creationId xmlns:a16="http://schemas.microsoft.com/office/drawing/2014/main" id="{E85D0F1A-F938-C948-B50C-60FA375D8E6B}"/>
              </a:ext>
            </a:extLst>
          </p:cNvPr>
          <p:cNvSpPr txBox="1">
            <a:spLocks/>
          </p:cNvSpPr>
          <p:nvPr/>
        </p:nvSpPr>
        <p:spPr>
          <a:xfrm>
            <a:off x="10176769" y="-48979"/>
            <a:ext cx="2000493" cy="10741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TW" sz="1400" i="1" dirty="0">
                <a:solidFill>
                  <a:schemeClr val="dk1"/>
                </a:solidFill>
                <a:ea typeface="Osaka" panose="020B0600000000000000" pitchFamily="34" charset="-128"/>
              </a:rPr>
              <a:t>Yu-</a:t>
            </a:r>
            <a:r>
              <a:rPr lang="en" altLang="zh-TW" sz="1400" i="1" dirty="0" err="1">
                <a:solidFill>
                  <a:schemeClr val="dk1"/>
                </a:solidFill>
                <a:ea typeface="Osaka" panose="020B0600000000000000" pitchFamily="34" charset="-128"/>
              </a:rPr>
              <a:t>Chuan</a:t>
            </a:r>
            <a:r>
              <a:rPr lang="en" altLang="zh-TW" sz="1400" i="1" dirty="0">
                <a:solidFill>
                  <a:schemeClr val="dk1"/>
                </a:solidFill>
                <a:ea typeface="Osaka" panose="020B0600000000000000" pitchFamily="34" charset="-128"/>
              </a:rPr>
              <a:t> Chen</a:t>
            </a:r>
          </a:p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TW" sz="1400" i="1" dirty="0">
                <a:solidFill>
                  <a:schemeClr val="dk1"/>
                </a:solidFill>
                <a:ea typeface="Osaka" panose="020B0600000000000000" pitchFamily="34" charset="-128"/>
              </a:rPr>
              <a:t>Huan Wang</a:t>
            </a:r>
          </a:p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TW" sz="1400" i="1" dirty="0" err="1">
                <a:solidFill>
                  <a:schemeClr val="dk1"/>
                </a:solidFill>
                <a:ea typeface="Osaka" panose="020B0600000000000000" pitchFamily="34" charset="-128"/>
              </a:rPr>
              <a:t>Chenmei</a:t>
            </a:r>
            <a:r>
              <a:rPr lang="en" altLang="zh-TW" sz="1400" i="1" dirty="0">
                <a:solidFill>
                  <a:schemeClr val="dk1"/>
                </a:solidFill>
                <a:ea typeface="Osaka" panose="020B0600000000000000" pitchFamily="34" charset="-128"/>
              </a:rPr>
              <a:t> Li</a:t>
            </a:r>
          </a:p>
          <a:p>
            <a:pPr marL="0" indent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altLang="zh-TW" sz="1400" i="1" dirty="0">
                <a:solidFill>
                  <a:schemeClr val="dk1"/>
                </a:solidFill>
                <a:ea typeface="Osaka" panose="020B0600000000000000" pitchFamily="34" charset="-128"/>
              </a:rPr>
              <a:t>Ruei-Yao Sun</a:t>
            </a:r>
            <a:endParaRPr lang="en" sz="1400" i="1" dirty="0">
              <a:ea typeface="Osaka" panose="020B0600000000000000" pitchFamily="34" charset="-128"/>
            </a:endParaRPr>
          </a:p>
        </p:txBody>
      </p:sp>
      <p:pic>
        <p:nvPicPr>
          <p:cNvPr id="4" name="圖片 3" descr="一張含有 文字, 螢幕擷取畫面, 報紙 的圖片&#10;&#10;自動產生的描述">
            <a:extLst>
              <a:ext uri="{FF2B5EF4-FFF2-40B4-BE49-F238E27FC236}">
                <a16:creationId xmlns:a16="http://schemas.microsoft.com/office/drawing/2014/main" id="{A4EB54F4-780C-9145-863D-BEBB0CFA6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5709" y="1496705"/>
            <a:ext cx="3883389" cy="5022165"/>
          </a:xfrm>
          <a:prstGeom prst="rect">
            <a:avLst/>
          </a:prstGeom>
          <a:ln w="12700"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CC977D-A54F-4C49-81EE-20500337BDA7}"/>
              </a:ext>
            </a:extLst>
          </p:cNvPr>
          <p:cNvSpPr txBox="1"/>
          <p:nvPr/>
        </p:nvSpPr>
        <p:spPr>
          <a:xfrm>
            <a:off x="3591342" y="6543255"/>
            <a:ext cx="388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i="1" dirty="0"/>
              <a:t>* For maximum, it can be conducted in a similar way. </a:t>
            </a:r>
            <a:endParaRPr kumimoji="1" lang="zh-TW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4003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30F46-F7FE-CC47-AD94-153CC52C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16D7A8-8F4C-E949-9E00-CDE715B364F8}"/>
              </a:ext>
            </a:extLst>
          </p:cNvPr>
          <p:cNvGrpSpPr/>
          <p:nvPr/>
        </p:nvGrpSpPr>
        <p:grpSpPr>
          <a:xfrm>
            <a:off x="838200" y="3631636"/>
            <a:ext cx="9900393" cy="2138082"/>
            <a:chOff x="838200" y="3631636"/>
            <a:chExt cx="9900393" cy="213808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560C73C-4FC2-384E-A4B8-4789759E1BB6}"/>
                </a:ext>
              </a:extLst>
            </p:cNvPr>
            <p:cNvGrpSpPr/>
            <p:nvPr/>
          </p:nvGrpSpPr>
          <p:grpSpPr>
            <a:xfrm>
              <a:off x="4089039" y="3631636"/>
              <a:ext cx="3303258" cy="2138082"/>
              <a:chOff x="4808268" y="4615386"/>
              <a:chExt cx="1965864" cy="867305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1C18F891-5961-B64E-8E3F-692E6F582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08268" y="4615386"/>
                <a:ext cx="1965864" cy="601383"/>
              </a:xfrm>
              <a:prstGeom prst="rect">
                <a:avLst/>
              </a:prstGeom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E29675A-8386-A447-B3B8-0BD653FE3408}"/>
                  </a:ext>
                </a:extLst>
              </p:cNvPr>
              <p:cNvSpPr txBox="1"/>
              <p:nvPr/>
            </p:nvSpPr>
            <p:spPr>
              <a:xfrm>
                <a:off x="4865077" y="5205692"/>
                <a:ext cx="18522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200" dirty="0"/>
                  <a:t>Google Map</a:t>
                </a:r>
                <a:endParaRPr kumimoji="1" lang="zh-TW" altLang="en-US" sz="1200" dirty="0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7B99A05-386E-CE47-AD54-0773C2395291}"/>
                </a:ext>
              </a:extLst>
            </p:cNvPr>
            <p:cNvGrpSpPr/>
            <p:nvPr/>
          </p:nvGrpSpPr>
          <p:grpSpPr>
            <a:xfrm>
              <a:off x="838200" y="3631636"/>
              <a:ext cx="3112344" cy="2069558"/>
              <a:chOff x="1402777" y="5092689"/>
              <a:chExt cx="1964403" cy="888488"/>
            </a:xfrm>
          </p:grpSpPr>
          <p:pic>
            <p:nvPicPr>
              <p:cNvPr id="8" name="圖片 7" descr="一張含有 地圖 的圖片&#10;&#10;自動產生的描述">
                <a:extLst>
                  <a:ext uri="{FF2B5EF4-FFF2-40B4-BE49-F238E27FC236}">
                    <a16:creationId xmlns:a16="http://schemas.microsoft.com/office/drawing/2014/main" id="{B8FF5BE1-58F0-E54B-BF62-388707F28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7208" y="5092689"/>
                <a:ext cx="1935542" cy="611489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B631EF1-1A8F-464C-BE36-F758969FB309}"/>
                  </a:ext>
                </a:extLst>
              </p:cNvPr>
              <p:cNvSpPr txBox="1"/>
              <p:nvPr/>
            </p:nvSpPr>
            <p:spPr>
              <a:xfrm>
                <a:off x="1402777" y="5704178"/>
                <a:ext cx="19644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200" dirty="0"/>
                  <a:t>Min </a:t>
                </a:r>
                <a:r>
                  <a:rPr kumimoji="1" lang="en" altLang="zh-TW" sz="1200" dirty="0"/>
                  <a:t>elevation gain</a:t>
                </a:r>
                <a:endParaRPr kumimoji="1" lang="zh-TW" altLang="en-US" sz="1200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FB9699-097C-A048-8054-26A07BAABD6D}"/>
                </a:ext>
              </a:extLst>
            </p:cNvPr>
            <p:cNvGrpSpPr/>
            <p:nvPr/>
          </p:nvGrpSpPr>
          <p:grpSpPr>
            <a:xfrm>
              <a:off x="7626249" y="3674285"/>
              <a:ext cx="3112344" cy="2026909"/>
              <a:chOff x="5207634" y="2078521"/>
              <a:chExt cx="1964403" cy="870179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F6B090E7-C745-B042-944A-8D3C90406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9537" y="2078521"/>
                <a:ext cx="1940596" cy="606437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EBBA541-3192-C040-B672-1AB582BB70C5}"/>
                  </a:ext>
                </a:extLst>
              </p:cNvPr>
              <p:cNvSpPr txBox="1"/>
              <p:nvPr/>
            </p:nvSpPr>
            <p:spPr>
              <a:xfrm>
                <a:off x="5207634" y="2701024"/>
                <a:ext cx="1964403" cy="24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200" dirty="0"/>
                  <a:t>Max </a:t>
                </a:r>
                <a:r>
                  <a:rPr kumimoji="1" lang="en" altLang="zh-TW" sz="1200" dirty="0"/>
                  <a:t>elevation gain</a:t>
                </a:r>
                <a:endParaRPr kumimoji="1"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0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129</Words>
  <Application>Microsoft Macintosh PowerPoint</Application>
  <PresentationFormat>寬螢幕</PresentationFormat>
  <Paragraphs>27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Elena: elevation-based navigation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Ruei-Yao Sun</dc:creator>
  <cp:lastModifiedBy>Ruei-Yao Sun</cp:lastModifiedBy>
  <cp:revision>13</cp:revision>
  <dcterms:created xsi:type="dcterms:W3CDTF">2019-12-09T21:01:47Z</dcterms:created>
  <dcterms:modified xsi:type="dcterms:W3CDTF">2019-12-10T20:44:46Z</dcterms:modified>
</cp:coreProperties>
</file>