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3" r:id="rId9"/>
    <p:sldId id="271" r:id="rId10"/>
    <p:sldId id="272" r:id="rId11"/>
    <p:sldId id="273" r:id="rId12"/>
    <p:sldId id="274" r:id="rId13"/>
    <p:sldId id="275" r:id="rId14"/>
    <p:sldId id="266" r:id="rId15"/>
    <p:sldId id="267" r:id="rId16"/>
    <p:sldId id="269" r:id="rId17"/>
    <p:sldId id="270" r:id="rId18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14" y="-90"/>
      </p:cViewPr>
      <p:guideLst>
        <p:guide orient="horz" pos="3111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27E2A71-41AC-44F9-9C89-A1E6521B8829}" type="datetimeFigureOut">
              <a:rPr lang="fr-FR"/>
              <a:pPr>
                <a:defRPr/>
              </a:pPr>
              <a:t>04/04/2012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4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3A58D2B-E4DC-499A-8D5D-F80EF62F9AC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291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C7DD48D-1882-4956-BEF5-4558B3280F3F}" type="datetimeFigureOut">
              <a:rPr lang="fr-FR"/>
              <a:pPr>
                <a:defRPr/>
              </a:pPr>
              <a:t>04/04/2012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CF3CD39-520C-409E-AFF5-10DF3FED9C1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414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F3CD39-520C-409E-AFF5-10DF3FED9C17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01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357563"/>
            <a:ext cx="424497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6" descr="Logo%20OSE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76250"/>
            <a:ext cx="720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8" descr="logo_ile-de-franc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836613"/>
            <a:ext cx="10080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9" descr="Logo-CG-21-05-2008-16h40-17-Un-nouveau-logo-pour-le-departement-des-Yvelines_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196975"/>
            <a:ext cx="7207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Mov'eo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15888"/>
            <a:ext cx="1017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468313" y="1341438"/>
            <a:ext cx="44450" cy="34559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6912768" cy="1800200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>
            <a:normAutofit/>
          </a:bodyPr>
          <a:lstStyle>
            <a:lvl1pPr algn="l">
              <a:defRPr sz="4000" b="0" cap="none" spc="0">
                <a:ln>
                  <a:noFill/>
                </a:ln>
                <a:solidFill>
                  <a:srgbClr val="002060"/>
                </a:solidFill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2780928"/>
            <a:ext cx="5472608" cy="136815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210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357563"/>
            <a:ext cx="424497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68313" y="1341438"/>
            <a:ext cx="44450" cy="34559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6912768" cy="1800200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>
            <a:normAutofit/>
          </a:bodyPr>
          <a:lstStyle>
            <a:lvl1pPr algn="l">
              <a:defRPr sz="4000" b="0" cap="none" spc="0">
                <a:ln>
                  <a:noFill/>
                </a:ln>
                <a:solidFill>
                  <a:srgbClr val="002060"/>
                </a:solidFill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/>
          </p:nvPr>
        </p:nvSpPr>
        <p:spPr>
          <a:xfrm>
            <a:off x="611560" y="2780928"/>
            <a:ext cx="5472608" cy="136815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41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092825"/>
            <a:ext cx="81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 userDrawn="1"/>
        </p:nvSpPr>
        <p:spPr>
          <a:xfrm>
            <a:off x="2195513" y="6308725"/>
            <a:ext cx="5256212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dirty="0" smtClean="0"/>
              <a:t>SCORE@F – Confidentiel</a:t>
            </a:r>
          </a:p>
          <a:p>
            <a:pPr algn="ctr">
              <a:defRPr/>
            </a:pPr>
            <a:endParaRPr lang="fr-FR" sz="1050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solidFill>
            <a:srgbClr val="002060"/>
          </a:solidFill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946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 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08175" y="6356350"/>
            <a:ext cx="5551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dirty="0" smtClean="0"/>
              <a:t>SCORE@F – Confidentiel – 28/04/2011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459788" y="6453188"/>
            <a:ext cx="5048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75AEAAB1-10DB-4B28-A92C-0C458127377C}" type="slidenum">
              <a:rPr lang="fr-FR" sz="120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fr-FR" sz="1400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122000"/>
        <a:buFont typeface="Arial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80000"/>
        <a:buFont typeface="Arial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6912768" cy="18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baseline="30000" dirty="0" smtClean="0"/>
              <a:t>Lot 3</a:t>
            </a:r>
            <a:endParaRPr 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188" y="2205038"/>
            <a:ext cx="5833020" cy="13668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fr-FR" dirty="0" smtClean="0"/>
              <a:t>ITS Station Management </a:t>
            </a:r>
            <a:r>
              <a:rPr lang="fr-FR" dirty="0" err="1" smtClean="0"/>
              <a:t>Core</a:t>
            </a:r>
            <a:r>
              <a:rPr lang="fr-FR" dirty="0" smtClean="0"/>
              <a:t> – </a:t>
            </a: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Description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4213" y="3357563"/>
            <a:ext cx="345598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smtClean="0">
                <a:solidFill>
                  <a:srgbClr val="002060"/>
                </a:solidFill>
                <a:latin typeface="+mj-lt"/>
              </a:rPr>
              <a:t>Michelle WETTERWALD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smtClean="0">
                <a:solidFill>
                  <a:srgbClr val="002060"/>
                </a:solidFill>
                <a:latin typeface="+mj-lt"/>
              </a:rPr>
              <a:t>03/04/2012</a:t>
            </a:r>
            <a:endParaRPr lang="fr-FR" sz="16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Events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Transaction Number</a:t>
            </a:r>
          </a:p>
          <a:p>
            <a:pPr lvl="1"/>
            <a:r>
              <a:rPr lang="en-US" dirty="0" smtClean="0"/>
              <a:t>Application Id (key to Exchange Profile Table)</a:t>
            </a:r>
          </a:p>
          <a:p>
            <a:pPr lvl="1"/>
            <a:r>
              <a:rPr lang="en-US" dirty="0" smtClean="0"/>
              <a:t>Message AID (or Flow identifier)</a:t>
            </a:r>
          </a:p>
          <a:p>
            <a:r>
              <a:rPr lang="en-US" dirty="0" smtClean="0"/>
              <a:t>Reply</a:t>
            </a:r>
          </a:p>
          <a:p>
            <a:pPr lvl="1"/>
            <a:r>
              <a:rPr lang="en-US" dirty="0"/>
              <a:t>Transaction Number</a:t>
            </a:r>
          </a:p>
          <a:p>
            <a:pPr lvl="1"/>
            <a:r>
              <a:rPr lang="en-US" dirty="0" smtClean="0"/>
              <a:t>Communication Profile ID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8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to Path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Partner : INRIA</a:t>
            </a:r>
          </a:p>
          <a:p>
            <a:r>
              <a:rPr lang="en-US" dirty="0" smtClean="0"/>
              <a:t>This interface extends document [3].</a:t>
            </a:r>
          </a:p>
          <a:p>
            <a:r>
              <a:rPr lang="en-US" dirty="0" smtClean="0"/>
              <a:t>Messages and types supported </a:t>
            </a:r>
          </a:p>
          <a:p>
            <a:pPr marL="914400" lvl="2" indent="0">
              <a:buNone/>
            </a:pPr>
            <a:r>
              <a:rPr lang="en-US" dirty="0" smtClean="0"/>
              <a:t>(“Event” actually means “Message”)</a:t>
            </a:r>
          </a:p>
          <a:p>
            <a:pPr lvl="1"/>
            <a:r>
              <a:rPr lang="en-US" dirty="0" smtClean="0"/>
              <a:t>State Event</a:t>
            </a:r>
            <a:endParaRPr lang="en-US" dirty="0"/>
          </a:p>
          <a:p>
            <a:pPr lvl="2"/>
            <a:r>
              <a:rPr lang="en-US" dirty="0" smtClean="0"/>
              <a:t>4.1 </a:t>
            </a:r>
            <a:r>
              <a:rPr lang="en-US" dirty="0" smtClean="0"/>
              <a:t>Network </a:t>
            </a:r>
            <a:r>
              <a:rPr lang="en-US" dirty="0"/>
              <a:t>State </a:t>
            </a:r>
            <a:r>
              <a:rPr lang="en-US" dirty="0" smtClean="0"/>
              <a:t>Event </a:t>
            </a:r>
            <a:endParaRPr lang="en-US" dirty="0"/>
          </a:p>
          <a:p>
            <a:pPr lvl="1"/>
            <a:r>
              <a:rPr lang="en-US" dirty="0" smtClean="0"/>
              <a:t>Configuration Event</a:t>
            </a:r>
          </a:p>
          <a:p>
            <a:pPr lvl="2"/>
            <a:r>
              <a:rPr lang="en-US" dirty="0" smtClean="0"/>
              <a:t>3.1 Get </a:t>
            </a:r>
            <a:r>
              <a:rPr lang="en-US" dirty="0"/>
              <a:t>Configuration Event (Request, Reply)</a:t>
            </a:r>
          </a:p>
          <a:p>
            <a:pPr lvl="2"/>
            <a:r>
              <a:rPr lang="en-US" dirty="0" smtClean="0"/>
              <a:t>3.2 Set </a:t>
            </a:r>
            <a:r>
              <a:rPr lang="en-US" dirty="0"/>
              <a:t>Configuration </a:t>
            </a:r>
            <a:r>
              <a:rPr lang="en-US" dirty="0" smtClean="0"/>
              <a:t>Event (Continuous)</a:t>
            </a:r>
          </a:p>
          <a:p>
            <a:pPr lvl="2"/>
            <a:r>
              <a:rPr lang="en-US" dirty="0" smtClean="0"/>
              <a:t>3.3 </a:t>
            </a:r>
            <a:r>
              <a:rPr lang="en-US" dirty="0"/>
              <a:t>Set Configuration Event </a:t>
            </a:r>
            <a:r>
              <a:rPr lang="en-US" dirty="0" smtClean="0"/>
              <a:t>(Bulk)</a:t>
            </a:r>
          </a:p>
          <a:p>
            <a:r>
              <a:rPr lang="en-US" dirty="0" smtClean="0"/>
              <a:t>Primitives Header as in [3]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Event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UDP </a:t>
            </a:r>
          </a:p>
          <a:p>
            <a:pPr lvl="1"/>
            <a:r>
              <a:rPr lang="en-US" dirty="0" smtClean="0"/>
              <a:t>Source Ports in operation</a:t>
            </a:r>
          </a:p>
          <a:p>
            <a:pPr lvl="1"/>
            <a:r>
              <a:rPr lang="en-US" dirty="0" smtClean="0"/>
              <a:t>Destination Ports in operation</a:t>
            </a:r>
          </a:p>
          <a:p>
            <a:r>
              <a:rPr lang="en-US" dirty="0" smtClean="0"/>
              <a:t>TCP</a:t>
            </a:r>
          </a:p>
          <a:p>
            <a:pPr lvl="1"/>
            <a:r>
              <a:rPr lang="en-US" dirty="0"/>
              <a:t>Source Ports in operation</a:t>
            </a:r>
          </a:p>
          <a:p>
            <a:pPr lvl="1"/>
            <a:r>
              <a:rPr lang="en-US" dirty="0"/>
              <a:t>Destination Ports in </a:t>
            </a:r>
            <a:r>
              <a:rPr lang="en-US" dirty="0" smtClean="0"/>
              <a:t>operation</a:t>
            </a:r>
          </a:p>
          <a:p>
            <a:r>
              <a:rPr lang="en-US" dirty="0" smtClean="0"/>
              <a:t>IPv6</a:t>
            </a:r>
          </a:p>
          <a:p>
            <a:pPr lvl="1"/>
            <a:r>
              <a:rPr lang="en-US" dirty="0"/>
              <a:t>Packet payload size, </a:t>
            </a:r>
          </a:p>
          <a:p>
            <a:pPr lvl="1"/>
            <a:r>
              <a:rPr lang="en-US" dirty="0"/>
              <a:t>delay, </a:t>
            </a:r>
          </a:p>
          <a:p>
            <a:pPr lvl="1"/>
            <a:r>
              <a:rPr lang="en-US" dirty="0"/>
              <a:t>latency, </a:t>
            </a:r>
          </a:p>
          <a:p>
            <a:pPr lvl="1"/>
            <a:r>
              <a:rPr lang="en-US" dirty="0"/>
              <a:t>jitter, </a:t>
            </a:r>
          </a:p>
          <a:p>
            <a:pPr lvl="1"/>
            <a:r>
              <a:rPr lang="en-US" dirty="0"/>
              <a:t>number of hops to destination</a:t>
            </a:r>
          </a:p>
        </p:txBody>
      </p:sp>
    </p:spTree>
    <p:extLst>
      <p:ext uri="{BB962C8B-B14F-4D97-AF65-F5344CB8AC3E}">
        <p14:creationId xmlns:p14="http://schemas.microsoft.com/office/powerpoint/2010/main" val="50761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dirty="0" smtClean="0"/>
              <a:t>Configuration Parameters (Table of paths)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12608"/>
              </p:ext>
            </p:extLst>
          </p:nvPr>
        </p:nvGraphicFramePr>
        <p:xfrm>
          <a:off x="683568" y="1484784"/>
          <a:ext cx="6928812" cy="2313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8230"/>
                <a:gridCol w="1274913"/>
                <a:gridCol w="300566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Parameter Name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Parameter </a:t>
                      </a:r>
                      <a:r>
                        <a:rPr lang="en-US" sz="1200" dirty="0" smtClean="0">
                          <a:effectLst/>
                        </a:rPr>
                        <a:t>Key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 / VALUES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Pathid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Locator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Anchor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Next hop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Group id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Path reachability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Path capabilities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Path status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Start time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End time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547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to UMTS-CM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>
            <a:normAutofit/>
          </a:bodyPr>
          <a:lstStyle/>
          <a:p>
            <a:r>
              <a:rPr lang="en-US" dirty="0"/>
              <a:t>Partner : </a:t>
            </a:r>
            <a:r>
              <a:rPr lang="en-US" dirty="0" smtClean="0"/>
              <a:t> FRANCE TELECOM</a:t>
            </a:r>
            <a:endParaRPr lang="en-US" dirty="0"/>
          </a:p>
          <a:p>
            <a:r>
              <a:rPr lang="en-US" dirty="0" smtClean="0"/>
              <a:t>This interface extends document [3].</a:t>
            </a:r>
          </a:p>
          <a:p>
            <a:r>
              <a:rPr lang="en-US" dirty="0" smtClean="0"/>
              <a:t>Messages and types supported </a:t>
            </a:r>
          </a:p>
          <a:p>
            <a:pPr marL="914400" lvl="2" indent="0">
              <a:buNone/>
            </a:pPr>
            <a:r>
              <a:rPr lang="en-US" dirty="0" smtClean="0"/>
              <a:t>(“Event” actually means “Message”)</a:t>
            </a:r>
          </a:p>
          <a:p>
            <a:pPr lvl="1"/>
            <a:r>
              <a:rPr lang="en-US" dirty="0" smtClean="0"/>
              <a:t>State Event</a:t>
            </a:r>
            <a:endParaRPr lang="en-US" dirty="0"/>
          </a:p>
          <a:p>
            <a:pPr lvl="2"/>
            <a:r>
              <a:rPr lang="en-US" dirty="0" smtClean="0"/>
              <a:t>4.0 Wireless </a:t>
            </a:r>
            <a:r>
              <a:rPr lang="en-US" dirty="0"/>
              <a:t>State </a:t>
            </a:r>
            <a:r>
              <a:rPr lang="en-US" dirty="0" smtClean="0"/>
              <a:t>Event (used for </a:t>
            </a:r>
            <a:r>
              <a:rPr lang="en-US" dirty="0" smtClean="0"/>
              <a:t>UMTS-CM </a:t>
            </a:r>
            <a:r>
              <a:rPr lang="en-US" dirty="0" smtClean="0"/>
              <a:t>interface)</a:t>
            </a:r>
            <a:endParaRPr lang="en-US" dirty="0"/>
          </a:p>
          <a:p>
            <a:r>
              <a:rPr lang="en-US" dirty="0" smtClean="0"/>
              <a:t>Primitives </a:t>
            </a:r>
            <a:r>
              <a:rPr lang="en-US" dirty="0" smtClean="0"/>
              <a:t>Header as in [3]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96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Event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3G modem</a:t>
            </a:r>
          </a:p>
          <a:p>
            <a:pPr lvl="1"/>
            <a:r>
              <a:rPr lang="en-US" dirty="0"/>
              <a:t>Interface Status (</a:t>
            </a:r>
            <a:r>
              <a:rPr lang="en-US" dirty="0" smtClean="0"/>
              <a:t>Connected/Not </a:t>
            </a:r>
            <a:r>
              <a:rPr lang="en-US" dirty="0"/>
              <a:t>connected), </a:t>
            </a:r>
          </a:p>
          <a:p>
            <a:pPr lvl="1"/>
            <a:r>
              <a:rPr lang="en-US" dirty="0"/>
              <a:t>RSSI, BER, RSCP, ECN0, </a:t>
            </a:r>
          </a:p>
          <a:p>
            <a:pPr lvl="1"/>
            <a:r>
              <a:rPr lang="en-US" dirty="0"/>
              <a:t>LTE: RSRQ, RSRP, </a:t>
            </a:r>
          </a:p>
          <a:p>
            <a:pPr lvl="1"/>
            <a:r>
              <a:rPr lang="en-US" dirty="0"/>
              <a:t>MBR DL, MBR UL, PER </a:t>
            </a:r>
            <a:r>
              <a:rPr lang="en-US" dirty="0" err="1"/>
              <a:t>GeoNetworking</a:t>
            </a:r>
            <a:endParaRPr lang="en-US" dirty="0" smtClean="0"/>
          </a:p>
          <a:p>
            <a:pPr lvl="1"/>
            <a:r>
              <a:rPr lang="en-US" dirty="0" smtClean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416754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to </a:t>
            </a:r>
            <a:r>
              <a:rPr lang="en-US" dirty="0" err="1" smtClean="0"/>
              <a:t>WiFi</a:t>
            </a:r>
            <a:r>
              <a:rPr lang="en-US" dirty="0" smtClean="0"/>
              <a:t>-CM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>
            <a:normAutofit/>
          </a:bodyPr>
          <a:lstStyle/>
          <a:p>
            <a:r>
              <a:rPr lang="en-US" dirty="0"/>
              <a:t>Partner : </a:t>
            </a:r>
            <a:r>
              <a:rPr lang="en-US" dirty="0" smtClean="0"/>
              <a:t>?? FRANCE TELECOM ??</a:t>
            </a:r>
            <a:endParaRPr lang="en-US" dirty="0"/>
          </a:p>
          <a:p>
            <a:r>
              <a:rPr lang="en-US" dirty="0" smtClean="0"/>
              <a:t>This interface extends document [3].</a:t>
            </a:r>
          </a:p>
          <a:p>
            <a:r>
              <a:rPr lang="en-US" dirty="0" smtClean="0"/>
              <a:t>Messages and types supported </a:t>
            </a:r>
          </a:p>
          <a:p>
            <a:pPr marL="914400" lvl="2" indent="0">
              <a:buNone/>
            </a:pPr>
            <a:r>
              <a:rPr lang="en-US" dirty="0" smtClean="0"/>
              <a:t>(“Event” actually means “Message”)</a:t>
            </a:r>
          </a:p>
          <a:p>
            <a:pPr lvl="1"/>
            <a:r>
              <a:rPr lang="en-US" dirty="0" smtClean="0"/>
              <a:t>State Event</a:t>
            </a:r>
            <a:endParaRPr lang="en-US" dirty="0"/>
          </a:p>
          <a:p>
            <a:pPr lvl="2"/>
            <a:r>
              <a:rPr lang="en-US" dirty="0" smtClean="0"/>
              <a:t>4.0 Wireless </a:t>
            </a:r>
            <a:r>
              <a:rPr lang="en-US" dirty="0"/>
              <a:t>State </a:t>
            </a:r>
            <a:r>
              <a:rPr lang="en-US" dirty="0" smtClean="0"/>
              <a:t>Event (used for </a:t>
            </a:r>
            <a:r>
              <a:rPr lang="en-US" dirty="0" err="1" smtClean="0"/>
              <a:t>WiFi</a:t>
            </a:r>
            <a:r>
              <a:rPr lang="en-US" dirty="0" smtClean="0"/>
              <a:t>-CM </a:t>
            </a:r>
            <a:r>
              <a:rPr lang="en-US" dirty="0" smtClean="0"/>
              <a:t>interface)</a:t>
            </a:r>
            <a:endParaRPr lang="en-US" dirty="0"/>
          </a:p>
          <a:p>
            <a:r>
              <a:rPr lang="en-US" dirty="0" smtClean="0"/>
              <a:t>Primitives Header as in [3]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3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Event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Modem</a:t>
            </a:r>
          </a:p>
          <a:p>
            <a:pPr lvl="1"/>
            <a:r>
              <a:rPr lang="en-US" dirty="0"/>
              <a:t>Interface Status (</a:t>
            </a:r>
            <a:r>
              <a:rPr lang="en-US" dirty="0" smtClean="0"/>
              <a:t>Connected/Not </a:t>
            </a:r>
            <a:r>
              <a:rPr lang="en-US" dirty="0"/>
              <a:t>connected), </a:t>
            </a:r>
            <a:endParaRPr lang="en-US" dirty="0" smtClean="0"/>
          </a:p>
          <a:p>
            <a:pPr lvl="1"/>
            <a:r>
              <a:rPr lang="en-US" dirty="0" smtClean="0"/>
              <a:t>Channel,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smtClean="0"/>
              <a:t>Rate,</a:t>
            </a:r>
            <a:endParaRPr lang="en-US" dirty="0"/>
          </a:p>
          <a:p>
            <a:pPr lvl="1"/>
            <a:r>
              <a:rPr lang="en-US" dirty="0" smtClean="0"/>
              <a:t>RSSI, </a:t>
            </a:r>
            <a:endParaRPr lang="en-US" dirty="0"/>
          </a:p>
          <a:p>
            <a:pPr lvl="1"/>
            <a:r>
              <a:rPr lang="en-US" dirty="0" smtClean="0"/>
              <a:t>PER, </a:t>
            </a:r>
            <a:endParaRPr lang="en-US" dirty="0"/>
          </a:p>
          <a:p>
            <a:pPr lvl="1"/>
            <a:r>
              <a:rPr lang="en-US" dirty="0" smtClean="0"/>
              <a:t>Packet Transfer Delay</a:t>
            </a:r>
          </a:p>
        </p:txBody>
      </p:sp>
    </p:spTree>
    <p:extLst>
      <p:ext uri="{BB962C8B-B14F-4D97-AF65-F5344CB8AC3E}">
        <p14:creationId xmlns:p14="http://schemas.microsoft.com/office/powerpoint/2010/main" val="167625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GB" dirty="0" smtClean="0"/>
              <a:t> References</a:t>
            </a:r>
          </a:p>
          <a:p>
            <a:pPr marL="914400" lvl="1" indent="-514350">
              <a:buClrTx/>
              <a:buFont typeface="+mj-lt"/>
              <a:buAutoNum type="arabicPeriod"/>
            </a:pPr>
            <a:r>
              <a:rPr lang="en-GB" dirty="0" smtClean="0"/>
              <a:t>Section 6.5 L221</a:t>
            </a:r>
          </a:p>
          <a:p>
            <a:pPr marL="914400" lvl="1" indent="-514350">
              <a:buClrTx/>
              <a:buFont typeface="+mj-lt"/>
              <a:buAutoNum type="arabicPeriod"/>
            </a:pPr>
            <a:r>
              <a:rPr lang="en-GB" dirty="0" smtClean="0"/>
              <a:t>21/02/2012 Meeting </a:t>
            </a:r>
            <a:r>
              <a:rPr lang="en-GB" dirty="0"/>
              <a:t>Report</a:t>
            </a:r>
            <a:endParaRPr lang="en-GB" dirty="0" smtClean="0"/>
          </a:p>
          <a:p>
            <a:pPr marL="914400" lvl="1" indent="-514350">
              <a:buClrTx/>
              <a:buFont typeface="+mj-lt"/>
              <a:buAutoNum type="arabicPeriod"/>
            </a:pPr>
            <a:r>
              <a:rPr lang="en-GB" dirty="0" smtClean="0"/>
              <a:t>DriveC2X WP24 – Interface IF.MGMT.2</a:t>
            </a:r>
          </a:p>
          <a:p>
            <a:pPr marL="0" indent="0"/>
            <a:r>
              <a:rPr lang="en-GB" dirty="0" smtClean="0"/>
              <a:t> Content</a:t>
            </a:r>
          </a:p>
          <a:p>
            <a:pPr marL="400050" lvl="1" indent="0"/>
            <a:r>
              <a:rPr lang="en-GB" dirty="0" smtClean="0"/>
              <a:t> Management High Level Schema </a:t>
            </a:r>
          </a:p>
          <a:p>
            <a:pPr marL="400050" lvl="1" indent="0"/>
            <a:r>
              <a:rPr lang="en-GB" dirty="0" smtClean="0"/>
              <a:t> Management Core detailed Schema</a:t>
            </a:r>
          </a:p>
          <a:p>
            <a:pPr marL="400050" lvl="1" indent="0"/>
            <a:r>
              <a:rPr lang="en-GB" dirty="0" smtClean="0"/>
              <a:t> Interfaces Description : GN-CM, FAC-CM, Path-MNGT, UMTS-CM, WIFI-CM</a:t>
            </a:r>
          </a:p>
          <a:p>
            <a:pPr marL="400050" lvl="1" indent="0"/>
            <a:r>
              <a:rPr lang="en-GB" dirty="0" smtClean="0"/>
              <a:t> Language used : C++</a:t>
            </a:r>
          </a:p>
          <a:p>
            <a:pPr marL="400050" lvl="1" indent="0"/>
            <a:r>
              <a:rPr lang="en-GB" dirty="0" smtClean="0"/>
              <a:t> Interfaces : Sockets UDP (address and ports in .</a:t>
            </a:r>
            <a:r>
              <a:rPr lang="en-GB" dirty="0" err="1" smtClean="0"/>
              <a:t>conf</a:t>
            </a:r>
            <a:r>
              <a:rPr lang="en-GB" dirty="0" smtClean="0"/>
              <a:t> files)</a:t>
            </a:r>
          </a:p>
        </p:txBody>
      </p:sp>
    </p:spTree>
    <p:extLst>
      <p:ext uri="{BB962C8B-B14F-4D97-AF65-F5344CB8AC3E}">
        <p14:creationId xmlns:p14="http://schemas.microsoft.com/office/powerpoint/2010/main" val="409719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</a:t>
            </a:r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1026" name="Picture 2" descr="\\homes\wetterwa\D-SCOREF\MyDocs\Lot3\Figures\Management-Lot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20" y="1052736"/>
            <a:ext cx="6420463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85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</a:t>
            </a:r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2050" name="Picture 2" descr="\\homes\wetterwa\D-SCOREF\MyDocs\Lot3\Figures\Management-Lot3_L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82952"/>
            <a:ext cx="4536504" cy="551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89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to GN-CM and G5-CM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Partner : HITACHI</a:t>
            </a:r>
          </a:p>
          <a:p>
            <a:r>
              <a:rPr lang="en-US" dirty="0" smtClean="0"/>
              <a:t>This interface is based on document [3].</a:t>
            </a:r>
          </a:p>
          <a:p>
            <a:r>
              <a:rPr lang="en-US" dirty="0" smtClean="0"/>
              <a:t>G5-CM is interfaced through GN-CM to avoid accessing the modem directly</a:t>
            </a:r>
          </a:p>
          <a:p>
            <a:r>
              <a:rPr lang="en-US" dirty="0" smtClean="0"/>
              <a:t>Messages and types supported </a:t>
            </a:r>
          </a:p>
          <a:p>
            <a:pPr marL="914400" lvl="2" indent="0">
              <a:buNone/>
            </a:pPr>
            <a:r>
              <a:rPr lang="en-US" dirty="0" smtClean="0"/>
              <a:t>(“Event” actually means “Message”)</a:t>
            </a:r>
          </a:p>
          <a:p>
            <a:pPr lvl="1"/>
            <a:r>
              <a:rPr lang="en-US" dirty="0"/>
              <a:t>Location Event </a:t>
            </a:r>
          </a:p>
          <a:p>
            <a:pPr lvl="2"/>
            <a:r>
              <a:rPr lang="en-US" dirty="0" smtClean="0"/>
              <a:t>1.0 - Update </a:t>
            </a:r>
            <a:r>
              <a:rPr lang="en-US" dirty="0"/>
              <a:t>Location Event</a:t>
            </a:r>
          </a:p>
          <a:p>
            <a:pPr lvl="1"/>
            <a:r>
              <a:rPr lang="en-US" dirty="0" smtClean="0"/>
              <a:t>State Event</a:t>
            </a:r>
            <a:endParaRPr lang="en-US" dirty="0"/>
          </a:p>
          <a:p>
            <a:pPr lvl="2"/>
            <a:r>
              <a:rPr lang="en-US" dirty="0" smtClean="0"/>
              <a:t>4.0 Wireless </a:t>
            </a:r>
            <a:r>
              <a:rPr lang="en-US" dirty="0"/>
              <a:t>State </a:t>
            </a:r>
            <a:r>
              <a:rPr lang="en-US" dirty="0" smtClean="0"/>
              <a:t>Event (used for G5-CM interface)</a:t>
            </a:r>
            <a:endParaRPr lang="en-US" dirty="0"/>
          </a:p>
          <a:p>
            <a:pPr lvl="2"/>
            <a:r>
              <a:rPr lang="en-US" dirty="0" smtClean="0"/>
              <a:t>4.1 Network </a:t>
            </a:r>
            <a:r>
              <a:rPr lang="en-US" dirty="0"/>
              <a:t>State Event</a:t>
            </a:r>
          </a:p>
          <a:p>
            <a:pPr lvl="1"/>
            <a:r>
              <a:rPr lang="en-US" dirty="0" smtClean="0"/>
              <a:t>Configuration Event</a:t>
            </a:r>
          </a:p>
          <a:p>
            <a:pPr lvl="2"/>
            <a:r>
              <a:rPr lang="en-US" dirty="0" smtClean="0"/>
              <a:t>3.1 Get </a:t>
            </a:r>
            <a:r>
              <a:rPr lang="en-US" dirty="0"/>
              <a:t>Configuration Event (Request, Reply)</a:t>
            </a:r>
          </a:p>
          <a:p>
            <a:pPr lvl="2"/>
            <a:r>
              <a:rPr lang="en-US" dirty="0" smtClean="0"/>
              <a:t>3.2 Set </a:t>
            </a:r>
            <a:r>
              <a:rPr lang="en-US" dirty="0"/>
              <a:t>Configuration </a:t>
            </a:r>
            <a:r>
              <a:rPr lang="en-US" dirty="0" smtClean="0"/>
              <a:t>Event (Continuous)</a:t>
            </a:r>
          </a:p>
          <a:p>
            <a:pPr lvl="2"/>
            <a:r>
              <a:rPr lang="en-US" dirty="0" smtClean="0"/>
              <a:t>3.3 </a:t>
            </a:r>
            <a:r>
              <a:rPr lang="en-US" dirty="0"/>
              <a:t>Set Configuration Event </a:t>
            </a:r>
            <a:r>
              <a:rPr lang="en-US" dirty="0" smtClean="0"/>
              <a:t>(Bulk)</a:t>
            </a:r>
          </a:p>
          <a:p>
            <a:r>
              <a:rPr lang="en-US" dirty="0" smtClean="0"/>
              <a:t>Primitives Header as in [3]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8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Event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Wireless (per G5 channel)</a:t>
            </a:r>
          </a:p>
          <a:p>
            <a:pPr lvl="1"/>
            <a:r>
              <a:rPr lang="en-US" dirty="0" smtClean="0"/>
              <a:t>Frequency, Bandwidth</a:t>
            </a:r>
          </a:p>
          <a:p>
            <a:pPr lvl="1"/>
            <a:r>
              <a:rPr lang="en-US" dirty="0" smtClean="0"/>
              <a:t>Status, RSSI</a:t>
            </a:r>
          </a:p>
          <a:p>
            <a:pPr lvl="1"/>
            <a:r>
              <a:rPr lang="en-US" dirty="0" smtClean="0"/>
              <a:t>Data rate, Transmit Power</a:t>
            </a:r>
          </a:p>
          <a:p>
            <a:pPr lvl="1"/>
            <a:r>
              <a:rPr lang="en-US" dirty="0" smtClean="0"/>
              <a:t>Congestion level assessment</a:t>
            </a:r>
          </a:p>
          <a:p>
            <a:r>
              <a:rPr lang="en-US" dirty="0" err="1" smtClean="0"/>
              <a:t>GeoNetworking</a:t>
            </a:r>
            <a:endParaRPr lang="en-US" dirty="0" smtClean="0"/>
          </a:p>
          <a:p>
            <a:pPr lvl="1"/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Parameters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84357"/>
              </p:ext>
            </p:extLst>
          </p:nvPr>
        </p:nvGraphicFramePr>
        <p:xfrm>
          <a:off x="395533" y="980728"/>
          <a:ext cx="8352930" cy="5710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6601"/>
                <a:gridCol w="1459866"/>
                <a:gridCol w="4176463"/>
              </a:tblGrid>
              <a:tr h="2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ITS Parameter Name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Parameter Type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 / VALUES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itsStationType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1=UEV; 30=UBR; 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itsStationSubType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0=public, 1=private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itsGnLocalAddrConfMethod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0=auto, 1=managed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itsGnDefaultHopLimit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Default Hop Limit (0-255)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4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itsGnMaxPktLifetime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Upper Limit of Packet Lifetime (1-6300000) [ms]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2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itsGnMinPktRepetitionInterval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Lower Limit of the Packet Repetition Interval [ms]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2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itsGnGeoBcastForwardingAlg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0: Unspecified, 1: Simple, 2 Advanced (optional)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2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itsGnGeoUcastForwardingAlg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0: Unspecified, 1: Greedy, 2: ETSI-CBF, 3: Revised-CB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itsGnTrafficClassRelevance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0-7 [High 0 &lt;--&gt; 7 Low]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itsGnTrafficClassReliability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0-3 [High 0 &lt;--&gt; 3 Low]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itsGnTrafficClassLatency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0-3 [Low  0 &lt;--&gt; 3 High]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itsGnCbfMinTTS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1030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Minimum time-to-send [ms]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itsGnCbfMaxTTS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1031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Maximum time-to-send [ms]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itsGnMaxCommRange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1040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Theoretical radio communication range [m]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itsGnDefTxPower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1050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TxPower [in 1dBm steps]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itsGnDefBitrate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1051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Bitrate [in Mbps -- 3, 4.5, 6, 9, 12, 18, 24, 27]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itsGnDefChannel 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1052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Channel number [176, 178, 180]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itsGnDefPriority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1053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 [0-7]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itsGnDefChannelBW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1054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BandWidth</a:t>
                      </a:r>
                      <a:r>
                        <a:rPr lang="en-US" sz="1400" dirty="0">
                          <a:effectLst/>
                        </a:rPr>
                        <a:t> [MHz]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itsGnCommProfiles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1060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Reduced Communication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Profile Table (BTP-Type, CH number)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54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to FAC-CM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Partner : </a:t>
            </a:r>
            <a:r>
              <a:rPr lang="en-US" dirty="0" smtClean="0"/>
              <a:t>?? HITACHI ??</a:t>
            </a:r>
            <a:endParaRPr lang="en-US" dirty="0"/>
          </a:p>
          <a:p>
            <a:r>
              <a:rPr lang="en-US" dirty="0" smtClean="0"/>
              <a:t>This interface extends document [3].</a:t>
            </a:r>
          </a:p>
          <a:p>
            <a:r>
              <a:rPr lang="en-US" dirty="0" smtClean="0"/>
              <a:t>Primitives supported (“Event” actually means “Message”)</a:t>
            </a:r>
          </a:p>
          <a:p>
            <a:pPr lvl="1"/>
            <a:r>
              <a:rPr lang="en-US" dirty="0" smtClean="0"/>
              <a:t>Configuration Event</a:t>
            </a:r>
          </a:p>
          <a:p>
            <a:pPr lvl="2"/>
            <a:r>
              <a:rPr lang="en-US" dirty="0" smtClean="0"/>
              <a:t>3.1 Configuration </a:t>
            </a:r>
            <a:r>
              <a:rPr lang="en-US" dirty="0"/>
              <a:t>Available Event</a:t>
            </a:r>
          </a:p>
          <a:p>
            <a:pPr lvl="2"/>
            <a:r>
              <a:rPr lang="en-US" dirty="0" smtClean="0"/>
              <a:t>3.2 Get </a:t>
            </a:r>
            <a:r>
              <a:rPr lang="en-US" dirty="0"/>
              <a:t>Configuration Event (Request, Reply)</a:t>
            </a:r>
          </a:p>
          <a:p>
            <a:pPr lvl="2"/>
            <a:r>
              <a:rPr lang="en-US" dirty="0" smtClean="0"/>
              <a:t>3.3 Set </a:t>
            </a:r>
            <a:r>
              <a:rPr lang="en-US" dirty="0"/>
              <a:t>Configuration </a:t>
            </a:r>
            <a:r>
              <a:rPr lang="en-US" dirty="0" smtClean="0"/>
              <a:t>Event (Continuous, Bulk)</a:t>
            </a:r>
          </a:p>
          <a:p>
            <a:pPr lvl="1"/>
            <a:r>
              <a:rPr lang="en-US" dirty="0" smtClean="0"/>
              <a:t>Profile Selection Event</a:t>
            </a:r>
          </a:p>
          <a:p>
            <a:pPr lvl="2"/>
            <a:r>
              <a:rPr lang="en-US" dirty="0" smtClean="0"/>
              <a:t>5.0 Select Profile Event (Request, Reply)</a:t>
            </a:r>
          </a:p>
          <a:p>
            <a:pPr lvl="2"/>
            <a:r>
              <a:rPr lang="en-US" dirty="0" smtClean="0"/>
              <a:t>5.1 Get Profile Event (Request, Reply)</a:t>
            </a:r>
          </a:p>
          <a:p>
            <a:r>
              <a:rPr lang="en-US" dirty="0" smtClean="0"/>
              <a:t>Primitives Header as in [3]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4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and Configuration Parameters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36801"/>
              </p:ext>
            </p:extLst>
          </p:nvPr>
        </p:nvGraphicFramePr>
        <p:xfrm>
          <a:off x="539552" y="1052736"/>
          <a:ext cx="8136904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9970"/>
                <a:gridCol w="1497204"/>
                <a:gridCol w="352973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Parameter Name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Parameter Type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 / VALUES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ITS StationIdentifier,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Management Layer AID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supported versions of CAM and DENM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ITS Station type,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Vehicle Type,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publicVehicleType,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emergency ResponseType, 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CAM btpPort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DENM btpPort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Station status,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Available exchange profile Table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Communication Profiles Table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Priorities and traffic classes Table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Current Position (set of parameters including latitude, longitude, elevation)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Speed (set of parameters)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authorizedStation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enabledInformationCentricForwarding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LDM </a:t>
                      </a:r>
                      <a:r>
                        <a:rPr lang="en-US" sz="1200" dirty="0" err="1" smtClean="0">
                          <a:effectLst/>
                        </a:rPr>
                        <a:t>garbageCollectionInterval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68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872</Words>
  <Application>Microsoft Office PowerPoint</Application>
  <PresentationFormat>On-screen Show (4:3)</PresentationFormat>
  <Paragraphs>275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Thème Office</vt:lpstr>
      <vt:lpstr>Lot 3</vt:lpstr>
      <vt:lpstr>Summary</vt:lpstr>
      <vt:lpstr>Global Schema</vt:lpstr>
      <vt:lpstr>Detailed Schema</vt:lpstr>
      <vt:lpstr>Interface to GN-CM and G5-CM</vt:lpstr>
      <vt:lpstr>State Event Parameters</vt:lpstr>
      <vt:lpstr>Configuration Parameters</vt:lpstr>
      <vt:lpstr>Interface to FAC-CM</vt:lpstr>
      <vt:lpstr>State and Configuration Parameters</vt:lpstr>
      <vt:lpstr>Profile Events Parameters</vt:lpstr>
      <vt:lpstr>Interface to Path Management</vt:lpstr>
      <vt:lpstr>State Event Parameters</vt:lpstr>
      <vt:lpstr>Configuration Parameters (Table of paths)</vt:lpstr>
      <vt:lpstr>Interface to UMTS-CM</vt:lpstr>
      <vt:lpstr>State Event Parameters</vt:lpstr>
      <vt:lpstr>Interface to WiFi-CM</vt:lpstr>
      <vt:lpstr>State Event Parameters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nicoud</dc:creator>
  <cp:lastModifiedBy>Michelle Wetterwald</cp:lastModifiedBy>
  <cp:revision>164</cp:revision>
  <cp:lastPrinted>2012-04-04T07:47:50Z</cp:lastPrinted>
  <dcterms:created xsi:type="dcterms:W3CDTF">2010-10-25T07:54:00Z</dcterms:created>
  <dcterms:modified xsi:type="dcterms:W3CDTF">2012-04-04T15:41:15Z</dcterms:modified>
</cp:coreProperties>
</file>