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7" r:id="rId4"/>
    <p:sldId id="282" r:id="rId5"/>
    <p:sldId id="269" r:id="rId6"/>
    <p:sldId id="273" r:id="rId7"/>
    <p:sldId id="289" r:id="rId8"/>
    <p:sldId id="275" r:id="rId9"/>
    <p:sldId id="265" r:id="rId10"/>
    <p:sldId id="266" r:id="rId11"/>
    <p:sldId id="267" r:id="rId12"/>
    <p:sldId id="268" r:id="rId13"/>
    <p:sldId id="285" r:id="rId14"/>
    <p:sldId id="284" r:id="rId15"/>
    <p:sldId id="276" r:id="rId16"/>
    <p:sldId id="288" r:id="rId17"/>
    <p:sldId id="281" r:id="rId18"/>
    <p:sldId id="279" r:id="rId19"/>
    <p:sldId id="280" r:id="rId20"/>
    <p:sldId id="278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07/11/2012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07/11/2012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07.11.2012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FAC-CM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4</a:t>
            </a:r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714348" y="5572140"/>
            <a:ext cx="4143404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DEMIRAY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Baris.Demiray@eurecom.fr / 04 93 00 82 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22000"/>
              <a:buFont typeface="Arial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 WETTERWALD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Michelle.Wetterwald@eurecom.fr / 04 93 00 81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Is used to request MGMT to initiate transmission of a configuration</a:t>
            </a:r>
          </a:p>
          <a:p>
            <a:pPr lvl="1"/>
            <a:r>
              <a:rPr lang="en-US" dirty="0" smtClean="0"/>
              <a:t>Request single key: continuous transmission mode and conf-id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smtClean="0"/>
              <a:t>0xFFFF</a:t>
            </a:r>
            <a:r>
              <a:rPr lang="en-US" dirty="0" smtClean="0"/>
              <a:t> as conf-id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 (default):  each key is wrapped in its own message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402242"/>
              </p:ext>
            </p:extLst>
          </p:nvPr>
        </p:nvGraphicFramePr>
        <p:xfrm>
          <a:off x="899592" y="500063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Continuous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used to declare configuration parameters</a:t>
            </a:r>
          </a:p>
          <a:p>
            <a:r>
              <a:rPr lang="en-US" sz="2400" dirty="0" err="1" smtClean="0"/>
              <a:t>ConfID</a:t>
            </a:r>
            <a:r>
              <a:rPr lang="en-US" sz="2400" dirty="0" smtClean="0"/>
              <a:t> is mapped to name of configuration parameter</a:t>
            </a:r>
          </a:p>
          <a:p>
            <a:r>
              <a:rPr lang="en-US" sz="2400" dirty="0" smtClean="0"/>
              <a:t>Encoding of 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determined by Conf-ID</a:t>
            </a:r>
          </a:p>
          <a:p>
            <a:r>
              <a:rPr lang="en-US" sz="2400" dirty="0" smtClean="0"/>
              <a:t>Size of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is indicated in Length </a:t>
            </a:r>
          </a:p>
          <a:p>
            <a:pPr lvl="1"/>
            <a:r>
              <a:rPr lang="de-DE" sz="2400" dirty="0" smtClean="0"/>
              <a:t>Field: Length (bytes 6+7) -&gt; is mandatory. Length indicates DWORD-length of „Conf Value“, e.g. Length=2 means ConfValue is actually 8 bytes long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4857760"/>
          <a:ext cx="7561262" cy="150822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58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de-DE" sz="2400" dirty="0" smtClean="0"/>
              <a:t>Bulk transfer message incorporates „Key Count“ number of configuration items</a:t>
            </a: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032219"/>
              </p:ext>
            </p:extLst>
          </p:nvPr>
        </p:nvGraphicFramePr>
        <p:xfrm>
          <a:off x="785786" y="3071812"/>
          <a:ext cx="7546975" cy="2928956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30979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78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69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Notification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785786" y="4572008"/>
          <a:ext cx="7561262" cy="2041808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7172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2828932"/>
          </a:xfrm>
        </p:spPr>
        <p:txBody>
          <a:bodyPr/>
          <a:lstStyle/>
          <a:p>
            <a:r>
              <a:rPr lang="de-DE" sz="2000" dirty="0" smtClean="0"/>
              <a:t>Configuration Notification is used to keep MGMT up to date in case of a configuration change in another module</a:t>
            </a:r>
          </a:p>
          <a:p>
            <a:r>
              <a:rPr lang="de-DE" sz="2000" dirty="0" smtClean="0"/>
              <a:t>There is no continuous version of this message, a single message is goint to be sent for every change</a:t>
            </a:r>
          </a:p>
          <a:p>
            <a:r>
              <a:rPr lang="en-US" sz="2000" dirty="0" smtClean="0"/>
              <a:t>`Length’ field denotes number of bytes (not </a:t>
            </a:r>
            <a:r>
              <a:rPr lang="en-US" sz="2000" i="1" dirty="0" smtClean="0"/>
              <a:t>DWORDS </a:t>
            </a:r>
            <a:r>
              <a:rPr lang="en-US" sz="2000" dirty="0" smtClean="0"/>
              <a:t>as in Configuration Response Continuous message)</a:t>
            </a:r>
          </a:p>
          <a:p>
            <a:r>
              <a:rPr lang="en-US" sz="2000" dirty="0" smtClean="0"/>
              <a:t>String values are not NULL-terminated, `Length’ field should help to parse it 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packet allows sender to ask either all or a subset of the communication profile table by setting all filter fields to 0xff, or by setting relevant bitmap fields to 1, respectively</a:t>
            </a:r>
          </a:p>
          <a:p>
            <a:r>
              <a:rPr lang="en-US" dirty="0" smtClean="0"/>
              <a:t>Transport: </a:t>
            </a:r>
            <a:r>
              <a:rPr lang="en-US" sz="2000" dirty="0" smtClean="0"/>
              <a:t>|BTP_A|BTP_B|TCP|UDP|RTP|STCP|Res|Res|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202415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51778"/>
              </p:ext>
            </p:extLst>
          </p:nvPr>
        </p:nvGraphicFramePr>
        <p:xfrm>
          <a:off x="683568" y="4357694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686056"/>
          </a:xfrm>
        </p:spPr>
        <p:txBody>
          <a:bodyPr/>
          <a:lstStyle/>
          <a:p>
            <a:r>
              <a:rPr lang="en-US" dirty="0" smtClean="0"/>
              <a:t>This packet contains those communication profiles asked through sending a Communication Profile Request</a:t>
            </a:r>
          </a:p>
          <a:p>
            <a:r>
              <a:rPr lang="en-US" dirty="0" smtClean="0"/>
              <a:t>Indexes of the bitmaps are the same and given in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1471" y="2881497"/>
          <a:ext cx="8072495" cy="22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4"/>
                <a:gridCol w="2146019"/>
                <a:gridCol w="1890228"/>
                <a:gridCol w="2018124"/>
              </a:tblGrid>
              <a:tr h="36117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Transport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Network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Access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Channel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1896255">
                <a:tc>
                  <a:txBody>
                    <a:bodyPr/>
                    <a:lstStyle/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BTP_A = 0x1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BTP_B = 0x2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TCP = 0x3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UDP = 0x4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RTP = 0x5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STCP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GN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IPv6_GN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IPv4/v6 = 0x5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DSMIPv4/v6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ITSG5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3G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11n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Ethernet = 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CCH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SCH1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SCH2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SCH3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SCH4 = 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221455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 numbers for protocols are as follows,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packet allows MGMT client to ask for a suitable communication profile according to its requirements expressed in,</a:t>
            </a:r>
          </a:p>
          <a:p>
            <a:endParaRPr lang="en-US" sz="2000" dirty="0" smtClean="0"/>
          </a:p>
          <a:p>
            <a:r>
              <a:rPr lang="en-US" sz="2400" dirty="0" smtClean="0"/>
              <a:t>Latency</a:t>
            </a:r>
          </a:p>
          <a:p>
            <a:r>
              <a:rPr lang="en-US" sz="2400" dirty="0" smtClean="0"/>
              <a:t>Relevance</a:t>
            </a:r>
          </a:p>
          <a:p>
            <a:r>
              <a:rPr lang="en-US" sz="2400" dirty="0" smtClean="0"/>
              <a:t>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42910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response allows MGMT to offer a communication profile based on the criteria given by client</a:t>
            </a:r>
          </a:p>
          <a:p>
            <a:endParaRPr lang="en-US" sz="2800" dirty="0" smtClean="0"/>
          </a:p>
          <a:p>
            <a:r>
              <a:rPr lang="en-US" sz="2800" dirty="0" smtClean="0"/>
              <a:t>Request parameters </a:t>
            </a:r>
            <a:r>
              <a:rPr lang="en-US" sz="2800" i="1" dirty="0" smtClean="0"/>
              <a:t>latency</a:t>
            </a:r>
            <a:r>
              <a:rPr lang="en-US" sz="2800" dirty="0" smtClean="0"/>
              <a:t>, </a:t>
            </a:r>
            <a:r>
              <a:rPr lang="en-US" sz="2800" i="1" dirty="0" smtClean="0"/>
              <a:t>relevance, reliability</a:t>
            </a:r>
            <a:r>
              <a:rPr lang="en-US" sz="2800" dirty="0" smtClean="0"/>
              <a:t>, and are sent back to let MGMT client match requests and relevant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000636"/>
          <a:ext cx="7773980" cy="144699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Generic Information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de-DE" dirty="0" smtClean="0"/>
              <a:t>For all the packets defined herein,</a:t>
            </a:r>
          </a:p>
          <a:p>
            <a:pPr lvl="1"/>
            <a:r>
              <a:rPr lang="de-DE" dirty="0" smtClean="0"/>
              <a:t>Byte-order is Big Endian</a:t>
            </a:r>
          </a:p>
          <a:p>
            <a:pPr lvl="1"/>
            <a:r>
              <a:rPr lang="de-DE" dirty="0" smtClean="0"/>
              <a:t>Packet exchange is done through a UDP socket </a:t>
            </a:r>
          </a:p>
          <a:p>
            <a:pPr lvl="1"/>
            <a:r>
              <a:rPr lang="de-DE" dirty="0" smtClean="0"/>
              <a:t>Unless stated otherwise there is padding for variable-size fields to make entire packet‘s size multiples of DWORD </a:t>
            </a:r>
          </a:p>
          <a:p>
            <a:pPr lvl="1"/>
            <a:r>
              <a:rPr lang="de-DE" dirty="0" smtClean="0"/>
              <a:t>Reserved fields should be zeroed</a:t>
            </a:r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0350652"/>
              </p:ext>
            </p:extLst>
          </p:nvPr>
        </p:nvGraphicFramePr>
        <p:xfrm>
          <a:off x="785786" y="2071678"/>
          <a:ext cx="7643866" cy="3572846"/>
        </p:xfrm>
        <a:graphic>
          <a:graphicData uri="http://schemas.openxmlformats.org/drawingml/2006/table">
            <a:tbl>
              <a:tblPr/>
              <a:tblGrid>
                <a:gridCol w="2527698"/>
                <a:gridCol w="829888"/>
                <a:gridCol w="4286280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1023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41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 Interface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MGMT listens to the port number 1402 (by default) for incoming UDP data</a:t>
            </a:r>
          </a:p>
          <a:p>
            <a:r>
              <a:rPr lang="de-DE" dirty="0" smtClean="0"/>
              <a:t>This port number may be altered through the configuration file of MGMT (see SCOREF-MGMT_Configuration.pdf)</a:t>
            </a:r>
          </a:p>
          <a:p>
            <a:r>
              <a:rPr lang="de-DE" dirty="0" smtClean="0"/>
              <a:t>FAC shall bind() to a certain port throughout the data exchange, i.e. all the packets should be sent from the same port number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</a:t>
            </a:r>
            <a:r>
              <a:rPr lang="de-DE" i="1" dirty="0" smtClean="0"/>
              <a:t>vendor specific</a:t>
            </a:r>
            <a:r>
              <a:rPr lang="de-DE" dirty="0" smtClean="0"/>
              <a:t> or </a:t>
            </a:r>
            <a:r>
              <a:rPr lang="de-DE" i="1" dirty="0" smtClean="0"/>
              <a:t>extended message</a:t>
            </a:r>
            <a:r>
              <a:rPr lang="de-DE" dirty="0" smtClean="0"/>
              <a:t>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301208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74090"/>
              </p:ext>
            </p:extLst>
          </p:nvPr>
        </p:nvGraphicFramePr>
        <p:xfrm>
          <a:off x="537842" y="1757429"/>
          <a:ext cx="8106124" cy="4457649"/>
        </p:xfrm>
        <a:graphic>
          <a:graphicData uri="http://schemas.openxmlformats.org/drawingml/2006/table">
            <a:tbl>
              <a:tblPr/>
              <a:tblGrid>
                <a:gridCol w="1176638"/>
                <a:gridCol w="2500330"/>
                <a:gridCol w="1143008"/>
                <a:gridCol w="785818"/>
                <a:gridCol w="2500330"/>
              </a:tblGrid>
              <a:tr h="3107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41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LOCATION_UPDATE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Update EGO Location Position Vector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449">
                <a:tc rowSpan="10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5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8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16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82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17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91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COMM_PROF_SELECTION_RES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18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5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Update</a:t>
            </a:r>
          </a:p>
        </p:txBody>
      </p:sp>
      <p:sp>
        <p:nvSpPr>
          <p:cNvPr id="819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Location Update is sent from </a:t>
            </a:r>
            <a:r>
              <a:rPr lang="en-US" dirty="0" err="1" smtClean="0"/>
              <a:t>FACilities</a:t>
            </a:r>
            <a:r>
              <a:rPr lang="en-US" dirty="0" smtClean="0"/>
              <a:t> to MGMT</a:t>
            </a:r>
          </a:p>
          <a:p>
            <a:r>
              <a:rPr lang="en-US" dirty="0" smtClean="0"/>
              <a:t>Carries position vector</a:t>
            </a:r>
          </a:p>
          <a:p>
            <a:r>
              <a:rPr lang="en-US" dirty="0" smtClean="0"/>
              <a:t>All position vector fields are described in </a:t>
            </a:r>
            <a:r>
              <a:rPr lang="en-US" b="1" dirty="0" smtClean="0"/>
              <a:t>102 636-4-1</a:t>
            </a:r>
          </a:p>
          <a:p>
            <a:pPr lvl="1"/>
            <a:r>
              <a:rPr lang="en-US" dirty="0" smtClean="0"/>
              <a:t>Timestamp (ms) = Timestamp(UET)mod2^32</a:t>
            </a:r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6564175"/>
              </p:ext>
            </p:extLst>
          </p:nvPr>
        </p:nvGraphicFramePr>
        <p:xfrm>
          <a:off x="611560" y="3717032"/>
          <a:ext cx="7773989" cy="2474912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6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3" marB="3354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435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Is used to notify clients of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changes</a:t>
            </a:r>
            <a:endParaRPr lang="en-US" dirty="0" smtClean="0"/>
          </a:p>
          <a:p>
            <a:r>
              <a:rPr lang="en-US" sz="2800" dirty="0" smtClean="0"/>
              <a:t>Key count indicates the number of configuration keys available/changed relevant to the recipient (server always provides this info, but client can ignore this field if it is not required)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6508684"/>
              </p:ext>
            </p:extLst>
          </p:nvPr>
        </p:nvGraphicFramePr>
        <p:xfrm>
          <a:off x="611560" y="5059382"/>
          <a:ext cx="7773980" cy="115570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 (optional)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47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1667</Words>
  <Application>Microsoft Office PowerPoint</Application>
  <PresentationFormat>On-screen Show (4:3)</PresentationFormat>
  <Paragraphs>794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Lot 3 - Développements</vt:lpstr>
      <vt:lpstr>Generic Information</vt:lpstr>
      <vt:lpstr>Socket Interface</vt:lpstr>
      <vt:lpstr>Message Header</vt:lpstr>
      <vt:lpstr>Message type &amp; subtype</vt:lpstr>
      <vt:lpstr>Location</vt:lpstr>
      <vt:lpstr>Location Update</vt:lpstr>
      <vt:lpstr>Configuration</vt:lpstr>
      <vt:lpstr>Configuration Available Event</vt:lpstr>
      <vt:lpstr>Configuration Request</vt:lpstr>
      <vt:lpstr>Configuration Response Continuous</vt:lpstr>
      <vt:lpstr>Configuration Response Bulk</vt:lpstr>
      <vt:lpstr>Configuration Notification</vt:lpstr>
      <vt:lpstr>Communication Profile</vt:lpstr>
      <vt:lpstr>Communication Profile Request</vt:lpstr>
      <vt:lpstr>Communication Profile Response</vt:lpstr>
      <vt:lpstr>Communication Profile Response</vt:lpstr>
      <vt:lpstr>Communication Profile Selection Request</vt:lpstr>
      <vt:lpstr>Communication Profile Selection Response</vt:lpstr>
      <vt:lpstr>FAC Group Configuration Keys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818</cp:revision>
  <dcterms:created xsi:type="dcterms:W3CDTF">2010-10-25T07:54:00Z</dcterms:created>
  <dcterms:modified xsi:type="dcterms:W3CDTF">2012-11-07T15:54:41Z</dcterms:modified>
</cp:coreProperties>
</file>