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69" r:id="rId4"/>
    <p:sldId id="273" r:id="rId5"/>
    <p:sldId id="259" r:id="rId6"/>
    <p:sldId id="260" r:id="rId7"/>
    <p:sldId id="261" r:id="rId8"/>
    <p:sldId id="275" r:id="rId9"/>
    <p:sldId id="265" r:id="rId10"/>
    <p:sldId id="266" r:id="rId11"/>
    <p:sldId id="267" r:id="rId12"/>
    <p:sldId id="268" r:id="rId13"/>
    <p:sldId id="276" r:id="rId14"/>
    <p:sldId id="281" r:id="rId15"/>
    <p:sldId id="279" r:id="rId16"/>
    <p:sldId id="280" r:id="rId17"/>
    <p:sldId id="278" r:id="rId18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miray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1" d="100"/>
          <a:sy n="71" d="100"/>
        </p:scale>
        <p:origin x="-40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14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8-28T16:17:43.541" idx="1">
    <p:pos x="4006" y="395"/>
    <p:text>Do we have Location Update packet in FAC-CM interface?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27E2A71-41AC-44F9-9C89-A1E6521B8829}" type="datetimeFigureOut">
              <a:rPr lang="fr-FR"/>
              <a:pPr>
                <a:defRPr/>
              </a:pPr>
              <a:t>31/08/2012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3A58D2B-E4DC-499A-8D5D-F80EF62F9AC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55291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C7DD48D-1882-4956-BEF5-4558B3280F3F}" type="datetimeFigureOut">
              <a:rPr lang="fr-FR"/>
              <a:pPr>
                <a:defRPr/>
              </a:pPr>
              <a:t>31/08/2012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CF3CD39-520C-409E-AFF5-10DF3FED9C1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59414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mtClean="0">
                <a:latin typeface="Calibri" pitchFamily="34" charset="0"/>
                <a:ea typeface="ＭＳ Ｐゴシック" pitchFamily="34" charset="-128"/>
              </a:rPr>
              <a:t>Field: Length (bytes 6+7) -&gt; is mandatory. Length indicates DWORD-length of „Conf Value“, e.g. Length=2 means ConfValue is actually 8 bytes long.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SCORE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357563"/>
            <a:ext cx="4244975" cy="337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6" descr="Logo%20OSEO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2450" y="476250"/>
            <a:ext cx="720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8" descr="logo_ile-de-france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836613"/>
            <a:ext cx="100806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9" descr="Logo-CG-21-05-2008-16h40-17-Un-nouveau-logo-pour-le-departement-des-Yvelines_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2450" y="1196975"/>
            <a:ext cx="72072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" descr="Mov'eo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115888"/>
            <a:ext cx="10175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468313" y="1341438"/>
            <a:ext cx="44450" cy="34559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1124744"/>
            <a:ext cx="6912768" cy="1800200"/>
          </a:xfrm>
          <a:noFill/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txBody>
          <a:bodyPr>
            <a:normAutofit/>
          </a:bodyPr>
          <a:lstStyle>
            <a:lvl1pPr algn="l">
              <a:defRPr sz="4000" b="0" cap="none" spc="0">
                <a:ln>
                  <a:noFill/>
                </a:ln>
                <a:solidFill>
                  <a:srgbClr val="002060"/>
                </a:solidFill>
                <a:effectLst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1560" y="2780928"/>
            <a:ext cx="5472608" cy="136815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91210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SCORE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357563"/>
            <a:ext cx="4244975" cy="337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468313" y="1341438"/>
            <a:ext cx="44450" cy="34559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ctrTitle"/>
          </p:nvPr>
        </p:nvSpPr>
        <p:spPr>
          <a:xfrm>
            <a:off x="611560" y="1124744"/>
            <a:ext cx="6912768" cy="1800200"/>
          </a:xfrm>
          <a:noFill/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txBody>
          <a:bodyPr>
            <a:normAutofit/>
          </a:bodyPr>
          <a:lstStyle>
            <a:lvl1pPr algn="l">
              <a:defRPr sz="4000" b="0" cap="none" spc="0">
                <a:ln>
                  <a:noFill/>
                </a:ln>
                <a:solidFill>
                  <a:srgbClr val="002060"/>
                </a:solidFill>
                <a:effectLst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/>
          </p:nvPr>
        </p:nvSpPr>
        <p:spPr>
          <a:xfrm>
            <a:off x="611560" y="2780928"/>
            <a:ext cx="5472608" cy="136815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67414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SCORE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25" y="6092825"/>
            <a:ext cx="817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 userDrawn="1"/>
        </p:nvSpPr>
        <p:spPr>
          <a:xfrm>
            <a:off x="2195513" y="6308725"/>
            <a:ext cx="5256212" cy="438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200" dirty="0" smtClean="0"/>
              <a:t>SCORE@F – Confidentiel</a:t>
            </a:r>
          </a:p>
          <a:p>
            <a:pPr algn="ctr">
              <a:defRPr/>
            </a:pPr>
            <a:endParaRPr lang="fr-FR" sz="1050" dirty="0">
              <a:solidFill>
                <a:srgbClr val="00206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solidFill>
            <a:srgbClr val="002060"/>
          </a:solidFill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fr-FR" noProof="0" dirty="0" smtClean="0"/>
          </a:p>
        </p:txBody>
      </p:sp>
    </p:spTree>
    <p:extLst>
      <p:ext uri="{BB962C8B-B14F-4D97-AF65-F5344CB8AC3E}">
        <p14:creationId xmlns:p14="http://schemas.microsoft.com/office/powerpoint/2010/main" xmlns="" val="19946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8"/>
          <p:cNvSpPr>
            <a:spLocks noGrp="1"/>
          </p:cNvSpPr>
          <p:nvPr>
            <p:ph type="dt" sz="half" idx="10"/>
          </p:nvPr>
        </p:nvSpPr>
        <p:spPr>
          <a:xfrm>
            <a:off x="457200" y="6192838"/>
            <a:ext cx="10429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6F34B-7882-4A61-9CEA-B0AF2B99D174}" type="datetime1">
              <a:rPr lang="de-DE"/>
              <a:pPr>
                <a:defRPr/>
              </a:pPr>
              <a:t>31.08.2012</a:t>
            </a:fld>
            <a:endParaRPr lang="de-DE"/>
          </a:p>
        </p:txBody>
      </p:sp>
      <p:sp>
        <p:nvSpPr>
          <p:cNvPr id="5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WP24 Technology Enhancements Interface G (Exposed by MGMT_CCU component)</a:t>
            </a:r>
            <a:endParaRPr lang="de-DE"/>
          </a:p>
        </p:txBody>
      </p:sp>
      <p:sp>
        <p:nvSpPr>
          <p:cNvPr id="6" name="Foliennummernplatzhalter 12"/>
          <p:cNvSpPr>
            <a:spLocks noGrp="1"/>
          </p:cNvSpPr>
          <p:nvPr>
            <p:ph type="sldNum" sz="quarter" idx="12"/>
          </p:nvPr>
        </p:nvSpPr>
        <p:spPr>
          <a:xfrm>
            <a:off x="8072438" y="6173788"/>
            <a:ext cx="6143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20D81-5F76-4AAD-A421-D4DE960B113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6389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1969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 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908175" y="6356350"/>
            <a:ext cx="5551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fr-FR" dirty="0" smtClean="0"/>
              <a:t>SCORE@F – Confidentiel – 28/04/2011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459788" y="6453188"/>
            <a:ext cx="50482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75AEAAB1-10DB-4B28-A92C-0C458127377C}" type="slidenum">
              <a:rPr lang="fr-FR" sz="1200">
                <a:solidFill>
                  <a:srgbClr val="002060"/>
                </a:solidFill>
              </a:rPr>
              <a:pPr>
                <a:defRPr/>
              </a:pPr>
              <a:t>‹#›</a:t>
            </a:fld>
            <a:endParaRPr lang="fr-FR" sz="1400" dirty="0">
              <a:solidFill>
                <a:srgbClr val="002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SzPct val="122000"/>
        <a:buFont typeface="Arial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SzPct val="80000"/>
        <a:buFont typeface="Arial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908720"/>
            <a:ext cx="6912768" cy="1800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baseline="30000" dirty="0" smtClean="0"/>
              <a:t>Lot 3 - Développements</a:t>
            </a:r>
            <a:endParaRPr lang="fr-FR" dirty="0" smtClean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1188" y="2205038"/>
            <a:ext cx="6675456" cy="13668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None/>
              <a:defRPr/>
            </a:pPr>
            <a:r>
              <a:rPr lang="fr-FR" dirty="0" smtClean="0"/>
              <a:t>MNGT To FAC-CM Interface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291679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Request</a:t>
            </a:r>
          </a:p>
        </p:txBody>
      </p:sp>
      <p:sp>
        <p:nvSpPr>
          <p:cNvPr id="15363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5755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Used to request MGMT to initiate transmission of a configuration</a:t>
            </a:r>
          </a:p>
          <a:p>
            <a:pPr lvl="1"/>
            <a:r>
              <a:rPr lang="en-US" dirty="0" smtClean="0"/>
              <a:t>Request single key: continuous transmission mode and conf-id</a:t>
            </a:r>
          </a:p>
          <a:p>
            <a:pPr lvl="1"/>
            <a:r>
              <a:rPr lang="en-US" dirty="0" smtClean="0"/>
              <a:t>Request all configuration groups: </a:t>
            </a:r>
            <a:r>
              <a:rPr lang="en-US" b="1" dirty="0" smtClean="0"/>
              <a:t>0xFFFF</a:t>
            </a:r>
            <a:r>
              <a:rPr lang="en-US" dirty="0" smtClean="0"/>
              <a:t> as conf-id</a:t>
            </a:r>
          </a:p>
          <a:p>
            <a:pPr lvl="1"/>
            <a:r>
              <a:rPr lang="en-US" dirty="0" smtClean="0"/>
              <a:t>Request NET layer configuration group: </a:t>
            </a:r>
            <a:r>
              <a:rPr lang="en-US" b="1" dirty="0" smtClean="0"/>
              <a:t>0xAAAA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err="1"/>
              <a:t>conf</a:t>
            </a:r>
            <a:r>
              <a:rPr lang="en-US" dirty="0"/>
              <a:t>-id</a:t>
            </a:r>
          </a:p>
          <a:p>
            <a:pPr lvl="1"/>
            <a:r>
              <a:rPr lang="en-US" dirty="0" smtClean="0"/>
              <a:t>Request FAC layer configuration group: </a:t>
            </a:r>
            <a:r>
              <a:rPr lang="en-US" b="1" dirty="0" smtClean="0"/>
              <a:t>0xBBBB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err="1"/>
              <a:t>conf</a:t>
            </a:r>
            <a:r>
              <a:rPr lang="en-US" dirty="0"/>
              <a:t>-id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Transmission mode flag:</a:t>
            </a:r>
          </a:p>
          <a:p>
            <a:pPr lvl="1"/>
            <a:r>
              <a:rPr lang="en-US" dirty="0" smtClean="0"/>
              <a:t>0 for continuous transmission mode (default):  each key is wrapped in its own message</a:t>
            </a:r>
          </a:p>
          <a:p>
            <a:pPr lvl="1"/>
            <a:r>
              <a:rPr lang="en-US" dirty="0" smtClean="0"/>
              <a:t>1 for bulk mode: all-in-1 data blob (a single big message containing all keys)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40402242"/>
              </p:ext>
            </p:extLst>
          </p:nvPr>
        </p:nvGraphicFramePr>
        <p:xfrm>
          <a:off x="899592" y="5000636"/>
          <a:ext cx="7546975" cy="974728"/>
        </p:xfrm>
        <a:graphic>
          <a:graphicData uri="http://schemas.openxmlformats.org/drawingml/2006/table">
            <a:tbl>
              <a:tblPr/>
              <a:tblGrid>
                <a:gridCol w="234950"/>
                <a:gridCol w="238125"/>
                <a:gridCol w="234950"/>
                <a:gridCol w="234950"/>
                <a:gridCol w="236537"/>
                <a:gridCol w="236538"/>
                <a:gridCol w="234950"/>
                <a:gridCol w="236537"/>
                <a:gridCol w="234950"/>
                <a:gridCol w="236538"/>
                <a:gridCol w="236537"/>
                <a:gridCol w="234950"/>
                <a:gridCol w="234950"/>
                <a:gridCol w="238125"/>
                <a:gridCol w="234950"/>
                <a:gridCol w="234950"/>
                <a:gridCol w="236538"/>
                <a:gridCol w="236537"/>
                <a:gridCol w="234950"/>
                <a:gridCol w="236538"/>
                <a:gridCol w="234950"/>
                <a:gridCol w="236537"/>
                <a:gridCol w="234950"/>
                <a:gridCol w="236538"/>
                <a:gridCol w="234950"/>
                <a:gridCol w="236537"/>
                <a:gridCol w="236538"/>
                <a:gridCol w="234950"/>
                <a:gridCol w="234950"/>
                <a:gridCol w="238125"/>
                <a:gridCol w="234950"/>
                <a:gridCol w="234950"/>
              </a:tblGrid>
              <a:tr h="244226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22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2194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V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Version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Priority</a:t>
                      </a: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Event Type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Event Subtype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822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ID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Trasmission Mode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0076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Response Continuous</a:t>
            </a:r>
          </a:p>
        </p:txBody>
      </p:sp>
      <p:sp>
        <p:nvSpPr>
          <p:cNvPr id="18435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1468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Used to set configuration parameters</a:t>
            </a:r>
          </a:p>
          <a:p>
            <a:r>
              <a:rPr lang="en-US" sz="2400" dirty="0" err="1" smtClean="0"/>
              <a:t>ConfID</a:t>
            </a:r>
            <a:r>
              <a:rPr lang="en-US" sz="2400" dirty="0" smtClean="0"/>
              <a:t> is mapped to name of configuration parameter</a:t>
            </a:r>
          </a:p>
          <a:p>
            <a:r>
              <a:rPr lang="en-US" sz="2400" dirty="0" smtClean="0"/>
              <a:t>Encoding of  integer </a:t>
            </a:r>
            <a:r>
              <a:rPr lang="en-US" sz="2400" dirty="0" err="1" smtClean="0"/>
              <a:t>ConfValue</a:t>
            </a:r>
            <a:r>
              <a:rPr lang="en-US" sz="2400" dirty="0" smtClean="0"/>
              <a:t> determined by Conf-ID</a:t>
            </a:r>
          </a:p>
          <a:p>
            <a:r>
              <a:rPr lang="en-US" sz="2400" dirty="0" smtClean="0"/>
              <a:t>Size of </a:t>
            </a:r>
            <a:r>
              <a:rPr lang="en-US" sz="2400" dirty="0" err="1" smtClean="0"/>
              <a:t>ConfValue</a:t>
            </a:r>
            <a:r>
              <a:rPr lang="en-US" sz="2400" dirty="0" smtClean="0"/>
              <a:t> is indicated in Length </a:t>
            </a:r>
          </a:p>
          <a:p>
            <a:pPr lvl="1"/>
            <a:r>
              <a:rPr lang="de-DE" sz="2400" dirty="0" smtClean="0"/>
              <a:t>Field: Length (bytes 6+7) -&gt; is mandatory. Length indicates DWORD-length of „Conf Value“, e.g. Length=2 means ConfValue is actually 8 bytes long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07294347"/>
              </p:ext>
            </p:extLst>
          </p:nvPr>
        </p:nvGraphicFramePr>
        <p:xfrm>
          <a:off x="868390" y="4857760"/>
          <a:ext cx="7561262" cy="1241432"/>
        </p:xfrm>
        <a:graphic>
          <a:graphicData uri="http://schemas.openxmlformats.org/drawingml/2006/table">
            <a:tbl>
              <a:tblPr/>
              <a:tblGrid>
                <a:gridCol w="238125"/>
                <a:gridCol w="234950"/>
                <a:gridCol w="236537"/>
                <a:gridCol w="234950"/>
                <a:gridCol w="238125"/>
                <a:gridCol w="236538"/>
                <a:gridCol w="234950"/>
                <a:gridCol w="236537"/>
                <a:gridCol w="236538"/>
                <a:gridCol w="236537"/>
                <a:gridCol w="236538"/>
                <a:gridCol w="234950"/>
                <a:gridCol w="238125"/>
                <a:gridCol w="234950"/>
                <a:gridCol w="236537"/>
                <a:gridCol w="236538"/>
                <a:gridCol w="236537"/>
                <a:gridCol w="236538"/>
                <a:gridCol w="234950"/>
                <a:gridCol w="236537"/>
                <a:gridCol w="238125"/>
                <a:gridCol w="234950"/>
                <a:gridCol w="236538"/>
                <a:gridCol w="234950"/>
                <a:gridCol w="238125"/>
                <a:gridCol w="236537"/>
                <a:gridCol w="234950"/>
                <a:gridCol w="236538"/>
                <a:gridCol w="236537"/>
                <a:gridCol w="236538"/>
                <a:gridCol w="234950"/>
                <a:gridCol w="236537"/>
              </a:tblGrid>
              <a:tr h="244204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20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21943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V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Version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Priority</a:t>
                      </a: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Event Type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Event Subtype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793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 ID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Length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793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Value</a:t>
                      </a: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4736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Response </a:t>
            </a:r>
            <a:r>
              <a:rPr lang="en-US" dirty="0" smtClean="0"/>
              <a:t>Bulk</a:t>
            </a:r>
          </a:p>
        </p:txBody>
      </p:sp>
      <p:sp>
        <p:nvSpPr>
          <p:cNvPr id="1741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Bulk transfer message incorporates as many configuration item as indicated by „Key Count“ field</a:t>
            </a:r>
            <a:endParaRPr lang="en-US" sz="2400" dirty="0" smtClean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12032219"/>
              </p:ext>
            </p:extLst>
          </p:nvPr>
        </p:nvGraphicFramePr>
        <p:xfrm>
          <a:off x="785786" y="3071812"/>
          <a:ext cx="7546975" cy="2928956"/>
        </p:xfrm>
        <a:graphic>
          <a:graphicData uri="http://schemas.openxmlformats.org/drawingml/2006/table">
            <a:tbl>
              <a:tblPr/>
              <a:tblGrid>
                <a:gridCol w="234950"/>
                <a:gridCol w="238125"/>
                <a:gridCol w="234950"/>
                <a:gridCol w="234950"/>
                <a:gridCol w="236537"/>
                <a:gridCol w="236538"/>
                <a:gridCol w="234950"/>
                <a:gridCol w="236537"/>
                <a:gridCol w="234950"/>
                <a:gridCol w="236538"/>
                <a:gridCol w="236537"/>
                <a:gridCol w="234950"/>
                <a:gridCol w="234950"/>
                <a:gridCol w="238125"/>
                <a:gridCol w="234950"/>
                <a:gridCol w="234950"/>
                <a:gridCol w="236538"/>
                <a:gridCol w="236537"/>
                <a:gridCol w="234950"/>
                <a:gridCol w="236538"/>
                <a:gridCol w="234950"/>
                <a:gridCol w="236537"/>
                <a:gridCol w="234950"/>
                <a:gridCol w="236538"/>
                <a:gridCol w="234950"/>
                <a:gridCol w="236537"/>
                <a:gridCol w="236538"/>
                <a:gridCol w="234950"/>
                <a:gridCol w="234950"/>
                <a:gridCol w="238125"/>
                <a:gridCol w="234950"/>
                <a:gridCol w="234950"/>
              </a:tblGrid>
              <a:tr h="309794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79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27818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V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Version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Priority</a:t>
                      </a: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Event Type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Event Subtype 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8243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reserved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Key count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8243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 ID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Length (optional)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8243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 Value</a:t>
                      </a: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9969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 ID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Length (optional)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8243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 Value</a:t>
                      </a: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8243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...   (continues up to „key count“)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4558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Profile Request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4331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request allows to filter part of the communication profile table setting the bit to 1 where necessary.</a:t>
            </a:r>
          </a:p>
          <a:p>
            <a:endParaRPr lang="en-US" dirty="0" smtClean="0"/>
          </a:p>
          <a:p>
            <a:r>
              <a:rPr lang="en-US" dirty="0" smtClean="0"/>
              <a:t>Transport: </a:t>
            </a:r>
            <a:r>
              <a:rPr lang="en-US" sz="2000" dirty="0" smtClean="0"/>
              <a:t>|</a:t>
            </a:r>
            <a:r>
              <a:rPr lang="en-US" sz="2000" dirty="0" err="1" smtClean="0"/>
              <a:t>BTP_A|BTP_B|TCP|UDP|RTP|STCP|Res|Res</a:t>
            </a:r>
            <a:r>
              <a:rPr lang="en-US" sz="2000" dirty="0" smtClean="0"/>
              <a:t>|</a:t>
            </a:r>
          </a:p>
          <a:p>
            <a:r>
              <a:rPr lang="en-US" dirty="0" smtClean="0"/>
              <a:t>Network: </a:t>
            </a:r>
            <a:r>
              <a:rPr lang="en-US" sz="2000" dirty="0" smtClean="0"/>
              <a:t>|</a:t>
            </a:r>
            <a:r>
              <a:rPr lang="en-US" sz="2000" dirty="0"/>
              <a:t>GN|IPv6_GN|IPv6|IPv4| </a:t>
            </a:r>
            <a:r>
              <a:rPr lang="en-US" sz="2000" dirty="0" smtClean="0"/>
              <a:t>IPv4/v6 |</a:t>
            </a:r>
            <a:r>
              <a:rPr lang="en-US" sz="2000" dirty="0"/>
              <a:t>DSMIPv4/v6</a:t>
            </a:r>
            <a:r>
              <a:rPr lang="en-US" sz="2000" dirty="0" smtClean="0"/>
              <a:t>|Res|Res</a:t>
            </a:r>
            <a:r>
              <a:rPr lang="en-US" sz="2000" dirty="0"/>
              <a:t>|</a:t>
            </a:r>
            <a:endParaRPr lang="en-US" sz="2000" dirty="0" smtClean="0"/>
          </a:p>
          <a:p>
            <a:r>
              <a:rPr lang="en-US" dirty="0" smtClean="0"/>
              <a:t>Access:</a:t>
            </a:r>
            <a:r>
              <a:rPr lang="en-US" dirty="0"/>
              <a:t> </a:t>
            </a:r>
            <a:r>
              <a:rPr lang="en-US" sz="2000" dirty="0" smtClean="0"/>
              <a:t>|ITSG5|3G|11n|Ethernet|</a:t>
            </a:r>
            <a:r>
              <a:rPr lang="en-US" sz="2000" dirty="0"/>
              <a:t>Res</a:t>
            </a:r>
            <a:r>
              <a:rPr lang="en-US" sz="2000" dirty="0" smtClean="0"/>
              <a:t>|Res|Res|Res</a:t>
            </a:r>
            <a:r>
              <a:rPr lang="en-US" sz="2000" dirty="0"/>
              <a:t>|</a:t>
            </a:r>
            <a:endParaRPr lang="en-US" sz="2000" dirty="0" smtClean="0"/>
          </a:p>
          <a:p>
            <a:r>
              <a:rPr lang="en-US" dirty="0" smtClean="0"/>
              <a:t>Channel:</a:t>
            </a:r>
            <a:r>
              <a:rPr lang="en-US" dirty="0"/>
              <a:t> </a:t>
            </a:r>
            <a:r>
              <a:rPr lang="en-US" sz="2000" dirty="0" smtClean="0"/>
              <a:t>|CCH|SCH1|SCH2|SCH3|SCH4|Res|Res|Res</a:t>
            </a:r>
            <a:r>
              <a:rPr lang="en-US" sz="2000" dirty="0"/>
              <a:t>|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49966218"/>
              </p:ext>
            </p:extLst>
          </p:nvPr>
        </p:nvGraphicFramePr>
        <p:xfrm>
          <a:off x="655672" y="5202415"/>
          <a:ext cx="7773980" cy="1155543"/>
        </p:xfrm>
        <a:graphic>
          <a:graphicData uri="http://schemas.openxmlformats.org/drawingml/2006/table">
            <a:tbl>
              <a:tblPr/>
              <a:tblGrid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</a:tblGrid>
              <a:tr h="285213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2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2936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E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V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Priority</a:t>
                      </a:r>
                    </a:p>
                  </a:txBody>
                  <a:tcPr marL="67105" marR="67105" marT="33571" marB="3357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Subtype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47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Transport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Network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Access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Channel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57351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Profile Response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00033" y="1600201"/>
          <a:ext cx="8072495" cy="2262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4"/>
                <a:gridCol w="2146019"/>
                <a:gridCol w="1890228"/>
                <a:gridCol w="2018124"/>
              </a:tblGrid>
              <a:tr h="361172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Transport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Network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Access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Channel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1896255">
                <a:tc>
                  <a:txBody>
                    <a:bodyPr/>
                    <a:lstStyle/>
                    <a:p>
                      <a:pPr marL="268288" lvl="1" indent="-268288"/>
                      <a:r>
                        <a:rPr lang="en-US" dirty="0" smtClean="0">
                          <a:latin typeface="+mj-lt"/>
                        </a:rPr>
                        <a:t>BTP_A = 0x1</a:t>
                      </a:r>
                    </a:p>
                    <a:p>
                      <a:pPr marL="268288" lvl="1" indent="-268288"/>
                      <a:r>
                        <a:rPr lang="en-US" dirty="0" smtClean="0">
                          <a:latin typeface="+mj-lt"/>
                        </a:rPr>
                        <a:t>BTP_B = 0x2</a:t>
                      </a:r>
                    </a:p>
                    <a:p>
                      <a:pPr marL="268288" lvl="1" indent="-268288"/>
                      <a:r>
                        <a:rPr lang="en-US" dirty="0" smtClean="0">
                          <a:latin typeface="+mj-lt"/>
                        </a:rPr>
                        <a:t>TCP = 0x3</a:t>
                      </a:r>
                    </a:p>
                    <a:p>
                      <a:pPr marL="268288" lvl="1" indent="-268288"/>
                      <a:r>
                        <a:rPr lang="en-US" dirty="0" smtClean="0">
                          <a:latin typeface="+mj-lt"/>
                        </a:rPr>
                        <a:t>UDP = 0x4</a:t>
                      </a:r>
                    </a:p>
                    <a:p>
                      <a:pPr marL="268288" lvl="1" indent="-268288"/>
                      <a:r>
                        <a:rPr lang="en-US" dirty="0" smtClean="0">
                          <a:latin typeface="+mj-lt"/>
                        </a:rPr>
                        <a:t>RTP = 0x5</a:t>
                      </a:r>
                    </a:p>
                    <a:p>
                      <a:pPr marL="268288" lvl="1" indent="-268288"/>
                      <a:r>
                        <a:rPr lang="en-US" dirty="0" smtClean="0">
                          <a:latin typeface="+mj-lt"/>
                        </a:rPr>
                        <a:t>STCP = 0x6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GN = 0x1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IPv6_GN = 0x2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IPv6 = 0x3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IPv4 = 0x4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IPv4/v6 = 0x5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DSMIPv4/v6 = 0x6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ITSG5 = 0x1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3G = 0x2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11n = 0x3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Ethernet = 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CCH = 0x1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SCH1 = 0x2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SCH2 = 0x3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SCH3 = 0x4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SCH4 = 0x5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31151778"/>
              </p:ext>
            </p:extLst>
          </p:nvPr>
        </p:nvGraphicFramePr>
        <p:xfrm>
          <a:off x="683568" y="4143380"/>
          <a:ext cx="7773980" cy="2029884"/>
        </p:xfrm>
        <a:graphic>
          <a:graphicData uri="http://schemas.openxmlformats.org/drawingml/2006/table">
            <a:tbl>
              <a:tblPr/>
              <a:tblGrid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</a:tblGrid>
              <a:tr h="285213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2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2936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E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V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Priority</a:t>
                      </a:r>
                    </a:p>
                  </a:txBody>
                  <a:tcPr marL="67105" marR="67105" marT="33571" marB="3357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Subtype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47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CP Count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Reserved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Reserved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47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Communication Profile ID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47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Transport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Network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Access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Channel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47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...   (continues up to „CP Count“)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67680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r>
              <a:rPr lang="en-US" dirty="0" smtClean="0"/>
              <a:t>Communication Profile Selection Request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1468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request allows MGMT client to select a communication profile according to its needs listed below,</a:t>
            </a:r>
          </a:p>
          <a:p>
            <a:endParaRPr lang="en-US" sz="2000" dirty="0" smtClean="0"/>
          </a:p>
          <a:p>
            <a:r>
              <a:rPr lang="en-US" sz="2400" dirty="0" smtClean="0"/>
              <a:t>Latency</a:t>
            </a:r>
          </a:p>
          <a:p>
            <a:r>
              <a:rPr lang="en-US" sz="2400" dirty="0" smtClean="0"/>
              <a:t>Relevance</a:t>
            </a:r>
          </a:p>
          <a:p>
            <a:r>
              <a:rPr lang="en-US" sz="2400" dirty="0" smtClean="0"/>
              <a:t>Reliability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49966218"/>
              </p:ext>
            </p:extLst>
          </p:nvPr>
        </p:nvGraphicFramePr>
        <p:xfrm>
          <a:off x="642910" y="5000636"/>
          <a:ext cx="7773980" cy="1155543"/>
        </p:xfrm>
        <a:graphic>
          <a:graphicData uri="http://schemas.openxmlformats.org/drawingml/2006/table">
            <a:tbl>
              <a:tblPr/>
              <a:tblGrid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</a:tblGrid>
              <a:tr h="285213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2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2936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V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Priority</a:t>
                      </a:r>
                    </a:p>
                  </a:txBody>
                  <a:tcPr marL="67105" marR="67105" marT="33571" marB="3357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Subtype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47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Latency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Relevance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Reliability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reserved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57351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r>
              <a:rPr lang="en-US" dirty="0" smtClean="0"/>
              <a:t>Communication Profile Selection Response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5755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response allows MGMT to offer a communication profile based on the criteria set by client</a:t>
            </a:r>
          </a:p>
          <a:p>
            <a:endParaRPr lang="en-US" sz="2800" dirty="0" smtClean="0"/>
          </a:p>
          <a:p>
            <a:r>
              <a:rPr lang="en-US" sz="2800" dirty="0" smtClean="0"/>
              <a:t>Request parameters </a:t>
            </a:r>
            <a:r>
              <a:rPr lang="en-US" sz="2800" i="1" dirty="0" smtClean="0"/>
              <a:t>latency</a:t>
            </a:r>
            <a:r>
              <a:rPr lang="en-US" sz="2800" dirty="0" smtClean="0"/>
              <a:t>, </a:t>
            </a:r>
            <a:r>
              <a:rPr lang="en-US" sz="2800" i="1" smtClean="0"/>
              <a:t>relevance, reliability</a:t>
            </a:r>
            <a:r>
              <a:rPr lang="en-US" sz="2800" dirty="0" smtClean="0"/>
              <a:t>, and are sent back to let MGMT client match requests and relevant responses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49966218"/>
              </p:ext>
            </p:extLst>
          </p:nvPr>
        </p:nvGraphicFramePr>
        <p:xfrm>
          <a:off x="655672" y="5000636"/>
          <a:ext cx="7773980" cy="1155543"/>
        </p:xfrm>
        <a:graphic>
          <a:graphicData uri="http://schemas.openxmlformats.org/drawingml/2006/table">
            <a:tbl>
              <a:tblPr/>
              <a:tblGrid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</a:tblGrid>
              <a:tr h="285213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2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2936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E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V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Priority</a:t>
                      </a:r>
                    </a:p>
                  </a:txBody>
                  <a:tcPr marL="67105" marR="67105" marT="33571" marB="3357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Subtype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47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Latency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Relevance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Reliability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Communication Profile ID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5735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r>
              <a:rPr lang="de-DE" dirty="0" smtClean="0"/>
              <a:t>FAC Group Configuration Keys</a:t>
            </a:r>
          </a:p>
        </p:txBody>
      </p:sp>
      <p:graphicFrame>
        <p:nvGraphicFramePr>
          <p:cNvPr id="6" name="Group 29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370350652"/>
              </p:ext>
            </p:extLst>
          </p:nvPr>
        </p:nvGraphicFramePr>
        <p:xfrm>
          <a:off x="785786" y="2071678"/>
          <a:ext cx="7643866" cy="3572846"/>
        </p:xfrm>
        <a:graphic>
          <a:graphicData uri="http://schemas.openxmlformats.org/drawingml/2006/table">
            <a:tbl>
              <a:tblPr/>
              <a:tblGrid>
                <a:gridCol w="2527698"/>
                <a:gridCol w="829888"/>
                <a:gridCol w="4286280"/>
              </a:tblGrid>
              <a:tr h="35719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ITS KEY NAME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CONF ID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DESCRIPTION / VALUES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03991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itsStationType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See PREDRIVE VehicleType list for info (default: 1=CAR, or 30=RSU)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38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itsStationSubType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0=public, 1=private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38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itsVehicleWidth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scale 0,1m, max 63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38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itsVehicleLength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scale 0,1m, max 1023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31538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CAM BTP Port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3010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Unsigned integer 0 - 65535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38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DENM BTP Port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3011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Unsigned integer 0 - 65535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503991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LDM Garbage Collection Interval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3020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Unsigned integer [ms]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38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31538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0416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Message Header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7171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4983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Bit 0: vendor/extended msg flag (E)</a:t>
            </a:r>
          </a:p>
          <a:p>
            <a:pPr lvl="1"/>
            <a:r>
              <a:rPr lang="de-DE" dirty="0" smtClean="0"/>
              <a:t>Used to indicate that a custom message format is used</a:t>
            </a:r>
          </a:p>
          <a:p>
            <a:pPr lvl="1"/>
            <a:r>
              <a:rPr lang="de-DE" dirty="0" smtClean="0"/>
              <a:t>For vendor specific extension capabilities</a:t>
            </a:r>
          </a:p>
          <a:p>
            <a:r>
              <a:rPr lang="de-DE" dirty="0" smtClean="0"/>
              <a:t>Bit 1: Validity flag (used to indicate of non-existent data)</a:t>
            </a:r>
          </a:p>
          <a:p>
            <a:r>
              <a:rPr lang="de-DE" dirty="0" smtClean="0"/>
              <a:t>Version information (4 bits)</a:t>
            </a:r>
          </a:p>
          <a:p>
            <a:r>
              <a:rPr lang="de-DE" dirty="0" smtClean="0"/>
              <a:t>Priority (Optional, 3 bits)</a:t>
            </a:r>
          </a:p>
          <a:p>
            <a:r>
              <a:rPr lang="de-DE" dirty="0" smtClean="0"/>
              <a:t>Event Type (8 bits)</a:t>
            </a:r>
          </a:p>
          <a:p>
            <a:r>
              <a:rPr lang="de-DE" dirty="0" smtClean="0"/>
              <a:t>Event Subtype (8 bits)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16704959"/>
              </p:ext>
            </p:extLst>
          </p:nvPr>
        </p:nvGraphicFramePr>
        <p:xfrm>
          <a:off x="705643" y="5301208"/>
          <a:ext cx="7732713" cy="984249"/>
        </p:xfrm>
        <a:graphic>
          <a:graphicData uri="http://schemas.openxmlformats.org/drawingml/2006/table">
            <a:tbl>
              <a:tblPr/>
              <a:tblGrid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46058"/>
                <a:gridCol w="246058"/>
                <a:gridCol w="246058"/>
                <a:gridCol w="239028"/>
                <a:gridCol w="301755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</a:tblGrid>
              <a:tr h="229429"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0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1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2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3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74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0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1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2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3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4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5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6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7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0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1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2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3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4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5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6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7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0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1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2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3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4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5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6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7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0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1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kern="1200" dirty="0">
                          <a:solidFill>
                            <a:schemeClr val="tx1"/>
                          </a:solidFill>
                          <a:latin typeface="Consolas"/>
                          <a:ea typeface="Calibri"/>
                          <a:cs typeface="Times New Roman"/>
                        </a:rPr>
                        <a:t>2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3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4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5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6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7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</a:tr>
              <a:tr h="3774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E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V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Priority</a:t>
                      </a: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Subtype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62" name="Rectangle 9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000">
                <a:solidFill>
                  <a:srgbClr val="000000"/>
                </a:solidFill>
                <a:cs typeface="Times New Roman" pitchFamily="18" charset="0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994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 type &amp; subtype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19574090"/>
              </p:ext>
            </p:extLst>
          </p:nvPr>
        </p:nvGraphicFramePr>
        <p:xfrm>
          <a:off x="323528" y="1700808"/>
          <a:ext cx="8424935" cy="4463135"/>
        </p:xfrm>
        <a:graphic>
          <a:graphicData uri="http://schemas.openxmlformats.org/drawingml/2006/table">
            <a:tbl>
              <a:tblPr/>
              <a:tblGrid>
                <a:gridCol w="1274630"/>
                <a:gridCol w="2568323"/>
                <a:gridCol w="1197607"/>
                <a:gridCol w="850986"/>
                <a:gridCol w="2533389"/>
              </a:tblGrid>
              <a:tr h="29943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Event Type (ET)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Event Sub-type (EST)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Direction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Encoding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569"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ANY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Unspecified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1891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UNSPECIFIED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Unspecified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Unspecified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569">
                <a:tc rowSpan="3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LOCATION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Location Event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3005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LOCATION _TABLE_REQ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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Location Table Request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LOCATION _TABLE_RES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Location Table Response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664">
                <a:tc rowSpan="9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CONFIGURATION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Configuration Event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2487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CONFIGURATION_UPDATE_AVAILABLE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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Indication: New configuration available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CONFIGURATION_REQ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11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Configuration Request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2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CONFIGURATION_RES_CONT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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Configuration Request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Continuous mode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5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CONFIGURATION_RES_BULK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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13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Configuration Request Bulk mode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569"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COMM_PROF_REQ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14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Communication Profile Table Request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569"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COMM_PROF_REP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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15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Communication Profile Table Response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569"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COMM_PROF_SELECTION_REQ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16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Communication Profile Selection Request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569"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COMM_PROF_SELECTION_RES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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17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Communication Profile Selection Response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3856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/>
          <a:lstStyle/>
          <a:p>
            <a:r>
              <a:rPr lang="en-US" dirty="0" smtClean="0"/>
              <a:t>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635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Location Update</a:t>
            </a:r>
          </a:p>
        </p:txBody>
      </p:sp>
      <p:sp>
        <p:nvSpPr>
          <p:cNvPr id="8195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7281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Update Position Event is sent from MGMT component to FAC</a:t>
            </a:r>
          </a:p>
          <a:p>
            <a:r>
              <a:rPr lang="en-US" dirty="0" smtClean="0"/>
              <a:t>Carries node’s position vector</a:t>
            </a:r>
          </a:p>
          <a:p>
            <a:r>
              <a:rPr lang="en-US" dirty="0" smtClean="0"/>
              <a:t>All position vector fields are described in 102 636-4-1</a:t>
            </a:r>
          </a:p>
          <a:p>
            <a:pPr lvl="1"/>
            <a:r>
              <a:rPr lang="en-US" dirty="0" smtClean="0"/>
              <a:t>Timestamp (</a:t>
            </a:r>
            <a:r>
              <a:rPr lang="en-US" dirty="0" err="1" smtClean="0"/>
              <a:t>ms</a:t>
            </a:r>
            <a:r>
              <a:rPr lang="en-US" dirty="0" smtClean="0"/>
              <a:t>) = Timestamp(UET)mod2^32</a:t>
            </a:r>
          </a:p>
          <a:p>
            <a:endParaRPr lang="de-DE" dirty="0" smtClean="0"/>
          </a:p>
          <a:p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86564175"/>
              </p:ext>
            </p:extLst>
          </p:nvPr>
        </p:nvGraphicFramePr>
        <p:xfrm>
          <a:off x="611560" y="3717032"/>
          <a:ext cx="7773989" cy="2474912"/>
        </p:xfrm>
        <a:graphic>
          <a:graphicData uri="http://schemas.openxmlformats.org/drawingml/2006/table">
            <a:tbl>
              <a:tblPr/>
              <a:tblGrid>
                <a:gridCol w="239597"/>
                <a:gridCol w="239598"/>
                <a:gridCol w="239597"/>
                <a:gridCol w="241321"/>
                <a:gridCol w="239598"/>
                <a:gridCol w="239597"/>
                <a:gridCol w="239598"/>
                <a:gridCol w="241321"/>
                <a:gridCol w="239597"/>
                <a:gridCol w="239598"/>
                <a:gridCol w="239597"/>
                <a:gridCol w="241321"/>
                <a:gridCol w="239598"/>
                <a:gridCol w="239597"/>
                <a:gridCol w="239598"/>
                <a:gridCol w="241321"/>
                <a:gridCol w="239597"/>
                <a:gridCol w="239598"/>
                <a:gridCol w="239597"/>
                <a:gridCol w="241321"/>
                <a:gridCol w="239598"/>
                <a:gridCol w="239597"/>
                <a:gridCol w="239598"/>
                <a:gridCol w="241321"/>
                <a:gridCol w="239597"/>
                <a:gridCol w="239598"/>
                <a:gridCol w="160306"/>
                <a:gridCol w="127555"/>
                <a:gridCol w="239598"/>
                <a:gridCol w="239597"/>
                <a:gridCol w="127555"/>
                <a:gridCol w="160307"/>
                <a:gridCol w="239597"/>
                <a:gridCol w="239598"/>
              </a:tblGrid>
              <a:tr h="309364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36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3093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E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3" marB="335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V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3" marB="335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7105" marR="67105" marT="33543" marB="335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Priority</a:t>
                      </a:r>
                    </a:p>
                  </a:txBody>
                  <a:tcPr marL="67105" marR="67105" marT="33543" marB="3354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3" marB="335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3" marB="335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3" marB="335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3" marB="335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3" marB="335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Subtype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3" marB="335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7105" marR="67105" marT="33552" marB="33552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7105" marR="67105" marT="33552" marB="33552" anchor="ctr"/>
                </a:tc>
              </a:tr>
              <a:tr h="309364">
                <a:tc gridSpan="3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Timestamp</a:t>
                      </a: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364">
                <a:tc gridSpan="3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Latitude</a:t>
                      </a: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364">
                <a:tc gridSpan="3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Longitude</a:t>
                      </a: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364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Speed</a:t>
                      </a: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Heading</a:t>
                      </a: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364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Altitude</a:t>
                      </a: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TAcc</a:t>
                      </a: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PodAcc</a:t>
                      </a: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SAcc</a:t>
                      </a: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Hacc</a:t>
                      </a: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AltAcc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27" marB="4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4350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Table Request</a:t>
            </a:r>
          </a:p>
        </p:txBody>
      </p:sp>
      <p:sp>
        <p:nvSpPr>
          <p:cNvPr id="9219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52936"/>
          </a:xfrm>
        </p:spPr>
        <p:txBody>
          <a:bodyPr/>
          <a:lstStyle/>
          <a:p>
            <a:r>
              <a:rPr lang="en-US" dirty="0" smtClean="0"/>
              <a:t>Queries the location table for the position vector of a node, given by its </a:t>
            </a:r>
            <a:r>
              <a:rPr lang="en-US" dirty="0" err="1" smtClean="0"/>
              <a:t>GN_Addr</a:t>
            </a:r>
            <a:endParaRPr lang="en-US" dirty="0" smtClean="0"/>
          </a:p>
          <a:p>
            <a:r>
              <a:rPr lang="en-US" dirty="0" smtClean="0"/>
              <a:t>Query location event generates a Update Location Event.</a:t>
            </a:r>
          </a:p>
          <a:p>
            <a:pPr lvl="1"/>
            <a:r>
              <a:rPr lang="en-US" dirty="0" smtClean="0"/>
              <a:t>All Location Table can be requested by setting a GN_ADDR with all bytes set to 0xFF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53186227"/>
              </p:ext>
            </p:extLst>
          </p:nvPr>
        </p:nvGraphicFramePr>
        <p:xfrm>
          <a:off x="467544" y="4941168"/>
          <a:ext cx="7786700" cy="1584325"/>
        </p:xfrm>
        <a:graphic>
          <a:graphicData uri="http://schemas.openxmlformats.org/drawingml/2006/table">
            <a:tbl>
              <a:tblPr/>
              <a:tblGrid>
                <a:gridCol w="242898"/>
                <a:gridCol w="242897"/>
                <a:gridCol w="242898"/>
                <a:gridCol w="244645"/>
                <a:gridCol w="242897"/>
                <a:gridCol w="242898"/>
                <a:gridCol w="242897"/>
                <a:gridCol w="244645"/>
                <a:gridCol w="242898"/>
                <a:gridCol w="242897"/>
                <a:gridCol w="242898"/>
                <a:gridCol w="244645"/>
                <a:gridCol w="242897"/>
                <a:gridCol w="242898"/>
                <a:gridCol w="242897"/>
                <a:gridCol w="244645"/>
                <a:gridCol w="242898"/>
                <a:gridCol w="242897"/>
                <a:gridCol w="242898"/>
                <a:gridCol w="244645"/>
                <a:gridCol w="242897"/>
                <a:gridCol w="242898"/>
                <a:gridCol w="242897"/>
                <a:gridCol w="244645"/>
                <a:gridCol w="242898"/>
                <a:gridCol w="242897"/>
                <a:gridCol w="242898"/>
                <a:gridCol w="244645"/>
                <a:gridCol w="242897"/>
                <a:gridCol w="242898"/>
                <a:gridCol w="242897"/>
                <a:gridCol w="244645"/>
              </a:tblGrid>
              <a:tr h="311658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165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3020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E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0" marR="67100" marT="33555" marB="335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V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0" marR="67100" marT="33555" marB="335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7100" marR="67100" marT="33555" marB="335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Priority</a:t>
                      </a:r>
                    </a:p>
                  </a:txBody>
                  <a:tcPr marL="67100" marR="67100" marT="33555" marB="335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0" marR="67100" marT="33555" marB="335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0" marR="67100" marT="33555" marB="335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0" marR="67100" marT="33555" marB="335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0" marR="67100" marT="33555" marB="335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0" marR="67100" marT="33555" marB="335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Subtype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0" marR="67100" marT="33555" marB="335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8920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GN_ADDR</a:t>
                      </a: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1432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Table Response</a:t>
            </a:r>
          </a:p>
        </p:txBody>
      </p:sp>
      <p:sp>
        <p:nvSpPr>
          <p:cNvPr id="10243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First entry is always EGO vehicle.</a:t>
            </a:r>
          </a:p>
          <a:p>
            <a:r>
              <a:rPr lang="en-US" dirty="0" smtClean="0"/>
              <a:t>Network Flags: TBD</a:t>
            </a:r>
          </a:p>
          <a:p>
            <a:r>
              <a:rPr lang="en-US" dirty="0" smtClean="0"/>
              <a:t>LVP Flags: </a:t>
            </a:r>
            <a:r>
              <a:rPr lang="fr-FR" dirty="0"/>
              <a:t>| </a:t>
            </a:r>
            <a:r>
              <a:rPr lang="fr-FR" dirty="0" err="1"/>
              <a:t>is_neighbour</a:t>
            </a:r>
            <a:r>
              <a:rPr lang="fr-FR" dirty="0"/>
              <a:t> (0/1) | </a:t>
            </a:r>
            <a:r>
              <a:rPr lang="fr-FR" dirty="0" err="1" smtClean="0"/>
              <a:t>is_pending</a:t>
            </a:r>
            <a:r>
              <a:rPr lang="fr-FR" dirty="0" smtClean="0"/>
              <a:t> </a:t>
            </a:r>
            <a:r>
              <a:rPr lang="fr-FR" dirty="0"/>
              <a:t>(0/1) | RES | RES | RES | RES | RES | RES |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de-DE" dirty="0" smtClean="0"/>
          </a:p>
          <a:p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53845004"/>
              </p:ext>
            </p:extLst>
          </p:nvPr>
        </p:nvGraphicFramePr>
        <p:xfrm>
          <a:off x="539552" y="2762833"/>
          <a:ext cx="7949756" cy="4023753"/>
        </p:xfrm>
        <a:graphic>
          <a:graphicData uri="http://schemas.openxmlformats.org/drawingml/2006/table">
            <a:tbl>
              <a:tblPr/>
              <a:tblGrid>
                <a:gridCol w="239597"/>
                <a:gridCol w="239598"/>
                <a:gridCol w="239597"/>
                <a:gridCol w="241321"/>
                <a:gridCol w="239598"/>
                <a:gridCol w="239597"/>
                <a:gridCol w="239598"/>
                <a:gridCol w="241321"/>
                <a:gridCol w="239597"/>
                <a:gridCol w="239598"/>
                <a:gridCol w="239597"/>
                <a:gridCol w="241321"/>
                <a:gridCol w="239598"/>
                <a:gridCol w="239597"/>
                <a:gridCol w="239598"/>
                <a:gridCol w="241321"/>
                <a:gridCol w="309904"/>
                <a:gridCol w="239598"/>
                <a:gridCol w="239597"/>
                <a:gridCol w="241321"/>
                <a:gridCol w="239598"/>
                <a:gridCol w="239597"/>
                <a:gridCol w="239598"/>
                <a:gridCol w="241321"/>
                <a:gridCol w="345057"/>
                <a:gridCol w="239598"/>
                <a:gridCol w="160306"/>
                <a:gridCol w="127555"/>
                <a:gridCol w="239598"/>
                <a:gridCol w="239597"/>
                <a:gridCol w="127555"/>
                <a:gridCol w="160307"/>
                <a:gridCol w="239597"/>
                <a:gridCol w="239598"/>
              </a:tblGrid>
              <a:tr h="309376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37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3093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V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Priority</a:t>
                      </a:r>
                    </a:p>
                  </a:txBody>
                  <a:tcPr marL="67105" marR="67105" marT="33545" marB="3354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Subtype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7105" marR="67105" marT="33552" marB="33552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7105" marR="67105" marT="33552" marB="33552" anchor="ctr"/>
                </a:tc>
              </a:tr>
              <a:tr h="309376">
                <a:tc gridSpan="1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LPV Count</a:t>
                      </a: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Network Flags</a:t>
                      </a: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45" marB="3354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Reserved</a:t>
                      </a: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45" marB="3354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0617">
                <a:tc gridSpan="3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GN_ADDR</a:t>
                      </a: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376">
                <a:tc gridSpan="3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Timestamp</a:t>
                      </a: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376">
                <a:tc gridSpan="3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Latitude</a:t>
                      </a: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376">
                <a:tc gridSpan="3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Longitude</a:t>
                      </a: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376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Speed</a:t>
                      </a: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Heading</a:t>
                      </a: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376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Altitude</a:t>
                      </a: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TAcc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PodAcc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SAcc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Hacc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AltAcc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376">
                <a:tc gridSpan="16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Sequence Number</a:t>
                      </a: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/>
                </a:tc>
                <a:tc gridSpan="8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LPV Flags</a:t>
                      </a: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Reserved</a:t>
                      </a: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376">
                <a:tc gridSpan="3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...   (continues up to „LPV count“)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8239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6961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Available Event</a:t>
            </a:r>
          </a:p>
        </p:txBody>
      </p:sp>
      <p:sp>
        <p:nvSpPr>
          <p:cNvPr id="14339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28997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Used to notify clients of ITS MGMT of</a:t>
            </a:r>
          </a:p>
          <a:p>
            <a:pPr lvl="1"/>
            <a:r>
              <a:rPr lang="en-US" dirty="0" smtClean="0"/>
              <a:t>available configurations</a:t>
            </a:r>
          </a:p>
          <a:p>
            <a:pPr lvl="1"/>
            <a:r>
              <a:rPr lang="de-DE" dirty="0" smtClean="0"/>
              <a:t>configuration changes</a:t>
            </a:r>
            <a:endParaRPr lang="en-US" dirty="0" smtClean="0"/>
          </a:p>
          <a:p>
            <a:r>
              <a:rPr lang="en-US" sz="2800" dirty="0" smtClean="0"/>
              <a:t>Key count indicates the amount of configuration keys available for this client (server always provides this info, but client can ignore this field if this info is not required)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66508684"/>
              </p:ext>
            </p:extLst>
          </p:nvPr>
        </p:nvGraphicFramePr>
        <p:xfrm>
          <a:off x="611560" y="5059382"/>
          <a:ext cx="7773980" cy="1155700"/>
        </p:xfrm>
        <a:graphic>
          <a:graphicData uri="http://schemas.openxmlformats.org/drawingml/2006/table">
            <a:tbl>
              <a:tblPr/>
              <a:tblGrid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</a:tblGrid>
              <a:tr h="285213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2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2938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E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V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Priority</a:t>
                      </a:r>
                    </a:p>
                  </a:txBody>
                  <a:tcPr marL="67105" marR="67105" marT="33571" marB="3357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Subtype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47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Reserved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Key count (optional)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404745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que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2511</TotalTime>
  <Words>1541</Words>
  <Application>Microsoft Office PowerPoint</Application>
  <PresentationFormat>On-screen Show (4:3)</PresentationFormat>
  <Paragraphs>838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Thème Office</vt:lpstr>
      <vt:lpstr>Lot 3 - Développements</vt:lpstr>
      <vt:lpstr>Message Header </vt:lpstr>
      <vt:lpstr>Message type &amp; subtype</vt:lpstr>
      <vt:lpstr>Location</vt:lpstr>
      <vt:lpstr>Location Update</vt:lpstr>
      <vt:lpstr>Location Table Request</vt:lpstr>
      <vt:lpstr>Location Table Response</vt:lpstr>
      <vt:lpstr>Configuration</vt:lpstr>
      <vt:lpstr>Configuration Available Event</vt:lpstr>
      <vt:lpstr>Configuration Request</vt:lpstr>
      <vt:lpstr>Configuration Response Continuous</vt:lpstr>
      <vt:lpstr>Configuration Response Bulk</vt:lpstr>
      <vt:lpstr>Communication Profile Request</vt:lpstr>
      <vt:lpstr>Communication Profile Response</vt:lpstr>
      <vt:lpstr>Communication Profile Selection Request</vt:lpstr>
      <vt:lpstr>Communication Profile Selection Response</vt:lpstr>
      <vt:lpstr>FAC Group Configuration Keys</vt:lpstr>
    </vt:vector>
  </TitlesOfParts>
  <Company>INRIA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FAC-CM to MGMT Interface Description</dc:title>
  <dc:creator>nicoud; demiray</dc:creator>
  <cp:lastModifiedBy>demiray</cp:lastModifiedBy>
  <cp:revision>156</cp:revision>
  <dcterms:created xsi:type="dcterms:W3CDTF">2010-10-25T07:54:00Z</dcterms:created>
  <dcterms:modified xsi:type="dcterms:W3CDTF">2012-08-31T09:59:14Z</dcterms:modified>
</cp:coreProperties>
</file>