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82" r:id="rId4"/>
    <p:sldId id="269" r:id="rId5"/>
    <p:sldId id="273" r:id="rId6"/>
    <p:sldId id="260" r:id="rId7"/>
    <p:sldId id="261" r:id="rId8"/>
    <p:sldId id="275" r:id="rId9"/>
    <p:sldId id="265" r:id="rId10"/>
    <p:sldId id="266" r:id="rId11"/>
    <p:sldId id="267" r:id="rId12"/>
    <p:sldId id="268" r:id="rId13"/>
    <p:sldId id="285" r:id="rId14"/>
    <p:sldId id="284" r:id="rId15"/>
    <p:sldId id="276" r:id="rId16"/>
    <p:sldId id="281" r:id="rId17"/>
    <p:sldId id="279" r:id="rId18"/>
    <p:sldId id="280" r:id="rId19"/>
    <p:sldId id="278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mir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1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27E2A71-41AC-44F9-9C89-A1E6521B8829}" type="datetimeFigureOut">
              <a:rPr lang="fr-FR"/>
              <a:pPr>
                <a:defRPr/>
              </a:pPr>
              <a:t>20/09/2012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58D2B-E4DC-499A-8D5D-F80EF62F9A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55291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C7DD48D-1882-4956-BEF5-4558B3280F3F}" type="datetimeFigureOut">
              <a:rPr lang="fr-FR"/>
              <a:pPr>
                <a:defRPr/>
              </a:pPr>
              <a:t>20/09/2012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CF3CD39-520C-409E-AFF5-10DF3FED9C1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9414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>
                <a:latin typeface="Calibri" pitchFamily="34" charset="0"/>
                <a:ea typeface="ＭＳ Ｐゴシック" pitchFamily="34" charset="-128"/>
              </a:rPr>
              <a:t>Field: Length (bytes 6+7) -&gt; is mandatory. Length indicates DWORD-length of „Conf Value“, e.g. Length=2 means ConfValue is actually 8 bytes long.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6" descr="Logo%20OSE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76250"/>
            <a:ext cx="720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 descr="logo_ile-de-franc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836613"/>
            <a:ext cx="1008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 descr="Logo-CG-21-05-2008-16h40-17-Un-nouveau-logo-pour-le-departement-des-Yvelines_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196975"/>
            <a:ext cx="720725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Mov'eo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15888"/>
            <a:ext cx="10175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121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357563"/>
            <a:ext cx="4244975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468313" y="1341438"/>
            <a:ext cx="44450" cy="34559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6912768" cy="1800200"/>
          </a:xfrm>
          <a:noFill/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>
            <a:normAutofit/>
          </a:bodyPr>
          <a:lstStyle>
            <a:lvl1pPr algn="l">
              <a:defRPr sz="4000" b="0" cap="none" spc="0">
                <a:ln>
                  <a:noFill/>
                </a:ln>
                <a:solidFill>
                  <a:srgbClr val="002060"/>
                </a:solidFill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/>
          </p:nvPr>
        </p:nvSpPr>
        <p:spPr>
          <a:xfrm>
            <a:off x="611560" y="2780928"/>
            <a:ext cx="5472608" cy="136815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7414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SCORE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825" y="6092825"/>
            <a:ext cx="817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 userDrawn="1"/>
        </p:nvSpPr>
        <p:spPr>
          <a:xfrm>
            <a:off x="2195513" y="6308725"/>
            <a:ext cx="5256212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200" dirty="0" smtClean="0"/>
              <a:t>SCORE@F – Confidentiel</a:t>
            </a:r>
          </a:p>
          <a:p>
            <a:pPr algn="ctr">
              <a:defRPr/>
            </a:pP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2060"/>
          </a:solidFill>
        </p:spPr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19946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8"/>
          <p:cNvSpPr>
            <a:spLocks noGrp="1"/>
          </p:cNvSpPr>
          <p:nvPr>
            <p:ph type="dt" sz="half" idx="10"/>
          </p:nvPr>
        </p:nvSpPr>
        <p:spPr>
          <a:xfrm>
            <a:off x="457200" y="6192838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F34B-7882-4A61-9CEA-B0AF2B99D174}" type="datetime1">
              <a:rPr lang="de-DE"/>
              <a:pPr>
                <a:defRPr/>
              </a:pPr>
              <a:t>20.09.2012</a:t>
            </a:fld>
            <a:endParaRPr lang="de-DE"/>
          </a:p>
        </p:txBody>
      </p:sp>
      <p:sp>
        <p:nvSpPr>
          <p:cNvPr id="5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WP24 Technology Enhancements Interface G (Exposed by MGMT_CCU component)</a:t>
            </a:r>
            <a:endParaRPr lang="de-DE"/>
          </a:p>
        </p:txBody>
      </p:sp>
      <p:sp>
        <p:nvSpPr>
          <p:cNvPr id="6" name="Foliennummernplatzhalter 12"/>
          <p:cNvSpPr>
            <a:spLocks noGrp="1"/>
          </p:cNvSpPr>
          <p:nvPr>
            <p:ph type="sldNum" sz="quarter" idx="12"/>
          </p:nvPr>
        </p:nvSpPr>
        <p:spPr>
          <a:xfrm>
            <a:off x="8072438" y="6173788"/>
            <a:ext cx="6143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0D81-5F76-4AAD-A421-D4DE960B113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638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 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08175" y="6356350"/>
            <a:ext cx="5551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dirty="0" smtClean="0"/>
              <a:t>SCORE@F – Confidentiel – 28/04/2011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59788" y="6453188"/>
            <a:ext cx="5048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75AEAAB1-10DB-4B28-A92C-0C458127377C}" type="slidenum">
              <a:rPr lang="fr-FR" sz="1200">
                <a:solidFill>
                  <a:srgbClr val="002060"/>
                </a:solidFill>
              </a:rPr>
              <a:pPr>
                <a:defRPr/>
              </a:pPr>
              <a:t>‹#›</a:t>
            </a:fld>
            <a:endParaRPr lang="fr-FR" sz="1400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122000"/>
        <a:buFont typeface="Arial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SzPct val="80000"/>
        <a:buFont typeface="Arial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6912768" cy="18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baseline="30000" dirty="0" smtClean="0"/>
              <a:t>Lot 3 - Développements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188" y="2205038"/>
            <a:ext cx="6675456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None/>
              <a:defRPr/>
            </a:pPr>
            <a:r>
              <a:rPr lang="fr-FR" dirty="0" smtClean="0"/>
              <a:t>MNGT </a:t>
            </a:r>
            <a:r>
              <a:rPr lang="fr-FR" dirty="0" smtClean="0"/>
              <a:t>to </a:t>
            </a:r>
            <a:r>
              <a:rPr lang="fr-FR" dirty="0" smtClean="0"/>
              <a:t>FAC-CM Interface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91679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Request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Used to request MGMT to initiate transmission of a configuration</a:t>
            </a:r>
          </a:p>
          <a:p>
            <a:pPr lvl="1"/>
            <a:r>
              <a:rPr lang="en-US" dirty="0" smtClean="0"/>
              <a:t>Request single key: continuous transmission mode and conf-id</a:t>
            </a:r>
          </a:p>
          <a:p>
            <a:pPr lvl="1"/>
            <a:r>
              <a:rPr lang="en-US" dirty="0" smtClean="0"/>
              <a:t>Request all configuration groups: </a:t>
            </a:r>
            <a:r>
              <a:rPr lang="en-US" b="1" dirty="0" smtClean="0"/>
              <a:t>0xFFFF</a:t>
            </a:r>
            <a:r>
              <a:rPr lang="en-US" dirty="0" smtClean="0"/>
              <a:t> as conf-id</a:t>
            </a:r>
          </a:p>
          <a:p>
            <a:pPr lvl="1"/>
            <a:r>
              <a:rPr lang="en-US" dirty="0" smtClean="0"/>
              <a:t>Request NET layer configuration group: </a:t>
            </a:r>
            <a:r>
              <a:rPr lang="en-US" b="1" dirty="0" smtClean="0"/>
              <a:t>0xAAAA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/>
            <a:r>
              <a:rPr lang="en-US" dirty="0" smtClean="0"/>
              <a:t>Request FAC layer configuration group: </a:t>
            </a:r>
            <a:r>
              <a:rPr lang="en-US" b="1" dirty="0" smtClean="0"/>
              <a:t>0xBBBB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conf</a:t>
            </a:r>
            <a:r>
              <a:rPr lang="en-US" dirty="0"/>
              <a:t>-id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Transmission mode flag:</a:t>
            </a:r>
          </a:p>
          <a:p>
            <a:pPr lvl="1"/>
            <a:r>
              <a:rPr lang="en-US" dirty="0" smtClean="0"/>
              <a:t>0 for continuous transmission mode (default):  each key is wrapped in its own message</a:t>
            </a:r>
          </a:p>
          <a:p>
            <a:pPr lvl="1"/>
            <a:r>
              <a:rPr lang="en-US" dirty="0" smtClean="0"/>
              <a:t>1 for bulk mode: all-in-1 data blob (a single big message containing all keys)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0402242"/>
              </p:ext>
            </p:extLst>
          </p:nvPr>
        </p:nvGraphicFramePr>
        <p:xfrm>
          <a:off x="899592" y="5000636"/>
          <a:ext cx="7546975" cy="974728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24422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82" marB="457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26" marB="335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822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ID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Trasmission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82" marB="457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007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Response Continuous</a:t>
            </a:r>
          </a:p>
        </p:txBody>
      </p:sp>
      <p:sp>
        <p:nvSpPr>
          <p:cNvPr id="18435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Used to declare configuration parameters</a:t>
            </a:r>
          </a:p>
          <a:p>
            <a:r>
              <a:rPr lang="en-US" sz="2400" dirty="0" err="1" smtClean="0"/>
              <a:t>ConfID</a:t>
            </a:r>
            <a:r>
              <a:rPr lang="en-US" sz="2400" dirty="0" smtClean="0"/>
              <a:t> is mapped to name of configuration parameter</a:t>
            </a:r>
          </a:p>
          <a:p>
            <a:r>
              <a:rPr lang="en-US" sz="2400" dirty="0" smtClean="0"/>
              <a:t>Encoding of 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determined by Conf-ID</a:t>
            </a:r>
          </a:p>
          <a:p>
            <a:r>
              <a:rPr lang="en-US" sz="2400" dirty="0" smtClean="0"/>
              <a:t>Size of </a:t>
            </a:r>
            <a:r>
              <a:rPr lang="en-US" sz="2400" dirty="0" err="1" smtClean="0"/>
              <a:t>ConfValue</a:t>
            </a:r>
            <a:r>
              <a:rPr lang="en-US" sz="2400" dirty="0" smtClean="0"/>
              <a:t> is indicated in Length </a:t>
            </a:r>
          </a:p>
          <a:p>
            <a:pPr lvl="1"/>
            <a:r>
              <a:rPr lang="de-DE" sz="2400" dirty="0" smtClean="0"/>
              <a:t>Field: Length (bytes 6+7) -&gt; is mandatory. Length indicates DWORD-length of „Conf Value“, e.g. Length=2 means ConfValue is actually 8 bytes long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868390" y="4857760"/>
          <a:ext cx="7561262" cy="1508222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586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Response </a:t>
            </a:r>
            <a:r>
              <a:rPr lang="en-US" dirty="0" smtClean="0"/>
              <a:t>Bulk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/>
          <a:lstStyle/>
          <a:p>
            <a:r>
              <a:rPr lang="de-DE" sz="2400" dirty="0" smtClean="0"/>
              <a:t>Bulk transfer message incorporates as many configuration item as indicated by „Key Count“ field</a:t>
            </a:r>
            <a:endParaRPr lang="en-US" sz="24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2032219"/>
              </p:ext>
            </p:extLst>
          </p:nvPr>
        </p:nvGraphicFramePr>
        <p:xfrm>
          <a:off x="785786" y="3071812"/>
          <a:ext cx="7546975" cy="2928956"/>
        </p:xfrm>
        <a:graphic>
          <a:graphicData uri="http://schemas.openxmlformats.org/drawingml/2006/table">
            <a:tbl>
              <a:tblPr/>
              <a:tblGrid>
                <a:gridCol w="234950"/>
                <a:gridCol w="238125"/>
                <a:gridCol w="234950"/>
                <a:gridCol w="234950"/>
                <a:gridCol w="236537"/>
                <a:gridCol w="236538"/>
                <a:gridCol w="234950"/>
                <a:gridCol w="236537"/>
                <a:gridCol w="234950"/>
                <a:gridCol w="236538"/>
                <a:gridCol w="236537"/>
                <a:gridCol w="234950"/>
                <a:gridCol w="234950"/>
                <a:gridCol w="238125"/>
                <a:gridCol w="234950"/>
                <a:gridCol w="234950"/>
                <a:gridCol w="236538"/>
                <a:gridCol w="236537"/>
                <a:gridCol w="234950"/>
                <a:gridCol w="236538"/>
                <a:gridCol w="234950"/>
                <a:gridCol w="236537"/>
                <a:gridCol w="234950"/>
                <a:gridCol w="236538"/>
                <a:gridCol w="234950"/>
                <a:gridCol w="236537"/>
                <a:gridCol w="236538"/>
                <a:gridCol w="234950"/>
                <a:gridCol w="234950"/>
                <a:gridCol w="238125"/>
                <a:gridCol w="234950"/>
                <a:gridCol w="234950"/>
              </a:tblGrid>
              <a:tr h="30979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79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833" marB="458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781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65" marB="335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9969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 (optional)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</a:t>
                      </a: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243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„key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33" marB="458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55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Notification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294347"/>
              </p:ext>
            </p:extLst>
          </p:nvPr>
        </p:nvGraphicFramePr>
        <p:xfrm>
          <a:off x="785786" y="4572008"/>
          <a:ext cx="7561262" cy="2041808"/>
        </p:xfrm>
        <a:graphic>
          <a:graphicData uri="http://schemas.openxmlformats.org/drawingml/2006/table">
            <a:tbl>
              <a:tblPr/>
              <a:tblGrid>
                <a:gridCol w="238125"/>
                <a:gridCol w="234950"/>
                <a:gridCol w="236537"/>
                <a:gridCol w="234950"/>
                <a:gridCol w="238125"/>
                <a:gridCol w="236538"/>
                <a:gridCol w="234950"/>
                <a:gridCol w="236537"/>
                <a:gridCol w="236538"/>
                <a:gridCol w="236537"/>
                <a:gridCol w="236538"/>
                <a:gridCol w="234950"/>
                <a:gridCol w="238125"/>
                <a:gridCol w="234950"/>
                <a:gridCol w="236537"/>
                <a:gridCol w="236538"/>
                <a:gridCol w="236537"/>
                <a:gridCol w="236538"/>
                <a:gridCol w="234950"/>
                <a:gridCol w="236537"/>
                <a:gridCol w="238125"/>
                <a:gridCol w="234950"/>
                <a:gridCol w="236538"/>
                <a:gridCol w="234950"/>
                <a:gridCol w="238125"/>
                <a:gridCol w="236537"/>
                <a:gridCol w="234950"/>
                <a:gridCol w="236538"/>
                <a:gridCol w="236537"/>
                <a:gridCol w="236538"/>
                <a:gridCol w="234950"/>
                <a:gridCol w="236537"/>
              </a:tblGrid>
              <a:tr h="244204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20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  <a:cs typeface="Arial" pitchFamily="34" charset="0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91447" marR="91447" marT="45768" marB="45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194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Version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Priority</a:t>
                      </a: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R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Calibri" pitchFamily="34" charset="0"/>
                          <a:cs typeface="Times New Roman" pitchFamily="18" charset="0"/>
                        </a:rPr>
                        <a:t>Event Subtype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16" marB="335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93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ID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Length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7172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Conf Value (of size ‘Length’)</a:t>
                      </a:r>
                    </a:p>
                  </a:txBody>
                  <a:tcPr marL="91447" marR="91447" marT="45768" marB="457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2971808"/>
          </a:xfrm>
        </p:spPr>
        <p:txBody>
          <a:bodyPr/>
          <a:lstStyle/>
          <a:p>
            <a:r>
              <a:rPr lang="de-DE" sz="2400" dirty="0" smtClean="0"/>
              <a:t>Configuration Notification is used to keep MGMT up to date regarding configuration changes</a:t>
            </a:r>
          </a:p>
          <a:p>
            <a:r>
              <a:rPr lang="de-DE" sz="2400" dirty="0" smtClean="0"/>
              <a:t>There is no continuous version </a:t>
            </a:r>
            <a:r>
              <a:rPr lang="de-DE" sz="2400" dirty="0" smtClean="0"/>
              <a:t>of this </a:t>
            </a:r>
            <a:r>
              <a:rPr lang="de-DE" sz="2400" dirty="0" smtClean="0"/>
              <a:t>message, a single message is goint to be sent for every change</a:t>
            </a:r>
          </a:p>
          <a:p>
            <a:r>
              <a:rPr lang="en-US" sz="2400" dirty="0" smtClean="0"/>
              <a:t>`Length’ field denotes number of </a:t>
            </a:r>
            <a:r>
              <a:rPr lang="en-US" sz="2400" dirty="0" smtClean="0"/>
              <a:t>bytes (not DWORDS)</a:t>
            </a:r>
            <a:endParaRPr lang="en-US" sz="2400" dirty="0" smtClean="0"/>
          </a:p>
          <a:p>
            <a:r>
              <a:rPr lang="en-US" sz="2400" dirty="0" smtClean="0"/>
              <a:t>String values are not NULL-terminated, `Length’ </a:t>
            </a:r>
            <a:r>
              <a:rPr lang="en-US" sz="2400" dirty="0" smtClean="0"/>
              <a:t>field should help to </a:t>
            </a:r>
            <a:r>
              <a:rPr lang="en-US" sz="2400" dirty="0" smtClean="0"/>
              <a:t>parse </a:t>
            </a:r>
            <a:r>
              <a:rPr lang="en-US" sz="2400" dirty="0" smtClean="0"/>
              <a:t>it properly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473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request allows to filter part of the communication profile table setting the bit to 1 where necessary.</a:t>
            </a:r>
          </a:p>
          <a:p>
            <a:endParaRPr lang="en-US" dirty="0" smtClean="0"/>
          </a:p>
          <a:p>
            <a:r>
              <a:rPr lang="en-US" dirty="0" smtClean="0"/>
              <a:t>Transport: </a:t>
            </a:r>
            <a:r>
              <a:rPr lang="en-US" sz="2000" dirty="0" smtClean="0"/>
              <a:t>|BTP_A|BTP_B|TCP|UDP|RTP|STCP|Res|Res|</a:t>
            </a:r>
          </a:p>
          <a:p>
            <a:r>
              <a:rPr lang="en-US" dirty="0" smtClean="0"/>
              <a:t>Network: </a:t>
            </a:r>
            <a:r>
              <a:rPr lang="en-US" sz="2000" dirty="0" smtClean="0"/>
              <a:t>|</a:t>
            </a:r>
            <a:r>
              <a:rPr lang="en-US" sz="2000" dirty="0"/>
              <a:t>GN|IPv6_GN|IPv6|IPv4| </a:t>
            </a:r>
            <a:r>
              <a:rPr lang="en-US" sz="2000" dirty="0" smtClean="0"/>
              <a:t>IPv4/v6 |</a:t>
            </a:r>
            <a:r>
              <a:rPr lang="en-US" sz="2000" dirty="0"/>
              <a:t>DSMIPv4/v6</a:t>
            </a:r>
            <a:r>
              <a:rPr lang="en-US" sz="2000" dirty="0" smtClean="0"/>
              <a:t>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Access:</a:t>
            </a:r>
            <a:r>
              <a:rPr lang="en-US" dirty="0"/>
              <a:t> </a:t>
            </a:r>
            <a:r>
              <a:rPr lang="en-US" sz="2000" dirty="0" smtClean="0"/>
              <a:t>|ITSG5|3G|11n|Ethernet|</a:t>
            </a:r>
            <a:r>
              <a:rPr lang="en-US" sz="2000" dirty="0"/>
              <a:t>Res</a:t>
            </a:r>
            <a:r>
              <a:rPr lang="en-US" sz="2000" dirty="0" smtClean="0"/>
              <a:t>|Res|Res|Res</a:t>
            </a:r>
            <a:r>
              <a:rPr lang="en-US" sz="2000" dirty="0"/>
              <a:t>|</a:t>
            </a:r>
            <a:endParaRPr lang="en-US" sz="2000" dirty="0" smtClean="0"/>
          </a:p>
          <a:p>
            <a:r>
              <a:rPr lang="en-US" dirty="0" smtClean="0"/>
              <a:t>Channel:</a:t>
            </a:r>
            <a:r>
              <a:rPr lang="en-US" dirty="0"/>
              <a:t> </a:t>
            </a:r>
            <a:r>
              <a:rPr lang="en-US" sz="2000" dirty="0" smtClean="0"/>
              <a:t>|CCH|SCH1|SCH2|SCH3|SCH4|Res|Res|Res</a:t>
            </a:r>
            <a:r>
              <a:rPr lang="en-US" sz="2000" dirty="0"/>
              <a:t>|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202415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Profile Response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3" y="1600201"/>
          <a:ext cx="8072495" cy="226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4"/>
                <a:gridCol w="2146019"/>
                <a:gridCol w="1890228"/>
                <a:gridCol w="2018124"/>
              </a:tblGrid>
              <a:tr h="36117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Transport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Network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Access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j-lt"/>
                        </a:rPr>
                        <a:t>Channel</a:t>
                      </a:r>
                      <a:endParaRPr lang="en-US" b="1" dirty="0">
                        <a:latin typeface="+mj-lt"/>
                      </a:endParaRPr>
                    </a:p>
                  </a:txBody>
                  <a:tcPr/>
                </a:tc>
              </a:tr>
              <a:tr h="1896255">
                <a:tc>
                  <a:txBody>
                    <a:bodyPr/>
                    <a:lstStyle/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BTP_A = 0x1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BTP_B = 0x2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TCP = 0x3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UDP = 0x4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RTP = 0x5</a:t>
                      </a:r>
                    </a:p>
                    <a:p>
                      <a:pPr marL="268288" lvl="1" indent="-268288"/>
                      <a:r>
                        <a:rPr lang="en-US" dirty="0" smtClean="0">
                          <a:latin typeface="+mj-lt"/>
                        </a:rPr>
                        <a:t>STCP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GN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IPv6_GN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IPv6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IPv4/v6 = 0x5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DSMIPv4/v6 = 0x6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ITSG5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3G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11n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Ethernet = 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CCH = 0x1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SCH1 = 0x2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SCH2 = 0x3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SCH3 = 0x4</a:t>
                      </a:r>
                    </a:p>
                    <a:p>
                      <a:pPr marL="457200" lvl="1" indent="-457200"/>
                      <a:r>
                        <a:rPr lang="en-US" dirty="0" smtClean="0">
                          <a:latin typeface="+mj-lt"/>
                        </a:rPr>
                        <a:t>SCH4 = 0x5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1151778"/>
              </p:ext>
            </p:extLst>
          </p:nvPr>
        </p:nvGraphicFramePr>
        <p:xfrm>
          <a:off x="683568" y="4143380"/>
          <a:ext cx="7773980" cy="2029884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CP Count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Transport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Access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Channel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„CP Count“)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768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Request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request allows MGMT client to select a communication profile according to its needs listed below,</a:t>
            </a:r>
          </a:p>
          <a:p>
            <a:endParaRPr lang="en-US" sz="2000" dirty="0" smtClean="0"/>
          </a:p>
          <a:p>
            <a:r>
              <a:rPr lang="en-US" sz="2400" dirty="0" smtClean="0"/>
              <a:t>Latency</a:t>
            </a:r>
          </a:p>
          <a:p>
            <a:r>
              <a:rPr lang="en-US" sz="2400" dirty="0" smtClean="0"/>
              <a:t>Relevance</a:t>
            </a:r>
          </a:p>
          <a:p>
            <a:r>
              <a:rPr lang="en-US" sz="2400" dirty="0" smtClean="0"/>
              <a:t>Reliability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42910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lang="en-US" dirty="0" smtClean="0"/>
              <a:t>Communication Profile Selection Response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response allows MGMT to offer a communication profile based on the criteria set by client</a:t>
            </a:r>
          </a:p>
          <a:p>
            <a:endParaRPr lang="en-US" sz="2800" dirty="0" smtClean="0"/>
          </a:p>
          <a:p>
            <a:r>
              <a:rPr lang="en-US" sz="2800" dirty="0" smtClean="0"/>
              <a:t>Request parameters </a:t>
            </a:r>
            <a:r>
              <a:rPr lang="en-US" sz="2800" i="1" dirty="0" smtClean="0"/>
              <a:t>latency</a:t>
            </a:r>
            <a:r>
              <a:rPr lang="en-US" sz="2800" dirty="0" smtClean="0"/>
              <a:t>, </a:t>
            </a:r>
            <a:r>
              <a:rPr lang="en-US" sz="2800" i="1" smtClean="0"/>
              <a:t>relevance, reliability</a:t>
            </a:r>
            <a:r>
              <a:rPr lang="en-US" sz="2800" dirty="0" smtClean="0"/>
              <a:t>, and are sent back to let MGMT client match requests and relevant responses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9966218"/>
              </p:ext>
            </p:extLst>
          </p:nvPr>
        </p:nvGraphicFramePr>
        <p:xfrm>
          <a:off x="655672" y="5000636"/>
          <a:ext cx="7773980" cy="1155543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6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Latency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Relevance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Communication Profile ID</a:t>
                      </a: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73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de-DE" dirty="0" smtClean="0"/>
              <a:t>FAC Group Configuration Keys</a:t>
            </a:r>
          </a:p>
        </p:txBody>
      </p:sp>
      <p:graphicFrame>
        <p:nvGraphicFramePr>
          <p:cNvPr id="6" name="Group 2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70350652"/>
              </p:ext>
            </p:extLst>
          </p:nvPr>
        </p:nvGraphicFramePr>
        <p:xfrm>
          <a:off x="785786" y="2071678"/>
          <a:ext cx="7643866" cy="3572846"/>
        </p:xfrm>
        <a:graphic>
          <a:graphicData uri="http://schemas.openxmlformats.org/drawingml/2006/table">
            <a:tbl>
              <a:tblPr/>
              <a:tblGrid>
                <a:gridCol w="2527698"/>
                <a:gridCol w="829888"/>
                <a:gridCol w="4286280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ITS KEY NAME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CONF ID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 / VALUES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See PREDRIVE VehicleType list for info (default: 1=CAR, or 30=RSU)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itsStationSubType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0=public, 1=private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itsVehicleWidth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63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itsVehicleLength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scale 0,1m, max 1023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CAM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DENM BTP Port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3011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0 - 65535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50399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LDM Garbage Collection Interval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3020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ＭＳ Ｐゴシック" pitchFamily="34" charset="-128"/>
                          <a:cs typeface="Arial" pitchFamily="34" charset="0"/>
                        </a:rPr>
                        <a:t>Unsigned integer [ms]</a:t>
                      </a: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1538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47B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ＭＳ Ｐゴシック" pitchFamily="34" charset="-128"/>
                        <a:cs typeface="Arial" pitchFamily="34" charset="0"/>
                      </a:endParaRPr>
                    </a:p>
                  </a:txBody>
                  <a:tcPr marL="28947" marR="28947" marT="28944" marB="28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041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Generic Information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r>
              <a:rPr lang="de-DE" dirty="0" smtClean="0"/>
              <a:t>For all the packets defined herein,</a:t>
            </a:r>
          </a:p>
          <a:p>
            <a:pPr lvl="1"/>
            <a:r>
              <a:rPr lang="de-DE" dirty="0" smtClean="0"/>
              <a:t>Byte-order is Big Endian</a:t>
            </a:r>
          </a:p>
          <a:p>
            <a:pPr lvl="1"/>
            <a:r>
              <a:rPr lang="de-DE" dirty="0" smtClean="0"/>
              <a:t>Packet exchange is done through a UDP socket </a:t>
            </a:r>
            <a:endParaRPr lang="de-DE" dirty="0" smtClean="0"/>
          </a:p>
          <a:p>
            <a:pPr lvl="1"/>
            <a:r>
              <a:rPr lang="de-DE" dirty="0" smtClean="0"/>
              <a:t>Unless stated otherwise there is padding for variable-size fields to make entire packet‘s size multiples of DWORD 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Header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3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Bit 0: vendor/extended message flag (E)</a:t>
            </a:r>
          </a:p>
          <a:p>
            <a:pPr lvl="1"/>
            <a:r>
              <a:rPr lang="de-DE" dirty="0" smtClean="0"/>
              <a:t>Used to indicate that a custom message format is used</a:t>
            </a:r>
          </a:p>
          <a:p>
            <a:pPr lvl="1"/>
            <a:r>
              <a:rPr lang="de-DE" dirty="0" smtClean="0"/>
              <a:t>For vendor specific extension capabilities</a:t>
            </a:r>
          </a:p>
          <a:p>
            <a:r>
              <a:rPr lang="de-DE" dirty="0" smtClean="0"/>
              <a:t>Bit 1: Validity flag (used to indicate of non-existent data)</a:t>
            </a:r>
          </a:p>
          <a:p>
            <a:r>
              <a:rPr lang="de-DE" dirty="0" smtClean="0"/>
              <a:t>Version information (4 bits)</a:t>
            </a:r>
          </a:p>
          <a:p>
            <a:r>
              <a:rPr lang="de-DE" dirty="0" smtClean="0"/>
              <a:t>Priority (Optional, 3 bits)</a:t>
            </a:r>
          </a:p>
          <a:p>
            <a:r>
              <a:rPr lang="de-DE" dirty="0" smtClean="0"/>
              <a:t>Event Type (8 bits)</a:t>
            </a:r>
          </a:p>
          <a:p>
            <a:r>
              <a:rPr lang="de-DE" dirty="0" smtClean="0"/>
              <a:t>Event Subtype (8 bits)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6704959"/>
              </p:ext>
            </p:extLst>
          </p:nvPr>
        </p:nvGraphicFramePr>
        <p:xfrm>
          <a:off x="705643" y="5301208"/>
          <a:ext cx="7732713" cy="984249"/>
        </p:xfrm>
        <a:graphic>
          <a:graphicData uri="http://schemas.openxmlformats.org/drawingml/2006/table">
            <a:tbl>
              <a:tblPr/>
              <a:tblGrid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46058"/>
                <a:gridCol w="246058"/>
                <a:gridCol w="246058"/>
                <a:gridCol w="239028"/>
                <a:gridCol w="301755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  <a:gridCol w="239028"/>
              </a:tblGrid>
              <a:tr h="229429"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0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1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kern="1200" dirty="0">
                          <a:solidFill>
                            <a:schemeClr val="tx1"/>
                          </a:solidFill>
                          <a:latin typeface="Consolas"/>
                          <a:ea typeface="Calibri"/>
                          <a:cs typeface="Times New Roman"/>
                        </a:rPr>
                        <a:t>2 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3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4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5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6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7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F6"/>
                    </a:solidFill>
                  </a:tcPr>
                </a:tc>
              </a:tr>
              <a:tr h="3774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4" marR="67104" marT="33563" marB="335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2" name="Rectangle 9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9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type &amp; subtype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574090"/>
              </p:ext>
            </p:extLst>
          </p:nvPr>
        </p:nvGraphicFramePr>
        <p:xfrm>
          <a:off x="537842" y="1757429"/>
          <a:ext cx="8106124" cy="4529091"/>
        </p:xfrm>
        <a:graphic>
          <a:graphicData uri="http://schemas.openxmlformats.org/drawingml/2006/table">
            <a:tbl>
              <a:tblPr/>
              <a:tblGrid>
                <a:gridCol w="1176638"/>
                <a:gridCol w="2500330"/>
                <a:gridCol w="1143008"/>
                <a:gridCol w="785818"/>
                <a:gridCol w="2500330"/>
              </a:tblGrid>
              <a:tr h="29943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Type (ET)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Event Sub-type (EST)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Direction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Encoding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ANY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189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Unspecified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_TABLE_REQ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Request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_TABLE_RES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Location Table Response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095">
                <a:tc rowSpan="10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Configuration Event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</a:tr>
              <a:tr h="248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CONFIGURATION_UPDATE_AVAILABLE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0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Indication: New configuration available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11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CONFIGURATION_RES_CONT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Continuous mode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CONFIGURATION_RES_BULK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13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Request Bulk mode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CONFIGURATION_NOTIFICATION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14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Configuration Notification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COMM_PROF_REQ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50" charset="-128"/>
                        <a:cs typeface="+mn-cs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15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COMM_PROF_REP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16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Table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569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COMM_PROF_SELECTION_REQ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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17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Request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525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COMM_PROF_SELECTION_RES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FAC-CM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sym typeface="Wingdings" pitchFamily="2" charset="2"/>
                        </a:rPr>
                        <a:t>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MGMT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18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  <a:cs typeface="+mn-cs"/>
                        </a:rPr>
                        <a:t>Communication Profile Selection Response</a:t>
                      </a:r>
                    </a:p>
                  </a:txBody>
                  <a:tcPr marL="28949" marR="28949" marT="28938" marB="289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385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3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Request</a:t>
            </a:r>
          </a:p>
        </p:txBody>
      </p:sp>
      <p:sp>
        <p:nvSpPr>
          <p:cNvPr id="921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en-US" dirty="0" smtClean="0"/>
              <a:t>Queries the location table for the position vector of a node, given by its </a:t>
            </a:r>
            <a:r>
              <a:rPr lang="en-US" dirty="0" err="1" smtClean="0"/>
              <a:t>GN_Addr</a:t>
            </a:r>
            <a:endParaRPr lang="en-US" dirty="0" smtClean="0"/>
          </a:p>
          <a:p>
            <a:r>
              <a:rPr lang="en-US" dirty="0" smtClean="0"/>
              <a:t>Query location event generates a Update Location Event.</a:t>
            </a:r>
          </a:p>
          <a:p>
            <a:pPr lvl="1"/>
            <a:r>
              <a:rPr lang="en-US" dirty="0" smtClean="0"/>
              <a:t>All Location Table can be requested by setting a GN_ADDR with all bytes set to 0xFF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3186227"/>
              </p:ext>
            </p:extLst>
          </p:nvPr>
        </p:nvGraphicFramePr>
        <p:xfrm>
          <a:off x="467544" y="4941168"/>
          <a:ext cx="7786700" cy="1584325"/>
        </p:xfrm>
        <a:graphic>
          <a:graphicData uri="http://schemas.openxmlformats.org/drawingml/2006/table">
            <a:tbl>
              <a:tblPr/>
              <a:tblGrid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  <a:gridCol w="242898"/>
                <a:gridCol w="242897"/>
                <a:gridCol w="242898"/>
                <a:gridCol w="244645"/>
                <a:gridCol w="242897"/>
                <a:gridCol w="242898"/>
                <a:gridCol w="242897"/>
                <a:gridCol w="244645"/>
              </a:tblGrid>
              <a:tr h="311658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65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1" marR="91441" marT="45819" marB="4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2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0" marR="67100" marT="33555" marB="335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0" marR="67100" marT="33555" marB="335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920">
                <a:tc gridSpan="3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1" marR="91441" marT="45819" marB="458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143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Table Response</a:t>
            </a:r>
          </a:p>
        </p:txBody>
      </p:sp>
      <p:sp>
        <p:nvSpPr>
          <p:cNvPr id="10243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First entry is always EGO vehicle.</a:t>
            </a:r>
          </a:p>
          <a:p>
            <a:r>
              <a:rPr lang="en-US" dirty="0" smtClean="0"/>
              <a:t>Network Flags: TBD</a:t>
            </a:r>
          </a:p>
          <a:p>
            <a:r>
              <a:rPr lang="en-US" dirty="0" smtClean="0"/>
              <a:t>LVP Flags: </a:t>
            </a:r>
            <a:r>
              <a:rPr lang="fr-FR" dirty="0"/>
              <a:t>| </a:t>
            </a:r>
            <a:r>
              <a:rPr lang="fr-FR" dirty="0" err="1"/>
              <a:t>is_neighbour</a:t>
            </a:r>
            <a:r>
              <a:rPr lang="fr-FR" dirty="0"/>
              <a:t> (0/1) | </a:t>
            </a:r>
            <a:r>
              <a:rPr lang="fr-FR" dirty="0" err="1" smtClean="0"/>
              <a:t>is_pending</a:t>
            </a:r>
            <a:r>
              <a:rPr lang="fr-FR" dirty="0" smtClean="0"/>
              <a:t> </a:t>
            </a:r>
            <a:r>
              <a:rPr lang="fr-FR" dirty="0"/>
              <a:t>(0/1) | RES | RES | RES | RES | RES | RES |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de-DE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53845004"/>
              </p:ext>
            </p:extLst>
          </p:nvPr>
        </p:nvGraphicFramePr>
        <p:xfrm>
          <a:off x="539552" y="2762833"/>
          <a:ext cx="7949756" cy="4023753"/>
        </p:xfrm>
        <a:graphic>
          <a:graphicData uri="http://schemas.openxmlformats.org/drawingml/2006/table">
            <a:tbl>
              <a:tblPr/>
              <a:tblGrid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239597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09904"/>
                <a:gridCol w="239598"/>
                <a:gridCol w="239597"/>
                <a:gridCol w="241321"/>
                <a:gridCol w="239598"/>
                <a:gridCol w="239597"/>
                <a:gridCol w="239598"/>
                <a:gridCol w="241321"/>
                <a:gridCol w="345057"/>
                <a:gridCol w="239598"/>
                <a:gridCol w="160306"/>
                <a:gridCol w="127555"/>
                <a:gridCol w="239598"/>
                <a:gridCol w="239597"/>
                <a:gridCol w="127555"/>
                <a:gridCol w="160307"/>
                <a:gridCol w="239597"/>
                <a:gridCol w="239598"/>
              </a:tblGrid>
              <a:tr h="309376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3093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45" marB="3354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7105" marR="67105" marT="33552" marB="33552" anchor="ctr"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Count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Network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617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GN_ADDR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Latitude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Longitude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Speed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Heading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Altitude</a:t>
                      </a: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PodAcc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AltAcc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29" marB="458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16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Sequence Number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/>
                </a:tc>
                <a:tc gridSpan="8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LPV Flags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9376">
                <a:tc gridSpan="3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...   (continues up to „LPV count“)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45" marB="335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2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696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Available Event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2899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Used to notify clients of ITS MGMT of</a:t>
            </a:r>
          </a:p>
          <a:p>
            <a:pPr lvl="1"/>
            <a:r>
              <a:rPr lang="en-US" dirty="0" smtClean="0"/>
              <a:t>available configurations</a:t>
            </a:r>
          </a:p>
          <a:p>
            <a:pPr lvl="1"/>
            <a:r>
              <a:rPr lang="de-DE" dirty="0" smtClean="0"/>
              <a:t>configuration changes</a:t>
            </a:r>
            <a:endParaRPr lang="en-US" dirty="0" smtClean="0"/>
          </a:p>
          <a:p>
            <a:r>
              <a:rPr lang="en-US" sz="2800" dirty="0" smtClean="0"/>
              <a:t>Key count indicates the amount of configuration keys available for this client (server always provides this info, but client can ignore this field if this info is not required)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6508684"/>
              </p:ext>
            </p:extLst>
          </p:nvPr>
        </p:nvGraphicFramePr>
        <p:xfrm>
          <a:off x="611560" y="5059382"/>
          <a:ext cx="7773980" cy="1155700"/>
        </p:xfrm>
        <a:graphic>
          <a:graphicData uri="http://schemas.openxmlformats.org/drawingml/2006/table">
            <a:tbl>
              <a:tblPr/>
              <a:tblGrid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  <a:gridCol w="242500"/>
                <a:gridCol w="244246"/>
                <a:gridCol w="242501"/>
                <a:gridCol w="242500"/>
                <a:gridCol w="242501"/>
                <a:gridCol w="244246"/>
                <a:gridCol w="242500"/>
                <a:gridCol w="242501"/>
              </a:tblGrid>
              <a:tr h="285213"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52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50" charset="-128"/>
                        </a:rPr>
                        <a:t>7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50" charset="-128"/>
                      </a:endParaRPr>
                    </a:p>
                  </a:txBody>
                  <a:tcPr marL="91447" marR="91447" marT="45840" marB="458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6"/>
                    </a:solidFill>
                  </a:tcPr>
                </a:tc>
              </a:tr>
              <a:tr h="2938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E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V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Version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onsolas"/>
                          <a:ea typeface="Calibri"/>
                          <a:cs typeface="Times New Roman"/>
                        </a:rPr>
                        <a:t>Priority</a:t>
                      </a:r>
                    </a:p>
                  </a:txBody>
                  <a:tcPr marL="67105" marR="67105" marT="33571" marB="3357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onsolas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>
                          <a:latin typeface="Consolas"/>
                          <a:ea typeface="Calibri"/>
                          <a:cs typeface="Times New Roman"/>
                        </a:rPr>
                        <a:t>R </a:t>
                      </a:r>
                      <a:endParaRPr lang="en-US" sz="100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000" dirty="0">
                          <a:latin typeface="Consolas"/>
                          <a:ea typeface="Calibri"/>
                          <a:cs typeface="Times New Roman"/>
                        </a:rPr>
                        <a:t>Event Subtype </a:t>
                      </a:r>
                      <a:endParaRPr lang="en-US" sz="1000" dirty="0"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7105" marR="67105" marT="33571" marB="335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1447"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Reserved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Key count (optional)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91447" marR="91447" marT="45840" marB="4584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47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8567</TotalTime>
  <Words>1655</Words>
  <Application>Microsoft Office PowerPoint</Application>
  <PresentationFormat>On-screen Show (4:3)</PresentationFormat>
  <Paragraphs>845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Lot 3 - Développements</vt:lpstr>
      <vt:lpstr>Generic Information </vt:lpstr>
      <vt:lpstr>Message Header </vt:lpstr>
      <vt:lpstr>Message type &amp; subtype</vt:lpstr>
      <vt:lpstr>Location</vt:lpstr>
      <vt:lpstr>Location Table Request</vt:lpstr>
      <vt:lpstr>Location Table Response</vt:lpstr>
      <vt:lpstr>Configuration</vt:lpstr>
      <vt:lpstr>Configuration Available Event</vt:lpstr>
      <vt:lpstr>Configuration Request</vt:lpstr>
      <vt:lpstr>Configuration Response Continuous</vt:lpstr>
      <vt:lpstr>Configuration Response Bulk</vt:lpstr>
      <vt:lpstr>Configuration Notification</vt:lpstr>
      <vt:lpstr>Communication Profile</vt:lpstr>
      <vt:lpstr>Communication Profile Request</vt:lpstr>
      <vt:lpstr>Communication Profile Response</vt:lpstr>
      <vt:lpstr>Communication Profile Selection Request</vt:lpstr>
      <vt:lpstr>Communication Profile Selection Response</vt:lpstr>
      <vt:lpstr>FAC Group Configuration Keys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FAC-CM to MGMT Interface Description</dc:title>
  <dc:creator>nicoud; demiray</dc:creator>
  <cp:lastModifiedBy>demiray</cp:lastModifiedBy>
  <cp:revision>744</cp:revision>
  <dcterms:created xsi:type="dcterms:W3CDTF">2010-10-25T07:54:00Z</dcterms:created>
  <dcterms:modified xsi:type="dcterms:W3CDTF">2012-09-20T12:34:55Z</dcterms:modified>
</cp:coreProperties>
</file>