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2" r:id="rId4"/>
    <p:sldId id="269" r:id="rId5"/>
    <p:sldId id="273" r:id="rId6"/>
    <p:sldId id="260" r:id="rId7"/>
    <p:sldId id="286" r:id="rId8"/>
    <p:sldId id="261" r:id="rId9"/>
    <p:sldId id="275" r:id="rId10"/>
    <p:sldId id="265" r:id="rId11"/>
    <p:sldId id="266" r:id="rId12"/>
    <p:sldId id="267" r:id="rId13"/>
    <p:sldId id="268" r:id="rId14"/>
    <p:sldId id="285" r:id="rId15"/>
    <p:sldId id="284" r:id="rId16"/>
    <p:sldId id="276" r:id="rId17"/>
    <p:sldId id="281" r:id="rId18"/>
    <p:sldId id="279" r:id="rId19"/>
    <p:sldId id="280" r:id="rId20"/>
    <p:sldId id="278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mir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27/09/2012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27/09/2012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27.09.2012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8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6675456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to FAC-CM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1679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Available Event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Used to notify clients of ITS MGMT of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pPr lvl="1"/>
            <a:r>
              <a:rPr lang="de-DE" dirty="0" smtClean="0"/>
              <a:t>configuration changes</a:t>
            </a:r>
            <a:endParaRPr lang="en-US" dirty="0" smtClean="0"/>
          </a:p>
          <a:p>
            <a:r>
              <a:rPr lang="en-US" sz="2800" dirty="0" smtClean="0"/>
              <a:t>Key count indicates the amount of configuration keys available for this client (server always provides this info, but client can ignore this field if this info is not required)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6508684"/>
              </p:ext>
            </p:extLst>
          </p:nvPr>
        </p:nvGraphicFramePr>
        <p:xfrm>
          <a:off x="611560" y="5059382"/>
          <a:ext cx="7773980" cy="115570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 (optional)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047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Request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to request MGMT to initiate transmission of a configuration</a:t>
            </a:r>
          </a:p>
          <a:p>
            <a:pPr lvl="1"/>
            <a:r>
              <a:rPr lang="en-US" dirty="0" smtClean="0"/>
              <a:t>Request single key: continuous transmission mode and conf-id</a:t>
            </a:r>
          </a:p>
          <a:p>
            <a:pPr lvl="1"/>
            <a:r>
              <a:rPr lang="en-US" dirty="0" smtClean="0"/>
              <a:t>Request all configuration groups: </a:t>
            </a:r>
            <a:r>
              <a:rPr lang="en-US" b="1" dirty="0" smtClean="0"/>
              <a:t>0xFFFF</a:t>
            </a:r>
            <a:r>
              <a:rPr lang="en-US" dirty="0" smtClean="0"/>
              <a:t> as conf-id</a:t>
            </a:r>
          </a:p>
          <a:p>
            <a:pPr lvl="1"/>
            <a:r>
              <a:rPr lang="en-US" dirty="0" smtClean="0"/>
              <a:t>Request NET layer configuration group: </a:t>
            </a:r>
            <a:r>
              <a:rPr lang="en-US" b="1" dirty="0" smtClean="0"/>
              <a:t>0xAAAA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r>
              <a:rPr lang="en-US" dirty="0" smtClean="0"/>
              <a:t>Request FAC layer configuration group: </a:t>
            </a:r>
            <a:r>
              <a:rPr lang="en-US" b="1" dirty="0" smtClean="0"/>
              <a:t>0xBBBB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Transmission mode flag:</a:t>
            </a:r>
          </a:p>
          <a:p>
            <a:pPr lvl="1"/>
            <a:r>
              <a:rPr lang="en-US" dirty="0" smtClean="0"/>
              <a:t>0 for continuous transmission mode (default):  each key is wrapped in its own message</a:t>
            </a:r>
          </a:p>
          <a:p>
            <a:pPr lvl="1"/>
            <a:r>
              <a:rPr lang="en-US" dirty="0" smtClean="0"/>
              <a:t>1 for bulk mode: all-in-1 data blob (a single big message containing all keys)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402242"/>
              </p:ext>
            </p:extLst>
          </p:nvPr>
        </p:nvGraphicFramePr>
        <p:xfrm>
          <a:off x="899592" y="5000636"/>
          <a:ext cx="7546975" cy="97472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22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822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Trasmission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07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Response Continuous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declare configuration parameters</a:t>
            </a:r>
          </a:p>
          <a:p>
            <a:r>
              <a:rPr lang="en-US" sz="2400" dirty="0" err="1" smtClean="0"/>
              <a:t>ConfID</a:t>
            </a:r>
            <a:r>
              <a:rPr lang="en-US" sz="2400" dirty="0" smtClean="0"/>
              <a:t> is mapped to name of configuration parameter</a:t>
            </a:r>
          </a:p>
          <a:p>
            <a:r>
              <a:rPr lang="en-US" sz="2400" dirty="0" smtClean="0"/>
              <a:t>Encoding of 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determined by Conf-ID</a:t>
            </a:r>
          </a:p>
          <a:p>
            <a:r>
              <a:rPr lang="en-US" sz="2400" dirty="0" smtClean="0"/>
              <a:t>Size of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is indicated in Length </a:t>
            </a:r>
          </a:p>
          <a:p>
            <a:pPr lvl="1"/>
            <a:r>
              <a:rPr lang="de-DE" sz="2400" dirty="0" smtClean="0"/>
              <a:t>Field: Length (bytes 6+7) -&gt; is mandatory. Length indicates DWORD-length of „Conf Value“, e.g. Length=2 means ConfValue is actually 8 bytes long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868390" y="4857760"/>
          <a:ext cx="7561262" cy="1508222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58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Response </a:t>
            </a:r>
            <a:r>
              <a:rPr lang="en-US" dirty="0" smtClean="0"/>
              <a:t>Bulk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r>
              <a:rPr lang="de-DE" sz="2400" dirty="0" smtClean="0"/>
              <a:t>Bulk transfer message incorporates as many configuration item as indicated by „Key Count“ field</a:t>
            </a: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2032219"/>
              </p:ext>
            </p:extLst>
          </p:nvPr>
        </p:nvGraphicFramePr>
        <p:xfrm>
          <a:off x="785786" y="3071812"/>
          <a:ext cx="7546975" cy="2928956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30979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79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78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69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„key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5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Notification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785786" y="4572008"/>
          <a:ext cx="7561262" cy="2041808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7172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2971808"/>
          </a:xfrm>
        </p:spPr>
        <p:txBody>
          <a:bodyPr/>
          <a:lstStyle/>
          <a:p>
            <a:r>
              <a:rPr lang="de-DE" sz="2400" dirty="0" smtClean="0"/>
              <a:t>Configuration Notification is used to keep MGMT up to date regarding configuration changes</a:t>
            </a:r>
          </a:p>
          <a:p>
            <a:r>
              <a:rPr lang="de-DE" sz="2400" dirty="0" smtClean="0"/>
              <a:t>There is no continuous version of this message, a single message is goint to be sent for every change</a:t>
            </a:r>
          </a:p>
          <a:p>
            <a:r>
              <a:rPr lang="en-US" sz="2400" dirty="0" smtClean="0"/>
              <a:t>`Length’ field denotes number of bytes (not DWORDS)</a:t>
            </a:r>
          </a:p>
          <a:p>
            <a:r>
              <a:rPr lang="en-US" sz="2400" dirty="0" smtClean="0"/>
              <a:t>String values are not NULL-terminated, `Length’ field should help to parse it properly</a:t>
            </a:r>
          </a:p>
        </p:txBody>
      </p:sp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request allows to filter part of the communication profile table setting the bit to 1 where necessary.</a:t>
            </a:r>
          </a:p>
          <a:p>
            <a:endParaRPr lang="en-US" dirty="0" smtClean="0"/>
          </a:p>
          <a:p>
            <a:r>
              <a:rPr lang="en-US" dirty="0" smtClean="0"/>
              <a:t>Transport: </a:t>
            </a:r>
            <a:r>
              <a:rPr lang="en-US" sz="2000" dirty="0" smtClean="0"/>
              <a:t>|BTP_A|BTP_B|TCP|UDP|RTP|STCP|Res|Res|</a:t>
            </a:r>
          </a:p>
          <a:p>
            <a:r>
              <a:rPr lang="en-US" dirty="0" smtClean="0"/>
              <a:t>Network: </a:t>
            </a:r>
            <a:r>
              <a:rPr lang="en-US" sz="2000" dirty="0" smtClean="0"/>
              <a:t>|</a:t>
            </a:r>
            <a:r>
              <a:rPr lang="en-US" sz="2000" dirty="0"/>
              <a:t>GN|IPv6_GN|IPv6|IPv4| </a:t>
            </a:r>
            <a:r>
              <a:rPr lang="en-US" sz="2000" dirty="0" smtClean="0"/>
              <a:t>IPv4/v6 |</a:t>
            </a:r>
            <a:r>
              <a:rPr lang="en-US" sz="2000" dirty="0"/>
              <a:t>DSMIPv4/v6</a:t>
            </a:r>
            <a:r>
              <a:rPr lang="en-US" sz="2000" dirty="0" smtClean="0"/>
              <a:t>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Access:</a:t>
            </a:r>
            <a:r>
              <a:rPr lang="en-US" dirty="0"/>
              <a:t> </a:t>
            </a:r>
            <a:r>
              <a:rPr lang="en-US" sz="2000" dirty="0" smtClean="0"/>
              <a:t>|ITSG5|3G|11n|Ethernet|</a:t>
            </a:r>
            <a:r>
              <a:rPr lang="en-US" sz="2000" dirty="0"/>
              <a:t>Res</a:t>
            </a:r>
            <a:r>
              <a:rPr lang="en-US" sz="2000" dirty="0" smtClean="0"/>
              <a:t>|Res|Res|Res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Channel:</a:t>
            </a:r>
            <a:r>
              <a:rPr lang="en-US" dirty="0"/>
              <a:t> </a:t>
            </a:r>
            <a:r>
              <a:rPr lang="en-US" sz="2000" dirty="0" smtClean="0"/>
              <a:t>|CCH|SCH1|SCH2|SCH3|SCH4|Res|Res|Res</a:t>
            </a:r>
            <a:r>
              <a:rPr lang="en-US" sz="2000" dirty="0"/>
              <a:t>|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202415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3" y="1600201"/>
          <a:ext cx="8072495" cy="22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4"/>
                <a:gridCol w="2146019"/>
                <a:gridCol w="1890228"/>
                <a:gridCol w="2018124"/>
              </a:tblGrid>
              <a:tr h="36117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Transport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Network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Access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Channel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1896255">
                <a:tc>
                  <a:txBody>
                    <a:bodyPr/>
                    <a:lstStyle/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BTP_A = 0x1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BTP_B = 0x2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TCP = 0x3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UDP = 0x4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RTP = 0x5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STCP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GN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IPv6_GN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IPv4/v6 = 0x5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DSMIPv4/v6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ITSG5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3G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11n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Ethernet = 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CCH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SCH1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SCH2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SCH3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SCH4 = 0x5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151778"/>
              </p:ext>
            </p:extLst>
          </p:nvPr>
        </p:nvGraphicFramePr>
        <p:xfrm>
          <a:off x="683568" y="4143380"/>
          <a:ext cx="7773980" cy="2029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CP Count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„CP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request allows MGMT client to select a communication profile according to its needs listed below,</a:t>
            </a:r>
          </a:p>
          <a:p>
            <a:endParaRPr lang="en-US" sz="2000" dirty="0" smtClean="0"/>
          </a:p>
          <a:p>
            <a:r>
              <a:rPr lang="en-US" sz="2400" dirty="0" smtClean="0"/>
              <a:t>Latency</a:t>
            </a:r>
          </a:p>
          <a:p>
            <a:r>
              <a:rPr lang="en-US" sz="2400" dirty="0" smtClean="0"/>
              <a:t>Relevance</a:t>
            </a:r>
          </a:p>
          <a:p>
            <a:r>
              <a:rPr lang="en-US" sz="2400" dirty="0" smtClean="0"/>
              <a:t>Reliability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42910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response allows MGMT to offer a communication profile based on the criteria set by client</a:t>
            </a:r>
          </a:p>
          <a:p>
            <a:endParaRPr lang="en-US" sz="2800" dirty="0" smtClean="0"/>
          </a:p>
          <a:p>
            <a:r>
              <a:rPr lang="en-US" sz="2800" dirty="0" smtClean="0"/>
              <a:t>Request parameters </a:t>
            </a:r>
            <a:r>
              <a:rPr lang="en-US" sz="2800" i="1" dirty="0" smtClean="0"/>
              <a:t>latency</a:t>
            </a:r>
            <a:r>
              <a:rPr lang="en-US" sz="2800" dirty="0" smtClean="0"/>
              <a:t>, </a:t>
            </a:r>
            <a:r>
              <a:rPr lang="en-US" sz="2800" i="1" smtClean="0"/>
              <a:t>relevance, reliability</a:t>
            </a:r>
            <a:r>
              <a:rPr lang="en-US" sz="2800" dirty="0" smtClean="0"/>
              <a:t>, and are sent back to let MGMT client match requests and relevant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000636"/>
          <a:ext cx="7773980" cy="144699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Generic Information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de-DE" dirty="0" smtClean="0"/>
              <a:t>For all the packets defined herein,</a:t>
            </a:r>
          </a:p>
          <a:p>
            <a:pPr lvl="1"/>
            <a:r>
              <a:rPr lang="de-DE" dirty="0" smtClean="0"/>
              <a:t>Byte-order is Big Endian</a:t>
            </a:r>
          </a:p>
          <a:p>
            <a:pPr lvl="1"/>
            <a:r>
              <a:rPr lang="de-DE" dirty="0" smtClean="0"/>
              <a:t>Packet exchange is done through a UDP socket </a:t>
            </a:r>
          </a:p>
          <a:p>
            <a:pPr lvl="1"/>
            <a:r>
              <a:rPr lang="de-DE" dirty="0" smtClean="0"/>
              <a:t>Unless stated otherwise there is padding for variable-size fields to make entire packet‘s size multiples of DWORD 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de-DE" dirty="0" smtClean="0"/>
              <a:t>FAC Group Configuration Keys</a:t>
            </a:r>
          </a:p>
        </p:txBody>
      </p:sp>
      <p:graphicFrame>
        <p:nvGraphicFramePr>
          <p:cNvPr id="6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0350652"/>
              </p:ext>
            </p:extLst>
          </p:nvPr>
        </p:nvGraphicFramePr>
        <p:xfrm>
          <a:off x="785786" y="2071678"/>
          <a:ext cx="7643866" cy="3572846"/>
        </p:xfrm>
        <a:graphic>
          <a:graphicData uri="http://schemas.openxmlformats.org/drawingml/2006/table">
            <a:tbl>
              <a:tblPr/>
              <a:tblGrid>
                <a:gridCol w="2527698"/>
                <a:gridCol w="829888"/>
                <a:gridCol w="4286280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itsVehicleWidth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63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itsVehicleLength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1023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CAM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DENM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LDM Garbage Collection 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41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vendor/extended message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1: Validity flag (used to indicate of non-existent data)</a:t>
            </a:r>
          </a:p>
          <a:p>
            <a:r>
              <a:rPr lang="de-DE" dirty="0" smtClean="0"/>
              <a:t>Version information (4 bits)</a:t>
            </a:r>
          </a:p>
          <a:p>
            <a:r>
              <a:rPr lang="de-DE" dirty="0" smtClean="0"/>
              <a:t>Priority (Optional, 3 bits)</a:t>
            </a:r>
          </a:p>
          <a:p>
            <a:r>
              <a:rPr lang="de-DE" dirty="0" smtClean="0"/>
              <a:t>Event Type (8 bits)</a:t>
            </a:r>
          </a:p>
          <a:p>
            <a:r>
              <a:rPr lang="de-DE" dirty="0" smtClean="0"/>
              <a:t>Event Subtype (8 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704959"/>
              </p:ext>
            </p:extLst>
          </p:nvPr>
        </p:nvGraphicFramePr>
        <p:xfrm>
          <a:off x="705643" y="5301208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&amp; subtype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574090"/>
              </p:ext>
            </p:extLst>
          </p:nvPr>
        </p:nvGraphicFramePr>
        <p:xfrm>
          <a:off x="537842" y="1757429"/>
          <a:ext cx="8106124" cy="4529091"/>
        </p:xfrm>
        <a:graphic>
          <a:graphicData uri="http://schemas.openxmlformats.org/drawingml/2006/table">
            <a:tbl>
              <a:tblPr/>
              <a:tblGrid>
                <a:gridCol w="1176638"/>
                <a:gridCol w="2500330"/>
                <a:gridCol w="1143008"/>
                <a:gridCol w="785818"/>
                <a:gridCol w="2500330"/>
              </a:tblGrid>
              <a:tr h="29943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89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_TABLE_REQ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Request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Response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95">
                <a:tc rowSpan="10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48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CONFIGURATION_UPDATE_AVAILABLE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Indication: New configuration 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11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CONFIGURATION_RES_CONT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Continuous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CONFIGURATION_RES_BULK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13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Bulk mode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COMM_PROF_REQ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15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COMM_PROF_REP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16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17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525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COMM_PROF_SELECTION_RES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18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3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Request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en-US" dirty="0" smtClean="0"/>
              <a:t>Queries the location table for the position vector of a node, given by its </a:t>
            </a:r>
            <a:r>
              <a:rPr lang="en-US" dirty="0" err="1" smtClean="0"/>
              <a:t>GN_Addr</a:t>
            </a:r>
            <a:endParaRPr lang="en-US" dirty="0" smtClean="0"/>
          </a:p>
          <a:p>
            <a:r>
              <a:rPr lang="en-US" dirty="0" smtClean="0"/>
              <a:t>Query location event generates a Update Location Event.</a:t>
            </a:r>
          </a:p>
          <a:p>
            <a:pPr lvl="1"/>
            <a:r>
              <a:rPr lang="en-US" dirty="0" smtClean="0"/>
              <a:t>All Location Table can be requested by setting a GN_ADDR with all bytes set to 0xFF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3186227"/>
              </p:ext>
            </p:extLst>
          </p:nvPr>
        </p:nvGraphicFramePr>
        <p:xfrm>
          <a:off x="467544" y="4941168"/>
          <a:ext cx="7786700" cy="1584325"/>
        </p:xfrm>
        <a:graphic>
          <a:graphicData uri="http://schemas.openxmlformats.org/drawingml/2006/table">
            <a:tbl>
              <a:tblPr/>
              <a:tblGrid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</a:tblGrid>
              <a:tr h="311658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2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0" marR="67100" marT="33555" marB="335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920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43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Response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3845004"/>
              </p:ext>
            </p:extLst>
          </p:nvPr>
        </p:nvGraphicFramePr>
        <p:xfrm>
          <a:off x="571472" y="2285992"/>
          <a:ext cx="7949756" cy="4023753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09904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4505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7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5" marB="335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Count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617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Sequence Number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gridSpan="8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„LPV count“)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5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First entry is always EGO vehicle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Flags: </a:t>
            </a:r>
            <a:r>
              <a:rPr lang="en-US" dirty="0" smtClean="0"/>
              <a:t>TBD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82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Response</a:t>
            </a:r>
          </a:p>
        </p:txBody>
      </p:sp>
      <p:sp>
        <p:nvSpPr>
          <p:cNvPr id="10243" name="Content Placeholder 7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LVP Flags’ octet is encoded as follows</a:t>
            </a:r>
          </a:p>
          <a:p>
            <a:r>
              <a:rPr lang="en-US" dirty="0" smtClean="0"/>
              <a:t>First two bits have </a:t>
            </a:r>
            <a:r>
              <a:rPr lang="en-US" smtClean="0"/>
              <a:t>true and false </a:t>
            </a:r>
            <a:r>
              <a:rPr lang="en-US" dirty="0" smtClean="0"/>
              <a:t>(1 and 0, respectively) values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3845004"/>
              </p:ext>
            </p:extLst>
          </p:nvPr>
        </p:nvGraphicFramePr>
        <p:xfrm>
          <a:off x="571472" y="3071811"/>
          <a:ext cx="7929617" cy="1214445"/>
        </p:xfrm>
        <a:graphic>
          <a:graphicData uri="http://schemas.openxmlformats.org/drawingml/2006/table">
            <a:tbl>
              <a:tblPr/>
              <a:tblGrid>
                <a:gridCol w="1143008"/>
                <a:gridCol w="1143008"/>
                <a:gridCol w="857256"/>
                <a:gridCol w="928694"/>
                <a:gridCol w="1000132"/>
                <a:gridCol w="928694"/>
                <a:gridCol w="1000132"/>
                <a:gridCol w="928693"/>
              </a:tblGrid>
              <a:tr h="483370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LPV Flags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7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Bit 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483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 smtClean="0">
                          <a:latin typeface="Consolas"/>
                          <a:ea typeface="Calibri"/>
                          <a:cs typeface="Times New Roman"/>
                        </a:rPr>
                        <a:t>Is Neighbour?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 smtClean="0">
                          <a:latin typeface="Consolas"/>
                          <a:ea typeface="Calibri"/>
                          <a:cs typeface="Times New Roman"/>
                        </a:rPr>
                        <a:t>Is Pending?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nsolas"/>
                          <a:ea typeface="Calibri"/>
                          <a:cs typeface="Times New Roman"/>
                        </a:rPr>
                        <a:t>Reserved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nsolas"/>
                          <a:ea typeface="Calibri"/>
                          <a:cs typeface="Times New Roman"/>
                        </a:rPr>
                        <a:t>Reserved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nsolas"/>
                          <a:ea typeface="Calibri"/>
                          <a:cs typeface="Times New Roman"/>
                        </a:rPr>
                        <a:t>Reserved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nsolas"/>
                          <a:ea typeface="Calibri"/>
                          <a:cs typeface="Times New Roman"/>
                        </a:rPr>
                        <a:t>Reserved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nsolas"/>
                          <a:ea typeface="Calibri"/>
                          <a:cs typeface="Times New Roman"/>
                        </a:rPr>
                        <a:t>Reserved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onsolas"/>
                          <a:ea typeface="Calibri"/>
                          <a:cs typeface="Times New Roman"/>
                        </a:rPr>
                        <a:t>Reserved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2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1678</Words>
  <Application>Microsoft Office PowerPoint</Application>
  <PresentationFormat>On-screen Show (4:3)</PresentationFormat>
  <Paragraphs>866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Thème Office</vt:lpstr>
      <vt:lpstr>Lot 3 - Développements</vt:lpstr>
      <vt:lpstr>Generic Information </vt:lpstr>
      <vt:lpstr>Message Header </vt:lpstr>
      <vt:lpstr>Message type &amp; subtype</vt:lpstr>
      <vt:lpstr>Location</vt:lpstr>
      <vt:lpstr>Location Table Request</vt:lpstr>
      <vt:lpstr>Location Table Response</vt:lpstr>
      <vt:lpstr>Location Table Response</vt:lpstr>
      <vt:lpstr>Configuration</vt:lpstr>
      <vt:lpstr>Configuration Available Event</vt:lpstr>
      <vt:lpstr>Configuration Request</vt:lpstr>
      <vt:lpstr>Configuration Response Continuous</vt:lpstr>
      <vt:lpstr>Configuration Response Bulk</vt:lpstr>
      <vt:lpstr>Configuration Notification</vt:lpstr>
      <vt:lpstr>Communication Profile</vt:lpstr>
      <vt:lpstr>Communication Profile Request</vt:lpstr>
      <vt:lpstr>Communication Profile Response</vt:lpstr>
      <vt:lpstr>Communication Profile Selection Request</vt:lpstr>
      <vt:lpstr>Communication Profile Selection Response</vt:lpstr>
      <vt:lpstr>FAC Group Configuration Keys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FAC-CM to MGMT Interface Description</dc:title>
  <dc:creator>nicoud; demiray</dc:creator>
  <cp:lastModifiedBy>demiray</cp:lastModifiedBy>
  <cp:revision>757</cp:revision>
  <dcterms:created xsi:type="dcterms:W3CDTF">2010-10-25T07:54:00Z</dcterms:created>
  <dcterms:modified xsi:type="dcterms:W3CDTF">2012-09-27T12:44:44Z</dcterms:modified>
</cp:coreProperties>
</file>