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9" r:id="rId4"/>
    <p:sldId id="273" r:id="rId5"/>
    <p:sldId id="259" r:id="rId6"/>
    <p:sldId id="260" r:id="rId7"/>
    <p:sldId id="261" r:id="rId8"/>
    <p:sldId id="275" r:id="rId9"/>
    <p:sldId id="265" r:id="rId10"/>
    <p:sldId id="266" r:id="rId11"/>
    <p:sldId id="267" r:id="rId12"/>
    <p:sldId id="268" r:id="rId13"/>
    <p:sldId id="270" r:id="rId14"/>
    <p:sldId id="276" r:id="rId15"/>
    <p:sldId id="277" r:id="rId16"/>
    <p:sldId id="274" r:id="rId17"/>
    <p:sldId id="271" r:id="rId18"/>
    <p:sldId id="272" r:id="rId19"/>
    <p:sldId id="264" r:id="rId20"/>
    <p:sldId id="279" r:id="rId21"/>
    <p:sldId id="278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16/05/2012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16/05/2012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16.05.2012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8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0050-80F7-4FC5-BD49-94B78E6E2F0A}" type="datetime1">
              <a:rPr lang="de-DE"/>
              <a:pPr>
                <a:defRPr/>
              </a:pPr>
              <a:t>16.05.2012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211EC-C351-4E8B-AEDB-CFF87A5766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2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5473700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CM-GN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to request MGMT to initiate transmission of a configuration</a:t>
            </a:r>
          </a:p>
          <a:p>
            <a:pPr lvl="1"/>
            <a:r>
              <a:rPr lang="en-US" dirty="0" smtClean="0"/>
              <a:t>Request single key: continuous  transmission mode and </a:t>
            </a:r>
            <a:r>
              <a:rPr lang="en-US" dirty="0" err="1" smtClean="0"/>
              <a:t>conf</a:t>
            </a:r>
            <a:r>
              <a:rPr lang="en-US" dirty="0" smtClean="0"/>
              <a:t>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err="1" smtClean="0"/>
              <a:t>OxFFFF</a:t>
            </a:r>
            <a:r>
              <a:rPr lang="en-US" dirty="0" smtClean="0"/>
              <a:t> as </a:t>
            </a:r>
            <a:r>
              <a:rPr lang="en-US" dirty="0" err="1" smtClean="0"/>
              <a:t>conf</a:t>
            </a:r>
            <a:r>
              <a:rPr lang="en-US" dirty="0" smtClean="0"/>
              <a:t>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mode:  each key is wrapped in its own </a:t>
            </a:r>
            <a:r>
              <a:rPr lang="en-US" dirty="0" err="1" smtClean="0"/>
              <a:t>msg</a:t>
            </a:r>
            <a:r>
              <a:rPr lang="en-US" dirty="0" smtClean="0"/>
              <a:t>, default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2242"/>
              </p:ext>
            </p:extLst>
          </p:nvPr>
        </p:nvGraphicFramePr>
        <p:xfrm>
          <a:off x="899592" y="573325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</a:t>
            </a:r>
            <a:r>
              <a:rPr lang="en-US" dirty="0" err="1" smtClean="0"/>
              <a:t>Continous</a:t>
            </a:r>
            <a:endParaRPr lang="en-US" dirty="0" smtClean="0"/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to set configuration parameters</a:t>
            </a:r>
          </a:p>
          <a:p>
            <a:r>
              <a:rPr lang="en-US" dirty="0" err="1" smtClean="0"/>
              <a:t>ConfID</a:t>
            </a:r>
            <a:r>
              <a:rPr lang="en-US" dirty="0" smtClean="0"/>
              <a:t> is mapped to name of configuration parameter</a:t>
            </a:r>
          </a:p>
          <a:p>
            <a:r>
              <a:rPr lang="en-US" dirty="0" smtClean="0"/>
              <a:t>Encoding of </a:t>
            </a:r>
            <a:r>
              <a:rPr lang="en-US" dirty="0" err="1" smtClean="0"/>
              <a:t>ConfValue</a:t>
            </a:r>
            <a:r>
              <a:rPr lang="en-US" dirty="0" smtClean="0"/>
              <a:t> determined by </a:t>
            </a:r>
            <a:r>
              <a:rPr lang="en-US" dirty="0" err="1" smtClean="0"/>
              <a:t>Conf</a:t>
            </a:r>
            <a:r>
              <a:rPr lang="en-US" dirty="0" smtClean="0"/>
              <a:t>-ID, default: integer</a:t>
            </a:r>
          </a:p>
          <a:p>
            <a:r>
              <a:rPr lang="en-US" dirty="0" smtClean="0"/>
              <a:t>Size of </a:t>
            </a:r>
            <a:r>
              <a:rPr lang="en-US" dirty="0" err="1" smtClean="0"/>
              <a:t>ConfValue</a:t>
            </a:r>
            <a:r>
              <a:rPr lang="en-US" dirty="0" smtClean="0"/>
              <a:t> is indicated in Length </a:t>
            </a:r>
          </a:p>
          <a:p>
            <a:pPr lvl="1"/>
            <a:r>
              <a:rPr lang="de-DE" dirty="0" smtClean="0"/>
              <a:t>Field: Length (bytes 6+7) -&gt; is mandatory. Length indicates DWORD-length of „Conf Value“, e.g. Length=2 means ConfValue is actually 8 bytes long.</a:t>
            </a:r>
          </a:p>
          <a:p>
            <a:r>
              <a:rPr lang="en-US" dirty="0" smtClean="0"/>
              <a:t>“continuous transmission” mode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94347"/>
              </p:ext>
            </p:extLst>
          </p:nvPr>
        </p:nvGraphicFramePr>
        <p:xfrm>
          <a:off x="899592" y="5445224"/>
          <a:ext cx="7561262" cy="124143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Value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bulk transfer mode</a:t>
            </a: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32219"/>
              </p:ext>
            </p:extLst>
          </p:nvPr>
        </p:nvGraphicFramePr>
        <p:xfrm>
          <a:off x="827584" y="3501008"/>
          <a:ext cx="7546975" cy="231139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47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5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288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 Group Configuration Keys</a:t>
            </a:r>
          </a:p>
        </p:txBody>
      </p:sp>
      <p:graphicFrame>
        <p:nvGraphicFramePr>
          <p:cNvPr id="28968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653030"/>
              </p:ext>
            </p:extLst>
          </p:nvPr>
        </p:nvGraphicFramePr>
        <p:xfrm>
          <a:off x="1763688" y="1589089"/>
          <a:ext cx="6264915" cy="5268911"/>
        </p:xfrm>
        <a:graphic>
          <a:graphicData uri="http://schemas.openxmlformats.org/drawingml/2006/table">
            <a:tbl>
              <a:tblPr/>
              <a:tblGrid>
                <a:gridCol w="1676534"/>
                <a:gridCol w="556614"/>
                <a:gridCol w="4031767"/>
              </a:tblGrid>
              <a:tr h="4084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itsGnLocalAddrConfMethod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0=auto, 1=managed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itsGnDefaultHopLimit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Default Hop Limit (0-255)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itsGnMaxPktLifetime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1002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Upper Limit of Packet Lifetime (1-6300000) [ms]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itsGnMinPktRepetitionInterval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1003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Lower Limit of the Packet Repetition Interval [ms]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itsGnGeoBcastForwardingAlg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0: Unspecified, 1: Simple</a:t>
                      </a:r>
                      <a:r>
                        <a:rPr kumimoji="0" 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, 2 </a:t>
                      </a:r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Advanced (optional)</a:t>
                      </a:r>
                      <a:endParaRPr kumimoji="0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itsGnGeoUcastForwardingAlg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0: Unspecified, 1: Greedy, 2: ETSI-CBF, 3: Revised-CB</a:t>
                      </a:r>
                      <a:endParaRPr kumimoji="0" 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itsGnTrafficClassRelevance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0-7 [High 0 &lt;--&gt; 7 Low]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itsGnTrafficClassReliability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1021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0-3 [High 0 &lt;--&gt; 3 Low]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itsGnTrafficClassLatency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1022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0-3 [Low  0 &lt;--&gt; 3 High]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540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itsGnCbfMinTTS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1030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Minimum time-to-send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9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itsGnCbfMaxTTS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1031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Maximum time-to-send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540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itsGnMaxCommRange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1040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 Theoretical radio communication range [m]</a:t>
                      </a: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itsGnDefTxPower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1050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TxPower [in 1dBm steps]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itsGnDefBitrate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1051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Bitrate [in Mbps -- 3, 4.5, 6, 9, 12, 18, 24, 27]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itsGnDefChannel 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1052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Channel number [176, 178, 180]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itsGnDefPriority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1053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Priority [0-7]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itsGnDefChannelBW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1054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BandWidth [MHz]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itsSecAllowUnsecure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0=security OFF, 1=security ON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itsSecEnd2End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2001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0=disabled, 1=enabled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itsSecPseudonym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2002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0=disabled, 1=enabled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request allows to filter part of the communication profile table setting the bit to 1 where necessary.</a:t>
            </a:r>
          </a:p>
          <a:p>
            <a:endParaRPr lang="en-US" dirty="0" smtClean="0"/>
          </a:p>
          <a:p>
            <a:r>
              <a:rPr lang="en-US" dirty="0" smtClean="0"/>
              <a:t>Transport: </a:t>
            </a:r>
            <a:r>
              <a:rPr lang="en-US" sz="2000" dirty="0" smtClean="0"/>
              <a:t>|</a:t>
            </a:r>
            <a:r>
              <a:rPr lang="en-US" sz="2000" dirty="0" err="1" smtClean="0"/>
              <a:t>BTP_A|BTP_B|TCP|UDP|RTP|STCP|Res|Res</a:t>
            </a:r>
            <a:r>
              <a:rPr lang="en-US" sz="2000" dirty="0" smtClean="0"/>
              <a:t>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11EC-C351-4E8B-AEDB-CFF87A5766F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66218"/>
              </p:ext>
            </p:extLst>
          </p:nvPr>
        </p:nvGraphicFramePr>
        <p:xfrm>
          <a:off x="611560" y="5589240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3754760" cy="305293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Transport: </a:t>
            </a:r>
            <a:endParaRPr lang="en-US" dirty="0" smtClean="0"/>
          </a:p>
          <a:p>
            <a:pPr lvl="1"/>
            <a:r>
              <a:rPr lang="en-US" dirty="0" smtClean="0"/>
              <a:t>BTP_A = 0x1</a:t>
            </a:r>
          </a:p>
          <a:p>
            <a:pPr lvl="1"/>
            <a:r>
              <a:rPr lang="en-US" dirty="0" smtClean="0"/>
              <a:t>BTP_B </a:t>
            </a:r>
            <a:r>
              <a:rPr lang="en-US" dirty="0"/>
              <a:t>= </a:t>
            </a:r>
            <a:r>
              <a:rPr lang="en-US" dirty="0" smtClean="0"/>
              <a:t>0x2</a:t>
            </a:r>
            <a:endParaRPr lang="en-US" dirty="0"/>
          </a:p>
          <a:p>
            <a:pPr lvl="1"/>
            <a:r>
              <a:rPr lang="en-US" dirty="0" smtClean="0"/>
              <a:t>TCP </a:t>
            </a:r>
            <a:r>
              <a:rPr lang="en-US" dirty="0"/>
              <a:t>= </a:t>
            </a:r>
            <a:r>
              <a:rPr lang="en-US" dirty="0" smtClean="0"/>
              <a:t>0x3</a:t>
            </a:r>
          </a:p>
          <a:p>
            <a:pPr lvl="1"/>
            <a:r>
              <a:rPr lang="en-US" dirty="0" smtClean="0"/>
              <a:t>UDP</a:t>
            </a:r>
            <a:r>
              <a:rPr lang="en-US" dirty="0"/>
              <a:t> = </a:t>
            </a:r>
            <a:r>
              <a:rPr lang="en-US" dirty="0" smtClean="0"/>
              <a:t>0x4</a:t>
            </a:r>
          </a:p>
          <a:p>
            <a:pPr lvl="1"/>
            <a:r>
              <a:rPr lang="en-US" dirty="0" smtClean="0"/>
              <a:t>RTP</a:t>
            </a:r>
            <a:r>
              <a:rPr lang="en-US" dirty="0"/>
              <a:t> = </a:t>
            </a:r>
            <a:r>
              <a:rPr lang="en-US" dirty="0" smtClean="0"/>
              <a:t>0x5</a:t>
            </a:r>
          </a:p>
          <a:p>
            <a:pPr lvl="1"/>
            <a:r>
              <a:rPr lang="en-US" dirty="0" smtClean="0"/>
              <a:t>STCP</a:t>
            </a:r>
            <a:r>
              <a:rPr lang="en-US" dirty="0"/>
              <a:t> = </a:t>
            </a:r>
            <a:r>
              <a:rPr lang="en-US" dirty="0" smtClean="0"/>
              <a:t>0x6</a:t>
            </a:r>
          </a:p>
          <a:p>
            <a:r>
              <a:rPr lang="en-US" dirty="0" smtClean="0"/>
              <a:t>Network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GN</a:t>
            </a:r>
            <a:r>
              <a:rPr lang="en-US" dirty="0"/>
              <a:t> = 0x1</a:t>
            </a:r>
            <a:endParaRPr lang="en-US" dirty="0" smtClean="0"/>
          </a:p>
          <a:p>
            <a:pPr lvl="1"/>
            <a:r>
              <a:rPr lang="en-US" dirty="0" smtClean="0"/>
              <a:t>IPv6_GN</a:t>
            </a:r>
            <a:r>
              <a:rPr lang="en-US" dirty="0"/>
              <a:t> = </a:t>
            </a:r>
            <a:r>
              <a:rPr lang="en-US" dirty="0" smtClean="0"/>
              <a:t>0x2</a:t>
            </a:r>
          </a:p>
          <a:p>
            <a:pPr lvl="1"/>
            <a:r>
              <a:rPr lang="en-US" dirty="0" smtClean="0"/>
              <a:t>IPv6</a:t>
            </a:r>
            <a:r>
              <a:rPr lang="en-US" dirty="0"/>
              <a:t> = </a:t>
            </a:r>
            <a:r>
              <a:rPr lang="en-US" dirty="0" smtClean="0"/>
              <a:t>0x3</a:t>
            </a:r>
          </a:p>
          <a:p>
            <a:pPr lvl="1"/>
            <a:r>
              <a:rPr lang="en-US" dirty="0" smtClean="0"/>
              <a:t>IPv4</a:t>
            </a:r>
            <a:r>
              <a:rPr lang="en-US" dirty="0"/>
              <a:t> = </a:t>
            </a:r>
            <a:r>
              <a:rPr lang="en-US" dirty="0" smtClean="0"/>
              <a:t>0x4</a:t>
            </a:r>
          </a:p>
          <a:p>
            <a:pPr lvl="1"/>
            <a:r>
              <a:rPr lang="en-US" dirty="0" smtClean="0"/>
              <a:t>IPv4/v6</a:t>
            </a:r>
            <a:r>
              <a:rPr lang="en-US" dirty="0"/>
              <a:t> = </a:t>
            </a:r>
            <a:r>
              <a:rPr lang="en-US" dirty="0" smtClean="0"/>
              <a:t>0x5</a:t>
            </a:r>
          </a:p>
          <a:p>
            <a:pPr lvl="1"/>
            <a:r>
              <a:rPr lang="en-US" dirty="0" smtClean="0"/>
              <a:t>DSMIPv4/v6</a:t>
            </a:r>
            <a:r>
              <a:rPr lang="en-US" dirty="0"/>
              <a:t> = </a:t>
            </a:r>
            <a:r>
              <a:rPr lang="en-US" dirty="0" smtClean="0"/>
              <a:t>0x6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51778"/>
              </p:ext>
            </p:extLst>
          </p:nvPr>
        </p:nvGraphicFramePr>
        <p:xfrm>
          <a:off x="683568" y="4725144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644008" y="1628800"/>
            <a:ext cx="3754760" cy="30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SzPct val="122000"/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SzPct val="80000"/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Access: </a:t>
            </a:r>
          </a:p>
          <a:p>
            <a:pPr lvl="1"/>
            <a:r>
              <a:rPr lang="en-US" dirty="0" smtClean="0"/>
              <a:t>ITSG5</a:t>
            </a:r>
            <a:r>
              <a:rPr lang="en-US" dirty="0"/>
              <a:t> = 0x1</a:t>
            </a:r>
            <a:endParaRPr lang="en-US" dirty="0" smtClean="0"/>
          </a:p>
          <a:p>
            <a:pPr lvl="1"/>
            <a:r>
              <a:rPr lang="en-US" dirty="0" smtClean="0"/>
              <a:t>3G</a:t>
            </a:r>
            <a:r>
              <a:rPr lang="en-US" dirty="0"/>
              <a:t> = </a:t>
            </a:r>
            <a:r>
              <a:rPr lang="en-US" dirty="0" smtClean="0"/>
              <a:t>0x2</a:t>
            </a:r>
          </a:p>
          <a:p>
            <a:pPr lvl="1"/>
            <a:r>
              <a:rPr lang="en-US" dirty="0" smtClean="0"/>
              <a:t>11n</a:t>
            </a:r>
            <a:r>
              <a:rPr lang="en-US" dirty="0"/>
              <a:t> = </a:t>
            </a:r>
            <a:r>
              <a:rPr lang="en-US" dirty="0" smtClean="0"/>
              <a:t>0x3</a:t>
            </a:r>
          </a:p>
          <a:p>
            <a:pPr lvl="1"/>
            <a:r>
              <a:rPr lang="en-US" dirty="0" smtClean="0"/>
              <a:t>Ethernet</a:t>
            </a:r>
            <a:r>
              <a:rPr lang="en-US" dirty="0"/>
              <a:t> = </a:t>
            </a:r>
            <a:r>
              <a:rPr lang="en-US" dirty="0" smtClean="0"/>
              <a:t>0x4</a:t>
            </a:r>
          </a:p>
          <a:p>
            <a:r>
              <a:rPr lang="en-US" dirty="0" smtClean="0"/>
              <a:t>Channel: </a:t>
            </a:r>
          </a:p>
          <a:p>
            <a:pPr lvl="1"/>
            <a:r>
              <a:rPr lang="en-US" dirty="0" smtClean="0"/>
              <a:t>CCH</a:t>
            </a:r>
            <a:r>
              <a:rPr lang="en-US" dirty="0"/>
              <a:t> = 0x1</a:t>
            </a:r>
            <a:endParaRPr lang="en-US" dirty="0" smtClean="0"/>
          </a:p>
          <a:p>
            <a:pPr lvl="1"/>
            <a:r>
              <a:rPr lang="en-US" dirty="0" smtClean="0"/>
              <a:t>SCH1</a:t>
            </a:r>
            <a:r>
              <a:rPr lang="en-US" dirty="0"/>
              <a:t> = </a:t>
            </a:r>
            <a:r>
              <a:rPr lang="en-US" dirty="0" smtClean="0"/>
              <a:t>0x2</a:t>
            </a:r>
          </a:p>
          <a:p>
            <a:pPr lvl="1"/>
            <a:r>
              <a:rPr lang="en-US" dirty="0" smtClean="0"/>
              <a:t>SCH2</a:t>
            </a:r>
            <a:r>
              <a:rPr lang="en-US" dirty="0"/>
              <a:t> = </a:t>
            </a:r>
            <a:r>
              <a:rPr lang="en-US" dirty="0" smtClean="0"/>
              <a:t>0x3</a:t>
            </a:r>
          </a:p>
          <a:p>
            <a:pPr lvl="1"/>
            <a:r>
              <a:rPr lang="en-US" dirty="0" smtClean="0"/>
              <a:t>SCH3</a:t>
            </a:r>
            <a:r>
              <a:rPr lang="en-US" dirty="0"/>
              <a:t> = </a:t>
            </a:r>
            <a:r>
              <a:rPr lang="en-US" dirty="0" smtClean="0"/>
              <a:t>0x4</a:t>
            </a:r>
          </a:p>
          <a:p>
            <a:pPr lvl="1"/>
            <a:r>
              <a:rPr lang="en-US" dirty="0" smtClean="0"/>
              <a:t>SCH4</a:t>
            </a:r>
            <a:r>
              <a:rPr lang="en-US" dirty="0"/>
              <a:t> = </a:t>
            </a:r>
            <a:r>
              <a:rPr lang="en-US" dirty="0" smtClean="0"/>
              <a:t>0x5</a:t>
            </a:r>
          </a:p>
        </p:txBody>
      </p:sp>
    </p:spTree>
    <p:extLst>
      <p:ext uri="{BB962C8B-B14F-4D97-AF65-F5344CB8AC3E}">
        <p14:creationId xmlns:p14="http://schemas.microsoft.com/office/powerpoint/2010/main" val="306768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0D81-5F76-4AAD-A421-D4DE960B113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9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State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only the Header.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6638"/>
              </p:ext>
            </p:extLst>
          </p:nvPr>
        </p:nvGraphicFramePr>
        <p:xfrm>
          <a:off x="755576" y="2564904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2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State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2548879"/>
          </a:xfrm>
        </p:spPr>
        <p:txBody>
          <a:bodyPr/>
          <a:lstStyle/>
          <a:p>
            <a:r>
              <a:rPr lang="en-US" sz="2800" dirty="0" smtClean="0"/>
              <a:t>The response contains all the Wireless Interfaces</a:t>
            </a:r>
          </a:p>
          <a:p>
            <a:r>
              <a:rPr lang="en-US" sz="2800" dirty="0" smtClean="0"/>
              <a:t>The message can be unsolicited if major change</a:t>
            </a:r>
          </a:p>
          <a:p>
            <a:r>
              <a:rPr lang="en-US" sz="2800" dirty="0" smtClean="0"/>
              <a:t>Access Technology</a:t>
            </a:r>
          </a:p>
          <a:p>
            <a:pPr lvl="1"/>
            <a:r>
              <a:rPr lang="en-US" sz="2000" dirty="0" smtClean="0"/>
              <a:t>consistent with widely </a:t>
            </a:r>
            <a:r>
              <a:rPr lang="en-US" sz="2000" dirty="0"/>
              <a:t>used NAS-Port-Type http://www.iana.org/assignments/radius-types/radius-types.xml#radius-types-13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91608"/>
              </p:ext>
            </p:extLst>
          </p:nvPr>
        </p:nvGraphicFramePr>
        <p:xfrm>
          <a:off x="683568" y="4509120"/>
          <a:ext cx="7859712" cy="2108200"/>
        </p:xfrm>
        <a:graphic>
          <a:graphicData uri="http://schemas.openxmlformats.org/drawingml/2006/table">
            <a:tbl>
              <a:tblPr/>
              <a:tblGrid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  <a:gridCol w="246939"/>
                <a:gridCol w="245174"/>
                <a:gridCol w="245176"/>
                <a:gridCol w="245174"/>
                <a:gridCol w="246939"/>
                <a:gridCol w="245176"/>
                <a:gridCol w="245174"/>
                <a:gridCol w="245176"/>
              </a:tblGrid>
              <a:tr h="26352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52" marB="335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2" marB="33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IF Count</a:t>
                      </a: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Interface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 Technology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 Frequency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Bandwidth</a:t>
                      </a: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 Busy Ratio</a:t>
                      </a: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Status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Average TX Power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</a:t>
                      </a: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to „IF 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9" marB="458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0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State Event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Periodically generated information about the status of the network layer</a:t>
            </a:r>
          </a:p>
          <a:p>
            <a:r>
              <a:rPr lang="en-US" dirty="0" smtClean="0"/>
              <a:t>Default every 10 seconds, </a:t>
            </a:r>
            <a:r>
              <a:rPr lang="en-US" b="1" dirty="0" smtClean="0"/>
              <a:t>used as a heartbeat. </a:t>
            </a:r>
            <a:r>
              <a:rPr lang="en-US" dirty="0" smtClean="0"/>
              <a:t>The timer can be set by appropriate configuration value</a:t>
            </a:r>
          </a:p>
          <a:p>
            <a:r>
              <a:rPr lang="en-US" dirty="0" err="1" smtClean="0"/>
              <a:t>ToUpperLayerPackets</a:t>
            </a:r>
            <a:r>
              <a:rPr lang="en-US" dirty="0" smtClean="0"/>
              <a:t> – all packets send to GNBTPAPI</a:t>
            </a:r>
          </a:p>
          <a:p>
            <a:r>
              <a:rPr lang="en-US" dirty="0" smtClean="0"/>
              <a:t>Discarded packets – possible reasons are duplicate, error in header, verification failed and other</a:t>
            </a:r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98952"/>
              </p:ext>
            </p:extLst>
          </p:nvPr>
        </p:nvGraphicFramePr>
        <p:xfrm>
          <a:off x="755576" y="3573016"/>
          <a:ext cx="7786700" cy="3095622"/>
        </p:xfrm>
        <a:graphic>
          <a:graphicData uri="http://schemas.openxmlformats.org/drawingml/2006/table">
            <a:tbl>
              <a:tblPr/>
              <a:tblGrid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</a:tblGrid>
              <a:tr h="30509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09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257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57" marB="3355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57" marB="33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09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RxPackets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RxBytes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TxPackets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TxBytes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ToUpperLayerPackets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DiscardedPackets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DuplicatePackets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38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ForwardedPackets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7" marB="45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vendor/extended msg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</a:t>
            </a:r>
            <a:r>
              <a:rPr lang="de-DE" dirty="0" smtClean="0"/>
              <a:t>1: Validity flag (used to indicate of non-existent data)</a:t>
            </a:r>
          </a:p>
          <a:p>
            <a:r>
              <a:rPr lang="de-DE" dirty="0" smtClean="0"/>
              <a:t>Version information (4 </a:t>
            </a:r>
            <a:r>
              <a:rPr lang="de-DE" dirty="0" smtClean="0"/>
              <a:t>bits)</a:t>
            </a:r>
            <a:endParaRPr lang="de-DE" dirty="0" smtClean="0"/>
          </a:p>
          <a:p>
            <a:r>
              <a:rPr lang="de-DE" dirty="0" smtClean="0"/>
              <a:t>Priority (Optional, </a:t>
            </a:r>
            <a:r>
              <a:rPr lang="de-DE" dirty="0" smtClean="0"/>
              <a:t>3bits)</a:t>
            </a:r>
            <a:endParaRPr lang="de-DE" dirty="0" smtClean="0"/>
          </a:p>
          <a:p>
            <a:r>
              <a:rPr lang="de-DE" dirty="0" smtClean="0"/>
              <a:t>Event Type (8 </a:t>
            </a:r>
            <a:r>
              <a:rPr lang="de-DE" dirty="0" smtClean="0"/>
              <a:t>bits)</a:t>
            </a:r>
            <a:endParaRPr lang="de-DE" dirty="0" smtClean="0"/>
          </a:p>
          <a:p>
            <a:r>
              <a:rPr lang="de-DE" dirty="0" smtClean="0"/>
              <a:t>Event Subtype (8 </a:t>
            </a:r>
            <a:r>
              <a:rPr lang="de-DE" dirty="0" smtClean="0"/>
              <a:t>bits)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04959"/>
              </p:ext>
            </p:extLst>
          </p:nvPr>
        </p:nvGraphicFramePr>
        <p:xfrm>
          <a:off x="705643" y="5301208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Extension to FAC-CM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0D81-5F76-4AAD-A421-D4DE960B113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8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350652"/>
              </p:ext>
            </p:extLst>
          </p:nvPr>
        </p:nvGraphicFramePr>
        <p:xfrm>
          <a:off x="1763688" y="1799640"/>
          <a:ext cx="6264915" cy="2346654"/>
        </p:xfrm>
        <a:graphic>
          <a:graphicData uri="http://schemas.openxmlformats.org/drawingml/2006/table">
            <a:tbl>
              <a:tblPr/>
              <a:tblGrid>
                <a:gridCol w="1676534"/>
                <a:gridCol w="556614"/>
                <a:gridCol w="4031767"/>
              </a:tblGrid>
              <a:tr h="4084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3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0,1m, </a:t>
                      </a: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max 1023</a:t>
                      </a:r>
                      <a:endParaRPr kumimoji="0" 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  <a:endParaRPr kumimoji="0" 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  <a:endParaRPr kumimoji="0" 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156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1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74090"/>
              </p:ext>
            </p:extLst>
          </p:nvPr>
        </p:nvGraphicFramePr>
        <p:xfrm>
          <a:off x="323528" y="1700808"/>
          <a:ext cx="8424935" cy="4785140"/>
        </p:xfrm>
        <a:graphic>
          <a:graphicData uri="http://schemas.openxmlformats.org/drawingml/2006/table">
            <a:tbl>
              <a:tblPr/>
              <a:tblGrid>
                <a:gridCol w="1274630"/>
                <a:gridCol w="2568323"/>
                <a:gridCol w="1197607"/>
                <a:gridCol w="1080120"/>
                <a:gridCol w="2304255"/>
              </a:tblGrid>
              <a:tr h="3511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row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Event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LOCATION_UPDATE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Update EGO Location Position Vector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08">
                <a:tc rowSpan="7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88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08">
                <a:tc row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STATE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State Event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WIRELESS_STATE_REQ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 State Event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WIRELESS_STATE_RES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Wireless State Event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NETWORK_STATE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GN-CM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Network State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0D81-5F76-4AAD-A421-D4DE960B113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Update</a:t>
            </a:r>
          </a:p>
        </p:txBody>
      </p:sp>
      <p:sp>
        <p:nvSpPr>
          <p:cNvPr id="819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Update Position Event sent from MGMT component to GN</a:t>
            </a:r>
          </a:p>
          <a:p>
            <a:r>
              <a:rPr lang="en-US" dirty="0" smtClean="0"/>
              <a:t>Carries node’s position vector</a:t>
            </a:r>
          </a:p>
          <a:p>
            <a:r>
              <a:rPr lang="en-US" dirty="0" smtClean="0"/>
              <a:t>All position vector fields are described in 102 636-4-1</a:t>
            </a:r>
          </a:p>
          <a:p>
            <a:pPr lvl="1"/>
            <a:r>
              <a:rPr lang="en-US" dirty="0" smtClean="0"/>
              <a:t>Timestamp (</a:t>
            </a:r>
            <a:r>
              <a:rPr lang="en-US" dirty="0" err="1" smtClean="0"/>
              <a:t>ms</a:t>
            </a:r>
            <a:r>
              <a:rPr lang="en-US" dirty="0" smtClean="0"/>
              <a:t>) = Timestamp(UET)mod2^32</a:t>
            </a:r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64175"/>
              </p:ext>
            </p:extLst>
          </p:nvPr>
        </p:nvGraphicFramePr>
        <p:xfrm>
          <a:off x="611560" y="3717032"/>
          <a:ext cx="7773989" cy="2474912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6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3" marB="3354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Request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 smtClean="0"/>
              <a:t>Queries the location table for the position vector of a node, given by its </a:t>
            </a:r>
            <a:r>
              <a:rPr lang="en-US" dirty="0" err="1" smtClean="0"/>
              <a:t>GN_Addr</a:t>
            </a:r>
            <a:endParaRPr lang="en-US" dirty="0" smtClean="0"/>
          </a:p>
          <a:p>
            <a:r>
              <a:rPr lang="en-US" dirty="0" smtClean="0"/>
              <a:t>Query location event generates a Update Location Event.</a:t>
            </a:r>
          </a:p>
          <a:p>
            <a:pPr lvl="1"/>
            <a:r>
              <a:rPr lang="en-US" dirty="0" smtClean="0"/>
              <a:t>All Location Table can be requested by setting a GN_ADDR with all bytes set to 0xFF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86227"/>
              </p:ext>
            </p:extLst>
          </p:nvPr>
        </p:nvGraphicFramePr>
        <p:xfrm>
          <a:off x="467544" y="4941168"/>
          <a:ext cx="7786700" cy="1584325"/>
        </p:xfrm>
        <a:graphic>
          <a:graphicData uri="http://schemas.openxmlformats.org/drawingml/2006/table">
            <a:tbl>
              <a:tblPr/>
              <a:tblGrid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</a:tblGrid>
              <a:tr h="311658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2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0" marR="67100" marT="33555" marB="335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920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Response</a:t>
            </a:r>
          </a:p>
        </p:txBody>
      </p:sp>
      <p:sp>
        <p:nvSpPr>
          <p:cNvPr id="1024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First entry is always EGO vehicle.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Flags: TBD</a:t>
            </a:r>
          </a:p>
          <a:p>
            <a:r>
              <a:rPr lang="en-US" dirty="0" smtClean="0"/>
              <a:t>LVP Flags: </a:t>
            </a:r>
            <a:r>
              <a:rPr lang="fr-FR" dirty="0"/>
              <a:t>| </a:t>
            </a:r>
            <a:r>
              <a:rPr lang="fr-FR" dirty="0" err="1"/>
              <a:t>is_neighbour</a:t>
            </a:r>
            <a:r>
              <a:rPr lang="fr-FR" dirty="0"/>
              <a:t> (0/1) | </a:t>
            </a:r>
            <a:r>
              <a:rPr lang="fr-FR" dirty="0" err="1" smtClean="0"/>
              <a:t>is_pending</a:t>
            </a:r>
            <a:r>
              <a:rPr lang="fr-FR" dirty="0" smtClean="0"/>
              <a:t> </a:t>
            </a:r>
            <a:r>
              <a:rPr lang="fr-FR" dirty="0"/>
              <a:t>(0/1) | RES | RES | RES | RES | RES | RES |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45004"/>
              </p:ext>
            </p:extLst>
          </p:nvPr>
        </p:nvGraphicFramePr>
        <p:xfrm>
          <a:off x="539552" y="2822064"/>
          <a:ext cx="7949756" cy="4023753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09904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4505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7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5" marB="33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Count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617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Sequence Number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gridSpan="8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„LPV count“)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0D81-5F76-4AAD-A421-D4DE960B113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9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72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notify clients of ITS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changed</a:t>
            </a:r>
            <a:endParaRPr lang="en-US" dirty="0" smtClean="0"/>
          </a:p>
          <a:p>
            <a:r>
              <a:rPr lang="en-US" dirty="0" smtClean="0"/>
              <a:t>Key count indicates the amount of configuration keys available for this client (server always provides this info, but client can ignore this field if this info is not required)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08684"/>
              </p:ext>
            </p:extLst>
          </p:nvPr>
        </p:nvGraphicFramePr>
        <p:xfrm>
          <a:off x="611560" y="5589240"/>
          <a:ext cx="7773980" cy="115570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 (optional)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7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1901</Words>
  <Application>Microsoft Office PowerPoint</Application>
  <PresentationFormat>On-screen Show (4:3)</PresentationFormat>
  <Paragraphs>992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Thème Office</vt:lpstr>
      <vt:lpstr>Lot 3 - Développements</vt:lpstr>
      <vt:lpstr>Message Header </vt:lpstr>
      <vt:lpstr>Message type &amp; subtype</vt:lpstr>
      <vt:lpstr>Location</vt:lpstr>
      <vt:lpstr>Location Update</vt:lpstr>
      <vt:lpstr>Location Table Request</vt:lpstr>
      <vt:lpstr>Location Table Response</vt:lpstr>
      <vt:lpstr>Configuration</vt:lpstr>
      <vt:lpstr>Configuration Available Event</vt:lpstr>
      <vt:lpstr>Configuration Request</vt:lpstr>
      <vt:lpstr>Configuration Response Continous</vt:lpstr>
      <vt:lpstr>Configuration Response Bulk</vt:lpstr>
      <vt:lpstr>NET Group Configuration Keys</vt:lpstr>
      <vt:lpstr>Communication Profile Request</vt:lpstr>
      <vt:lpstr>Communication Profile Response</vt:lpstr>
      <vt:lpstr>State</vt:lpstr>
      <vt:lpstr>Wireless State Request</vt:lpstr>
      <vt:lpstr>Wireless State Response</vt:lpstr>
      <vt:lpstr>Network State Event</vt:lpstr>
      <vt:lpstr>Extension to FAC-CM</vt:lpstr>
      <vt:lpstr>FAC Group Configuration Keys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nicoud</dc:creator>
  <cp:lastModifiedBy>Andrea Tomatis</cp:lastModifiedBy>
  <cp:revision>116</cp:revision>
  <dcterms:created xsi:type="dcterms:W3CDTF">2010-10-25T07:54:00Z</dcterms:created>
  <dcterms:modified xsi:type="dcterms:W3CDTF">2012-05-16T14:05:43Z</dcterms:modified>
</cp:coreProperties>
</file>