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61" r:id="rId2"/>
    <p:sldId id="364" r:id="rId3"/>
    <p:sldId id="367" r:id="rId4"/>
    <p:sldId id="366" r:id="rId5"/>
    <p:sldId id="369" r:id="rId6"/>
    <p:sldId id="371" r:id="rId7"/>
    <p:sldId id="3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17" dt="2022-03-24T20:39:21.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83214" autoAdjust="0"/>
  </p:normalViewPr>
  <p:slideViewPr>
    <p:cSldViewPr snapToGrid="0" snapToObjects="1">
      <p:cViewPr varScale="1">
        <p:scale>
          <a:sx n="141" d="100"/>
          <a:sy n="141" d="100"/>
        </p:scale>
        <p:origin x="69"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modSld">
      <pc:chgData name="Jackie N" userId="8b14f1697149b7ae" providerId="LiveId" clId="{07AE1321-E1B5-44BC-BC54-8923ADAC392F}" dt="2022-03-24T20:39:55.301" v="772" actId="1076"/>
      <pc:docMkLst>
        <pc:docMk/>
      </pc:docMkLst>
      <pc:sldChg chg="addSp modSp mod">
        <pc:chgData name="Jackie N" userId="8b14f1697149b7ae" providerId="LiveId" clId="{07AE1321-E1B5-44BC-BC54-8923ADAC392F}" dt="2022-03-23T19:56:01.460" v="609" actId="20577"/>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4T20:39:55.301" v="772" actId="1076"/>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4T20:39:16.873" v="693" actId="1076"/>
          <ac:spMkLst>
            <pc:docMk/>
            <pc:sldMk cId="3732819603" sldId="369"/>
            <ac:spMk id="31" creationId="{D4D8B0C8-B0ED-42BE-A498-BC640A90AE92}"/>
          </ac:spMkLst>
        </pc:spChg>
        <pc:spChg chg="add del mod">
          <ac:chgData name="Jackie N" userId="8b14f1697149b7ae" providerId="LiveId" clId="{07AE1321-E1B5-44BC-BC54-8923ADAC392F}" dt="2022-03-24T20:39:48.381" v="771" actId="478"/>
          <ac:spMkLst>
            <pc:docMk/>
            <pc:sldMk cId="3732819603" sldId="369"/>
            <ac:spMk id="32" creationId="{414646BB-C66E-40B0-9213-EC0EA17468E4}"/>
          </ac:spMkLst>
        </pc:spChg>
        <pc:spChg chg="add mod">
          <ac:chgData name="Jackie N" userId="8b14f1697149b7ae" providerId="LiveId" clId="{07AE1321-E1B5-44BC-BC54-8923ADAC392F}" dt="2022-03-24T20:39:55.301" v="772" actId="1076"/>
          <ac:spMkLst>
            <pc:docMk/>
            <pc:sldMk cId="3732819603" sldId="369"/>
            <ac:spMk id="33" creationId="{3D8AB278-EC65-4039-88A5-B924041DE5F8}"/>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1T19:06:37.616" v="109" actId="1076"/>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modSp add mod">
        <pc:chgData name="Jackie N" userId="8b14f1697149b7ae" providerId="LiveId" clId="{07AE1321-E1B5-44BC-BC54-8923ADAC392F}" dt="2022-03-21T19:20:18.345" v="538" actId="2057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ldChg>
      <pc:sldChg chg="modSp add mod">
        <pc:chgData name="Jackie N" userId="8b14f1697149b7ae" providerId="LiveId" clId="{07AE1321-E1B5-44BC-BC54-8923ADAC392F}" dt="2022-03-21T19:16:43.003" v="466" actId="255"/>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7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manas.tech/blog/2015/12/15/logging-for-rails-apps-in-docke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*Judge, Crime Type</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CA006A-B985-4C15-84B2-EC43939AA6FE}"/>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Bias Detection Engine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179811" y="3074363"/>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a:solidFill>
                  <a:srgbClr val="F7F2E2"/>
                </a:solidFill>
                <a:latin typeface="Segoe UI Semibold"/>
                <a:cs typeface="Segoe UI Semibold"/>
              </a:rPr>
              <a:t>Florida Department Of Corrections</a:t>
            </a:r>
            <a:endParaRPr lang="en-US" sz="2400">
              <a:solidFill>
                <a:srgbClr val="F7F2E2"/>
              </a:solidFill>
            </a:endParaRPr>
          </a:p>
        </p:txBody>
      </p:sp>
      <p:sp>
        <p:nvSpPr>
          <p:cNvPr id="35" name="Rectangle 34">
            <a:extLst>
              <a:ext uri="{FF2B5EF4-FFF2-40B4-BE49-F238E27FC236}">
                <a16:creationId xmlns:a16="http://schemas.microsoft.com/office/drawing/2014/main" id="{DAE5FFE2-4B42-4DF5-9353-CF5D1380D7E7}"/>
              </a:ext>
            </a:extLst>
          </p:cNvPr>
          <p:cNvSpPr/>
          <p:nvPr/>
        </p:nvSpPr>
        <p:spPr bwMode="auto">
          <a:xfrm>
            <a:off x="1895583" y="1198521"/>
            <a:ext cx="6789404" cy="5579572"/>
          </a:xfrm>
          <a:prstGeom prst="rect">
            <a:avLst/>
          </a:prstGeom>
          <a:solidFill>
            <a:srgbClr val="FFFFFF"/>
          </a:solidFill>
          <a:ln w="9525" cap="flat" cmpd="sng" algn="ctr">
            <a:solidFill>
              <a:schemeClr val="tx1"/>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rPr>
              <a:t>Operational processing pipeline</a:t>
            </a:r>
          </a:p>
        </p:txBody>
      </p:sp>
      <p:sp>
        <p:nvSpPr>
          <p:cNvPr id="36" name="Rounded Rectangle 11">
            <a:extLst>
              <a:ext uri="{FF2B5EF4-FFF2-40B4-BE49-F238E27FC236}">
                <a16:creationId xmlns:a16="http://schemas.microsoft.com/office/drawing/2014/main" id="{DE178307-EAB7-459E-B415-317F23B594A3}"/>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EDA, Cleansing etc.</a:t>
            </a:r>
          </a:p>
        </p:txBody>
      </p:sp>
      <p:grpSp>
        <p:nvGrpSpPr>
          <p:cNvPr id="37" name="Group 116">
            <a:extLst>
              <a:ext uri="{FF2B5EF4-FFF2-40B4-BE49-F238E27FC236}">
                <a16:creationId xmlns:a16="http://schemas.microsoft.com/office/drawing/2014/main" id="{06D0EBD3-6F0C-47BD-85C8-C060BA28761B}"/>
              </a:ext>
            </a:extLst>
          </p:cNvPr>
          <p:cNvGrpSpPr/>
          <p:nvPr/>
        </p:nvGrpSpPr>
        <p:grpSpPr>
          <a:xfrm>
            <a:off x="9633404" y="3449004"/>
            <a:ext cx="986755" cy="1016000"/>
            <a:chOff x="555334" y="4191000"/>
            <a:chExt cx="587666" cy="609600"/>
          </a:xfrm>
        </p:grpSpPr>
        <p:pic>
          <p:nvPicPr>
            <p:cNvPr id="38" name="Picture 3" descr="C:\Documents and Settings\antonk\Local Settings\Temporary Internet Files\Content.IE5\AV78XKCM\MCj04348450000[1].png">
              <a:extLst>
                <a:ext uri="{FF2B5EF4-FFF2-40B4-BE49-F238E27FC236}">
                  <a16:creationId xmlns:a16="http://schemas.microsoft.com/office/drawing/2014/main" id="{40EF481F-F5C3-4900-A8E6-F43F019464E8}"/>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9" name="Can 21">
              <a:extLst>
                <a:ext uri="{FF2B5EF4-FFF2-40B4-BE49-F238E27FC236}">
                  <a16:creationId xmlns:a16="http://schemas.microsoft.com/office/drawing/2014/main" id="{B5280ED3-BFDC-47B4-AA9E-386A831C71F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endParaRPr>
            </a:p>
          </p:txBody>
        </p:sp>
      </p:grpSp>
      <p:pic>
        <p:nvPicPr>
          <p:cNvPr id="40" name="Picture 2" descr="Bloomberg Professional Service">
            <a:extLst>
              <a:ext uri="{FF2B5EF4-FFF2-40B4-BE49-F238E27FC236}">
                <a16:creationId xmlns:a16="http://schemas.microsoft.com/office/drawing/2014/main" id="{BE70AD58-1FBE-49FE-B4DC-6F2965FAD6AE}"/>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cxnSp>
        <p:nvCxnSpPr>
          <p:cNvPr id="42" name="Curved Connector 24">
            <a:extLst>
              <a:ext uri="{FF2B5EF4-FFF2-40B4-BE49-F238E27FC236}">
                <a16:creationId xmlns:a16="http://schemas.microsoft.com/office/drawing/2014/main" id="{517F6DB6-D9D2-4E0F-82A1-CAF50331C279}"/>
              </a:ext>
            </a:extLst>
          </p:cNvPr>
          <p:cNvCxnSpPr>
            <a:cxnSpLocks/>
            <a:stCxn id="50" idx="3"/>
            <a:endCxn id="38"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3" name="Right Arrow 4">
            <a:extLst>
              <a:ext uri="{FF2B5EF4-FFF2-40B4-BE49-F238E27FC236}">
                <a16:creationId xmlns:a16="http://schemas.microsoft.com/office/drawing/2014/main" id="{C63E3FF1-0B0F-4A1E-8948-7633B47D8563}"/>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rPr>
              <a:t>Data</a:t>
            </a: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A35FF689-D231-4400-AE95-D77D78E57AEA}"/>
              </a:ext>
            </a:extLst>
          </p:cNvPr>
          <p:cNvGrpSpPr/>
          <p:nvPr/>
        </p:nvGrpSpPr>
        <p:grpSpPr>
          <a:xfrm>
            <a:off x="10645583" y="3695600"/>
            <a:ext cx="788998" cy="626116"/>
            <a:chOff x="3377083" y="3336433"/>
            <a:chExt cx="1174035" cy="925108"/>
          </a:xfrm>
        </p:grpSpPr>
        <p:pic>
          <p:nvPicPr>
            <p:cNvPr id="48" name="Picture 47">
              <a:extLst>
                <a:ext uri="{FF2B5EF4-FFF2-40B4-BE49-F238E27FC236}">
                  <a16:creationId xmlns:a16="http://schemas.microsoft.com/office/drawing/2014/main" id="{6E84B4A0-DBA7-4D78-A01F-A014FD2AD71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67CFAD37-C196-4D8A-8D0A-4361D0653AC2}"/>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sp>
        <p:nvSpPr>
          <p:cNvPr id="50" name="Rounded Rectangle 9">
            <a:extLst>
              <a:ext uri="{FF2B5EF4-FFF2-40B4-BE49-F238E27FC236}">
                <a16:creationId xmlns:a16="http://schemas.microsoft.com/office/drawing/2014/main" id="{95C013F2-43D3-46E9-95BC-810376FA5416}"/>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Engineering</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Balance data</a:t>
            </a:r>
          </a:p>
        </p:txBody>
      </p:sp>
      <p:sp>
        <p:nvSpPr>
          <p:cNvPr id="51" name="Rounded Rectangle 9">
            <a:extLst>
              <a:ext uri="{FF2B5EF4-FFF2-40B4-BE49-F238E27FC236}">
                <a16:creationId xmlns:a16="http://schemas.microsoft.com/office/drawing/2014/main" id="{00458AFB-1870-42DD-B7B1-1C89BE15E656}"/>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Sampling</a:t>
            </a:r>
          </a:p>
        </p:txBody>
      </p:sp>
      <p:sp>
        <p:nvSpPr>
          <p:cNvPr id="52" name="Rounded Rectangle 9">
            <a:extLst>
              <a:ext uri="{FF2B5EF4-FFF2-40B4-BE49-F238E27FC236}">
                <a16:creationId xmlns:a16="http://schemas.microsoft.com/office/drawing/2014/main" id="{F8C07DBB-03FB-4129-87D5-293441573335}"/>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endParaRPr>
          </a:p>
        </p:txBody>
      </p:sp>
      <p:sp>
        <p:nvSpPr>
          <p:cNvPr id="53" name="Rounded Rectangle 9">
            <a:extLst>
              <a:ext uri="{FF2B5EF4-FFF2-40B4-BE49-F238E27FC236}">
                <a16:creationId xmlns:a16="http://schemas.microsoft.com/office/drawing/2014/main" id="{A7CC87C6-6CC2-4185-9DEA-9C5BF6C4B92F}"/>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Modelling</a:t>
            </a:r>
          </a:p>
        </p:txBody>
      </p:sp>
      <p:sp>
        <p:nvSpPr>
          <p:cNvPr id="54" name="Rounded Rectangle 9">
            <a:extLst>
              <a:ext uri="{FF2B5EF4-FFF2-40B4-BE49-F238E27FC236}">
                <a16:creationId xmlns:a16="http://schemas.microsoft.com/office/drawing/2014/main" id="{F418C671-699D-4F5D-98AF-7AD831E6FA24}"/>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Matching</a:t>
            </a:r>
          </a:p>
        </p:txBody>
      </p:sp>
      <p:sp>
        <p:nvSpPr>
          <p:cNvPr id="55" name="Rounded Rectangle 9">
            <a:extLst>
              <a:ext uri="{FF2B5EF4-FFF2-40B4-BE49-F238E27FC236}">
                <a16:creationId xmlns:a16="http://schemas.microsoft.com/office/drawing/2014/main" id="{093C42FB-BE3F-4871-9F30-9E30676AF988}"/>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Significance Test</a:t>
            </a:r>
          </a:p>
        </p:txBody>
      </p:sp>
      <p:cxnSp>
        <p:nvCxnSpPr>
          <p:cNvPr id="56" name="Curved Connector 24">
            <a:extLst>
              <a:ext uri="{FF2B5EF4-FFF2-40B4-BE49-F238E27FC236}">
                <a16:creationId xmlns:a16="http://schemas.microsoft.com/office/drawing/2014/main" id="{E19B9B9E-0009-434A-86AF-3FFA43BB3881}"/>
              </a:ext>
            </a:extLst>
          </p:cNvPr>
          <p:cNvCxnSpPr>
            <a:cxnSpLocks/>
            <a:endCxn id="53"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57" name="Arrow: Curved Right 56">
            <a:extLst>
              <a:ext uri="{FF2B5EF4-FFF2-40B4-BE49-F238E27FC236}">
                <a16:creationId xmlns:a16="http://schemas.microsoft.com/office/drawing/2014/main" id="{9A352311-D06A-490D-BE53-BF4485D95814}"/>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58" name="Curved Connector 24">
            <a:extLst>
              <a:ext uri="{FF2B5EF4-FFF2-40B4-BE49-F238E27FC236}">
                <a16:creationId xmlns:a16="http://schemas.microsoft.com/office/drawing/2014/main" id="{34C735D3-6F45-4C41-8D5B-F6D420C112E1}"/>
              </a:ext>
            </a:extLst>
          </p:cNvPr>
          <p:cNvCxnSpPr>
            <a:cxnSpLocks/>
            <a:stCxn id="54" idx="1"/>
            <a:endCxn id="51"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59" name="Curved Connector 24">
            <a:extLst>
              <a:ext uri="{FF2B5EF4-FFF2-40B4-BE49-F238E27FC236}">
                <a16:creationId xmlns:a16="http://schemas.microsoft.com/office/drawing/2014/main" id="{A8686BF6-53B1-4E88-9312-BC72D4AA9CAA}"/>
              </a:ext>
            </a:extLst>
          </p:cNvPr>
          <p:cNvCxnSpPr>
            <a:cxnSpLocks/>
            <a:stCxn id="51" idx="2"/>
            <a:endCxn id="55"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60" name="Picture 5" descr="C:\Users\torsteng\AppData\Local\Microsoft\Windows\Temporary Internet Files\Content.IE5\AP5NZ56T\MM900043784[1].gif">
            <a:extLst>
              <a:ext uri="{FF2B5EF4-FFF2-40B4-BE49-F238E27FC236}">
                <a16:creationId xmlns:a16="http://schemas.microsoft.com/office/drawing/2014/main" id="{0529C03D-A211-4707-A10A-E3F82B935652}"/>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61" name="Curved Connector 24">
            <a:extLst>
              <a:ext uri="{FF2B5EF4-FFF2-40B4-BE49-F238E27FC236}">
                <a16:creationId xmlns:a16="http://schemas.microsoft.com/office/drawing/2014/main" id="{3874EE50-01F4-41E1-9E02-C78FD0B03903}"/>
              </a:ext>
            </a:extLst>
          </p:cNvPr>
          <p:cNvCxnSpPr>
            <a:cxnSpLocks/>
            <a:stCxn id="55" idx="3"/>
            <a:endCxn id="60"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2" name="Rounded Rectangle 9">
            <a:extLst>
              <a:ext uri="{FF2B5EF4-FFF2-40B4-BE49-F238E27FC236}">
                <a16:creationId xmlns:a16="http://schemas.microsoft.com/office/drawing/2014/main" id="{5CE50444-4556-4322-874C-065247A8464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Statistical Inference</a:t>
            </a:r>
          </a:p>
        </p:txBody>
      </p:sp>
      <p:grpSp>
        <p:nvGrpSpPr>
          <p:cNvPr id="63" name="Group 62">
            <a:extLst>
              <a:ext uri="{FF2B5EF4-FFF2-40B4-BE49-F238E27FC236}">
                <a16:creationId xmlns:a16="http://schemas.microsoft.com/office/drawing/2014/main" id="{6E9619A2-7C03-450E-BBDB-18FE96D134E2}"/>
              </a:ext>
            </a:extLst>
          </p:cNvPr>
          <p:cNvGrpSpPr/>
          <p:nvPr/>
        </p:nvGrpSpPr>
        <p:grpSpPr>
          <a:xfrm>
            <a:off x="10724072" y="5326199"/>
            <a:ext cx="788998" cy="626116"/>
            <a:chOff x="3377083" y="3336433"/>
            <a:chExt cx="1174035" cy="925108"/>
          </a:xfrm>
        </p:grpSpPr>
        <p:pic>
          <p:nvPicPr>
            <p:cNvPr id="64" name="Picture 63">
              <a:extLst>
                <a:ext uri="{FF2B5EF4-FFF2-40B4-BE49-F238E27FC236}">
                  <a16:creationId xmlns:a16="http://schemas.microsoft.com/office/drawing/2014/main" id="{D550031A-8F09-4245-979B-3F0FD58974E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65" name="Rectangle 64">
              <a:extLst>
                <a:ext uri="{FF2B5EF4-FFF2-40B4-BE49-F238E27FC236}">
                  <a16:creationId xmlns:a16="http://schemas.microsoft.com/office/drawing/2014/main" id="{58900AB2-13DD-419B-985C-332BF779B3E6}"/>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cxnSp>
        <p:nvCxnSpPr>
          <p:cNvPr id="66" name="Curved Connector 24">
            <a:extLst>
              <a:ext uri="{FF2B5EF4-FFF2-40B4-BE49-F238E27FC236}">
                <a16:creationId xmlns:a16="http://schemas.microsoft.com/office/drawing/2014/main" id="{B6F21226-96AE-4489-8C03-5C9D740B6593}"/>
              </a:ext>
            </a:extLst>
          </p:cNvPr>
          <p:cNvCxnSpPr>
            <a:cxnSpLocks/>
            <a:stCxn id="53"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7" name="TextBox 66">
            <a:extLst>
              <a:ext uri="{FF2B5EF4-FFF2-40B4-BE49-F238E27FC236}">
                <a16:creationId xmlns:a16="http://schemas.microsoft.com/office/drawing/2014/main" id="{B2523535-FC5F-42BF-96AB-045362F4FEED}"/>
              </a:ext>
            </a:extLst>
          </p:cNvPr>
          <p:cNvSpPr txBox="1"/>
          <p:nvPr/>
        </p:nvSpPr>
        <p:spPr>
          <a:xfrm>
            <a:off x="9002412" y="4778556"/>
            <a:ext cx="1474325" cy="276999"/>
          </a:xfrm>
          <a:prstGeom prst="rect">
            <a:avLst/>
          </a:prstGeom>
          <a:noFill/>
        </p:spPr>
        <p:txBody>
          <a:bodyPr wrap="square" rtlCol="0">
            <a:spAutoFit/>
          </a:bodyPr>
          <a:lstStyle/>
          <a:p>
            <a:r>
              <a:rPr lang="en-US" sz="1200" dirty="0"/>
              <a:t>Prediction results</a:t>
            </a:r>
          </a:p>
        </p:txBody>
      </p:sp>
      <p:sp>
        <p:nvSpPr>
          <p:cNvPr id="68" name="TextBox 67">
            <a:extLst>
              <a:ext uri="{FF2B5EF4-FFF2-40B4-BE49-F238E27FC236}">
                <a16:creationId xmlns:a16="http://schemas.microsoft.com/office/drawing/2014/main" id="{7969981B-C328-4755-8730-BEB3E22EA447}"/>
              </a:ext>
            </a:extLst>
          </p:cNvPr>
          <p:cNvSpPr txBox="1"/>
          <p:nvPr/>
        </p:nvSpPr>
        <p:spPr>
          <a:xfrm>
            <a:off x="8040563" y="5436505"/>
            <a:ext cx="817076" cy="461665"/>
          </a:xfrm>
          <a:prstGeom prst="rect">
            <a:avLst/>
          </a:prstGeom>
          <a:noFill/>
        </p:spPr>
        <p:txBody>
          <a:bodyPr wrap="square" rtlCol="0">
            <a:spAutoFit/>
          </a:bodyPr>
          <a:lstStyle/>
          <a:p>
            <a:r>
              <a:rPr lang="en-US" sz="1200" dirty="0"/>
              <a:t>Causal </a:t>
            </a:r>
          </a:p>
          <a:p>
            <a:r>
              <a:rPr lang="en-US" sz="1200" dirty="0"/>
              <a:t>results</a:t>
            </a:r>
          </a:p>
        </p:txBody>
      </p:sp>
    </p:spTree>
    <p:extLst>
      <p:ext uri="{BB962C8B-B14F-4D97-AF65-F5344CB8AC3E}">
        <p14:creationId xmlns:p14="http://schemas.microsoft.com/office/powerpoint/2010/main" val="995646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1495</Words>
  <Application>Microsoft Office PowerPoint</Application>
  <PresentationFormat>Widescreen</PresentationFormat>
  <Paragraphs>188</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Model Architecture</vt:lpstr>
      <vt:lpstr>DAATE MVP Predictive Modeling</vt:lpstr>
      <vt:lpstr>DAATE MVP DAATE Modeling</vt:lpstr>
      <vt:lpstr>DAATE MVP Causal Modeling</vt:lpstr>
      <vt:lpstr>DAATE MVP Predictive Model Architecture</vt:lpstr>
      <vt:lpstr>DAATE MVP Causal Model Architecture</vt:lpstr>
      <vt:lpstr>DAATE MVP Bias Detection Engine Model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2022-03-24T20:40:04Z</dcterms:modified>
</cp:coreProperties>
</file>