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2" r:id="rId4"/>
    <p:sldId id="263" r:id="rId5"/>
    <p:sldId id="259" r:id="rId6"/>
    <p:sldId id="260" r:id="rId7"/>
    <p:sldId id="264" r:id="rId8"/>
    <p:sldId id="280" r:id="rId9"/>
    <p:sldId id="257" r:id="rId10"/>
    <p:sldId id="321" r:id="rId11"/>
    <p:sldId id="317" r:id="rId12"/>
    <p:sldId id="318" r:id="rId13"/>
    <p:sldId id="319" r:id="rId14"/>
    <p:sldId id="276" r:id="rId15"/>
    <p:sldId id="277" r:id="rId16"/>
    <p:sldId id="322" r:id="rId17"/>
    <p:sldId id="323" r:id="rId18"/>
    <p:sldId id="324" r:id="rId19"/>
    <p:sldId id="325" r:id="rId20"/>
    <p:sldId id="320" r:id="rId21"/>
    <p:sldId id="301" r:id="rId22"/>
    <p:sldId id="283" r:id="rId23"/>
    <p:sldId id="281" r:id="rId24"/>
    <p:sldId id="278" r:id="rId25"/>
    <p:sldId id="302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66" r:id="rId36"/>
    <p:sldId id="269" r:id="rId37"/>
    <p:sldId id="326" r:id="rId38"/>
    <p:sldId id="287" r:id="rId39"/>
    <p:sldId id="286" r:id="rId40"/>
    <p:sldId id="290" r:id="rId41"/>
    <p:sldId id="292" r:id="rId42"/>
    <p:sldId id="32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E07B6-77D1-43D9-B739-5243AE724960}">
          <p14:sldIdLst>
            <p14:sldId id="256"/>
            <p14:sldId id="258"/>
            <p14:sldId id="262"/>
            <p14:sldId id="263"/>
            <p14:sldId id="259"/>
            <p14:sldId id="260"/>
            <p14:sldId id="264"/>
            <p14:sldId id="280"/>
            <p14:sldId id="257"/>
            <p14:sldId id="321"/>
            <p14:sldId id="317"/>
            <p14:sldId id="318"/>
            <p14:sldId id="319"/>
            <p14:sldId id="276"/>
            <p14:sldId id="277"/>
            <p14:sldId id="322"/>
            <p14:sldId id="323"/>
            <p14:sldId id="324"/>
            <p14:sldId id="325"/>
            <p14:sldId id="320"/>
            <p14:sldId id="301"/>
            <p14:sldId id="283"/>
            <p14:sldId id="281"/>
            <p14:sldId id="278"/>
            <p14:sldId id="30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66"/>
            <p14:sldId id="269"/>
            <p14:sldId id="326"/>
            <p14:sldId id="287"/>
            <p14:sldId id="286"/>
            <p14:sldId id="290"/>
            <p14:sldId id="292"/>
            <p14:sldId id="327"/>
          </p14:sldIdLst>
        </p14:section>
        <p14:section name="Untitled Section" id="{B8D4324E-CE36-4582-A541-433939303B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6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726-BE77-4FE0-8F00-AC3F981F4023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4BD2-9B31-4149-9EAF-AFF9BD0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4066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37860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74777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61858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30549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9030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73149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Day 2 - Technical Track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Session III: Differences in Differences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4282-C0A8-40DE-BEE6-4582983ABD57}" type="slidenum">
              <a:rPr lang="en-US"/>
              <a:pPr/>
              <a:t>39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1 Rectángulo"/>
          <p:cNvSpPr/>
          <p:nvPr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3" name="2 Rectángulo"/>
          <p:cNvSpPr/>
          <p:nvPr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4" name="3 Rectángulo"/>
          <p:cNvSpPr/>
          <p:nvPr userDrawn="1"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5" name="4 Rectángulo"/>
          <p:cNvSpPr/>
          <p:nvPr userDrawn="1"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352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64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0F6-6E4D-4242-985D-D9D61E42016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Inferring Causality with </a:t>
            </a:r>
            <a:r>
              <a:rPr lang="en-US"/>
              <a:t>Observational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8D3-280E-4C3C-B08B-E3B34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C6E8-B379-477C-8341-44C632E6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B9B1F-D999-42F0-8A0F-89F47CA7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" y="112927"/>
            <a:ext cx="11894787" cy="66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EE67-20BB-495F-AA49-8432352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048A8-81E5-45E0-95B4-5FB37E4D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" y="0"/>
            <a:ext cx="12092826" cy="6804584"/>
          </a:xfrm>
        </p:spPr>
      </p:pic>
    </p:spTree>
    <p:extLst>
      <p:ext uri="{BB962C8B-B14F-4D97-AF65-F5344CB8AC3E}">
        <p14:creationId xmlns:p14="http://schemas.microsoft.com/office/powerpoint/2010/main" val="541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00D0-7DD0-4CF0-B323-3FBCF91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FC4BC-6465-4D87-AD89-BC6D0C381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0" y="136592"/>
            <a:ext cx="11765786" cy="6620560"/>
          </a:xfrm>
        </p:spPr>
      </p:pic>
    </p:spTree>
    <p:extLst>
      <p:ext uri="{BB962C8B-B14F-4D97-AF65-F5344CB8AC3E}">
        <p14:creationId xmlns:p14="http://schemas.microsoft.com/office/powerpoint/2010/main" val="163489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a Natural Experiment?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occur when </a:t>
            </a:r>
            <a:r>
              <a:rPr lang="en-US" dirty="0">
                <a:solidFill>
                  <a:srgbClr val="00B050"/>
                </a:solidFill>
              </a:rPr>
              <a:t>variation in your treatment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any other shocks that impact your </a:t>
            </a:r>
            <a:r>
              <a:rPr lang="en-US" dirty="0">
                <a:solidFill>
                  <a:srgbClr val="00B050"/>
                </a:solidFill>
              </a:rPr>
              <a:t>outcome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you </a:t>
            </a:r>
            <a:r>
              <a:rPr lang="en-US" dirty="0">
                <a:solidFill>
                  <a:srgbClr val="FF0000"/>
                </a:solidFill>
              </a:rPr>
              <a:t>can not test</a:t>
            </a:r>
            <a:r>
              <a:rPr lang="en-US" dirty="0"/>
              <a:t> for this criteria in your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 You have to combine critical thinking with </a:t>
            </a:r>
            <a:r>
              <a:rPr lang="en-US" dirty="0">
                <a:solidFill>
                  <a:srgbClr val="00B050"/>
                </a:solidFill>
              </a:rPr>
              <a:t>intuition about the setting </a:t>
            </a:r>
            <a:r>
              <a:rPr lang="en-US" dirty="0"/>
              <a:t>of your study to decide if you have a natural experiment.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other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615" y="5045893"/>
            <a:ext cx="2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may cause the outcome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8772" y="3761075"/>
            <a:ext cx="2462832" cy="147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075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7666" y="566684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unobserved things (error term) can cause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39238" y="5064398"/>
            <a:ext cx="1337453" cy="65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552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13724275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896" y="539070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selection can not be caused by the error term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016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51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8D3-280E-4C3C-B08B-E3B34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Living Near a Public Water Pump A Natural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C6E8-B379-477C-8341-44C632E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750" cy="4753502"/>
          </a:xfrm>
        </p:spPr>
        <p:txBody>
          <a:bodyPr/>
          <a:lstStyle/>
          <a:p>
            <a:r>
              <a:rPr lang="en-US" dirty="0"/>
              <a:t>That depends. Are residual factors causing cholera (epsilon) </a:t>
            </a:r>
            <a:r>
              <a:rPr lang="en-US" i="1" dirty="0"/>
              <a:t>correlated </a:t>
            </a:r>
            <a:r>
              <a:rPr lang="en-US" dirty="0"/>
              <a:t>with living near a water pump (treatment).</a:t>
            </a:r>
          </a:p>
          <a:p>
            <a:r>
              <a:rPr lang="en-US" dirty="0"/>
              <a:t> Important factors to consider:</a:t>
            </a:r>
          </a:p>
          <a:p>
            <a:pPr lvl="1"/>
            <a:r>
              <a:rPr lang="en-US" dirty="0"/>
              <a:t>Where are water pumps placed?</a:t>
            </a:r>
          </a:p>
          <a:p>
            <a:pPr lvl="1"/>
            <a:r>
              <a:rPr lang="en-US" dirty="0"/>
              <a:t>What kinds of people live in those neighborhoods?</a:t>
            </a:r>
          </a:p>
          <a:p>
            <a:pPr lvl="1"/>
            <a:r>
              <a:rPr lang="en-US" dirty="0"/>
              <a:t>What kinds of people are naturally more prone to getting cholera?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AF7E-206B-4C4D-BE0A-B8F157D8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50" y="1938830"/>
            <a:ext cx="5367783" cy="47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Control Variables in a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Closer to a Natural Experiment with Controls (Z)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(1) Add additional control variables to your regression (Z) and hope that it takes all the confounding variation </a:t>
                </a:r>
                <a:r>
                  <a:rPr lang="en-US" i="1" dirty="0"/>
                  <a:t>“out of the error term”</a:t>
                </a:r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strategy often reduces bias and makes things “better”, but rarely can you be certain it works perfectly.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(Returns to Education)….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Connections, skills, diligence, ability…</a:t>
                </a:r>
              </a:p>
              <a:p>
                <a:pPr lvl="1"/>
                <a:r>
                  <a:rPr lang="en-US" dirty="0"/>
                  <a:t>Do those things sound independent of your level of education?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Probably a little better, let’s think about what is still left over in the error term…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/>
          <p:cNvSpPr/>
          <p:nvPr/>
        </p:nvSpPr>
        <p:spPr>
          <a:xfrm>
            <a:off x="4544706" y="3635390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(Incumbency)….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Political skill, popularity with voters, ability to fundraise….</a:t>
                </a:r>
              </a:p>
              <a:p>
                <a:pPr lvl="1"/>
                <a:r>
                  <a:rPr lang="en-US" dirty="0"/>
                  <a:t>Are those things correlated with incumbency?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𝐼𝑛𝑐𝑢𝑚𝑏𝑒𝑛𝑡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𝑒𝑙𝑒𝑐𝑡𝑒𝑑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𝐼𝑛𝑐𝑢𝑚𝑏𝑒𝑛𝑡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𝑃𝑟𝑖𝑜𝑟𝐴𝑝𝑝𝑟𝑜𝑣𝑎𝑙𝑅𝑡𝑔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Probably a little better, let’s think about what is still left over in the error term…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/>
          <p:cNvSpPr/>
          <p:nvPr/>
        </p:nvSpPr>
        <p:spPr>
          <a:xfrm>
            <a:off x="4830664" y="3607739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Pick Control Variables so that you get closer to a “natural experiment”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/>
              <a:lstStyle/>
              <a:p>
                <a:r>
                  <a:rPr lang="en-US" altLang="en-US" dirty="0"/>
                  <a:t>Does this variable cause changes in my outcome AND is it correlated with my treatment?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If yes, it is a </a:t>
                </a:r>
                <a:r>
                  <a:rPr lang="en-US" altLang="en-US" b="1" dirty="0"/>
                  <a:t>confounding variable </a:t>
                </a:r>
                <a:r>
                  <a:rPr lang="en-US" altLang="en-US" dirty="0"/>
                  <a:t>and you have to include it or else you will get omitted variable bias.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Why? If you don’t include it, it goes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 t="-2388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50473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81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But what happens if we remove the confounding variable from our regression?</a:t>
            </a:r>
          </a:p>
          <a:p>
            <a:endParaRPr lang="en-US" dirty="0"/>
          </a:p>
        </p:txBody>
      </p:sp>
      <p:sp>
        <p:nvSpPr>
          <p:cNvPr id="20" name="Right Arrow 11"/>
          <p:cNvSpPr/>
          <p:nvPr/>
        </p:nvSpPr>
        <p:spPr bwMode="auto">
          <a:xfrm>
            <a:off x="2585422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11"/>
          <p:cNvSpPr/>
          <p:nvPr/>
        </p:nvSpPr>
        <p:spPr bwMode="auto">
          <a:xfrm rot="10800000">
            <a:off x="4558244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49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New 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4003" y="1537590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382127">
            <a:off x="4506398" y="3794920"/>
            <a:ext cx="18378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1"/>
          <p:cNvSpPr/>
          <p:nvPr/>
        </p:nvSpPr>
        <p:spPr bwMode="auto">
          <a:xfrm rot="13936935">
            <a:off x="1721551" y="3784304"/>
            <a:ext cx="2027576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410" y="1818168"/>
            <a:ext cx="4013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what happens if we remove the confounding variable from our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 goes into the error term. Not 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50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my neighbor with an umbrella might predict rain)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𝑛𝑎𝑖𝑣𝑒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𝑂𝐿𝑆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𝑈𝑚𝑏𝑟𝑒𝑙𝑙𝑎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handing my neighbor an umbrella doesn’t cause rain)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Does this variable cause changes in my outcome AND is not correlated with my treatment?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If yes, this variable will not impact the bias of your estimates, why? It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bigger, but not in a way that is correlated with treatment.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However, it still may be good to include it. Why?</a:t>
                </a:r>
              </a:p>
              <a:p>
                <a:pPr lvl="1"/>
                <a:r>
                  <a:rPr lang="en-US" altLang="en-US" dirty="0"/>
                  <a:t>It reduces uncertainty,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 smaller and will allow you to get smaller </a:t>
                </a:r>
                <a:r>
                  <a:rPr lang="en-US" altLang="en-US" i="1" dirty="0"/>
                  <a:t>standard errors</a:t>
                </a:r>
                <a:r>
                  <a:rPr lang="en-US" altLang="en-US" dirty="0"/>
                  <a:t> on your estimates.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005" y="1600200"/>
                <a:ext cx="10877107" cy="4343400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Variance-Reducing Variables</a:t>
            </a:r>
          </a:p>
        </p:txBody>
      </p:sp>
    </p:spTree>
    <p:extLst>
      <p:ext uri="{BB962C8B-B14F-4D97-AF65-F5344CB8AC3E}">
        <p14:creationId xmlns:p14="http://schemas.microsoft.com/office/powerpoint/2010/main" val="101323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Does this variable </a:t>
            </a:r>
            <a:r>
              <a:rPr lang="en-US" altLang="en-US" b="1" dirty="0"/>
              <a:t>not</a:t>
            </a:r>
            <a:r>
              <a:rPr lang="en-US" altLang="en-US" dirty="0"/>
              <a:t> cause changes in my outcome?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yes, this variable will not be helpful to your regression. It will just induce a little bit of overfitting and you should drop it.</a:t>
            </a:r>
          </a:p>
          <a:p>
            <a:endParaRPr lang="en-US" altLang="en-US" dirty="0"/>
          </a:p>
          <a:p>
            <a:r>
              <a:rPr lang="en-US" altLang="en-US" dirty="0"/>
              <a:t>If a control variable has a statistically </a:t>
            </a:r>
            <a:r>
              <a:rPr lang="en-US" altLang="en-US" b="1" dirty="0"/>
              <a:t>in</a:t>
            </a:r>
            <a:r>
              <a:rPr lang="en-US" altLang="en-US" dirty="0"/>
              <a:t>significant t-stat (|t|&lt;1.96), you can conclude that it is unrelated and should usually drop it from your regression.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Unrelated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7887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005" y="1600200"/>
            <a:ext cx="10877107" cy="43434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Is this variable </a:t>
            </a:r>
            <a:r>
              <a:rPr lang="en-US" altLang="en-US" b="1" dirty="0"/>
              <a:t>caused by</a:t>
            </a:r>
            <a:r>
              <a:rPr lang="en-US" altLang="en-US" dirty="0"/>
              <a:t> my treatment of interest?</a:t>
            </a:r>
          </a:p>
          <a:p>
            <a:r>
              <a:rPr lang="en-US" altLang="en-US" dirty="0"/>
              <a:t>If yes: I absolutely can NOT include it in my regression. Ignore all other considerations and drop it from the regression.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Why? It might be obscuring the treatment effect (if that effect is channeled through the “bad control”)</a:t>
            </a:r>
          </a:p>
          <a:p>
            <a:endParaRPr lang="en-US" altLang="en-US" dirty="0"/>
          </a:p>
          <a:p>
            <a:r>
              <a:rPr lang="en-US" altLang="en-US" dirty="0"/>
              <a:t>Good rule of thumb: any variable which is not determined until after the intervention/treatment takes place is probably a “bad control”.</a:t>
            </a:r>
          </a:p>
          <a:p>
            <a:pPr lvl="1"/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Picking Controls: “Bad Controls”</a:t>
            </a:r>
          </a:p>
        </p:txBody>
      </p:sp>
    </p:spTree>
    <p:extLst>
      <p:ext uri="{BB962C8B-B14F-4D97-AF65-F5344CB8AC3E}">
        <p14:creationId xmlns:p14="http://schemas.microsoft.com/office/powerpoint/2010/main" val="393913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don’t</a:t>
            </a:r>
            <a:r>
              <a:rPr lang="en-US" dirty="0"/>
              <a:t> include: </a:t>
            </a:r>
            <a:r>
              <a:rPr lang="en-US" dirty="0">
                <a:solidFill>
                  <a:srgbClr val="00B050"/>
                </a:solidFill>
              </a:rPr>
              <a:t>Confounding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</a:t>
            </a:r>
            <a:r>
              <a:rPr lang="en-US" dirty="0">
                <a:solidFill>
                  <a:srgbClr val="00B0F0"/>
                </a:solidFill>
              </a:rPr>
              <a:t>Variance-Reducing Variables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Unrelated variables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</a:t>
            </a:r>
            <a:r>
              <a:rPr lang="en-US" b="1" dirty="0"/>
              <a:t>do</a:t>
            </a:r>
            <a:r>
              <a:rPr lang="en-US" dirty="0"/>
              <a:t> include: </a:t>
            </a:r>
            <a:r>
              <a:rPr lang="en-US" dirty="0">
                <a:solidFill>
                  <a:srgbClr val="FF0000"/>
                </a:solidFill>
              </a:rPr>
              <a:t>Bad Controls</a:t>
            </a:r>
          </a:p>
        </p:txBody>
      </p:sp>
    </p:spTree>
    <p:extLst>
      <p:ext uri="{BB962C8B-B14F-4D97-AF65-F5344CB8AC3E}">
        <p14:creationId xmlns:p14="http://schemas.microsoft.com/office/powerpoint/2010/main" val="272864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Ex.: Returns to College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include Confounding Variables:</a:t>
            </a:r>
          </a:p>
          <a:p>
            <a:pPr lvl="1"/>
            <a:r>
              <a:rPr lang="en-US" dirty="0"/>
              <a:t>Ex: Parent’s Education, Parent’s Income, Geographic Controls, # Siblings, High-school GPA, SAT score…</a:t>
            </a:r>
          </a:p>
          <a:p>
            <a:pPr lvl="1"/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good</a:t>
            </a:r>
            <a:r>
              <a:rPr lang="en-US" dirty="0"/>
              <a:t> to include: Variance-Reducing Variables</a:t>
            </a:r>
          </a:p>
          <a:p>
            <a:pPr lvl="1"/>
            <a:r>
              <a:rPr lang="en-US" dirty="0"/>
              <a:t>Ex: Economic conditions the year you graduate college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waste</a:t>
            </a:r>
            <a:r>
              <a:rPr lang="en-US" dirty="0"/>
              <a:t> to include: Unrelated variables.</a:t>
            </a:r>
          </a:p>
          <a:p>
            <a:pPr lvl="1"/>
            <a:r>
              <a:rPr lang="en-US" dirty="0"/>
              <a:t>Student’s favorite NBA player, student’s astrological sign, whether or not student owns exactly 8 pairs of pants</a:t>
            </a:r>
          </a:p>
          <a:p>
            <a:pPr lvl="1"/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catastrophe</a:t>
            </a:r>
            <a:r>
              <a:rPr lang="en-US" dirty="0"/>
              <a:t> if you include: Bad Controls.</a:t>
            </a:r>
          </a:p>
          <a:p>
            <a:pPr lvl="1"/>
            <a:r>
              <a:rPr lang="en-US" dirty="0"/>
              <a:t>Ex: Number of LinkedIn Connections after college, where student lives after college, other wage data from after college</a:t>
            </a:r>
          </a:p>
        </p:txBody>
      </p:sp>
    </p:spTree>
    <p:extLst>
      <p:ext uri="{BB962C8B-B14F-4D97-AF65-F5344CB8AC3E}">
        <p14:creationId xmlns:p14="http://schemas.microsoft.com/office/powerpoint/2010/main" val="417857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1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strategy for exploiting sudden policy changes.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Focus analysis only on a treatment group that was exposed to a policy change and a control group that was not.</a:t>
            </a:r>
          </a:p>
          <a:p>
            <a:pPr lvl="1"/>
            <a:r>
              <a:rPr lang="en-US" dirty="0"/>
              <a:t>Compare the pre-post trend for these two groups. Attribute any difference in trends to the impact of the treatment.</a:t>
            </a:r>
          </a:p>
          <a:p>
            <a:pPr lvl="1"/>
            <a:r>
              <a:rPr lang="en-US" dirty="0"/>
              <a:t>Key Assumption: “Parallel trends”</a:t>
            </a:r>
          </a:p>
        </p:txBody>
      </p:sp>
      <p:pic>
        <p:nvPicPr>
          <p:cNvPr id="4098" name="Picture 2" descr="Image result for difference in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81" y="448627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1612627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37175" y="356985"/>
            <a:ext cx="8856663" cy="857250"/>
          </a:xfrm>
        </p:spPr>
        <p:txBody>
          <a:bodyPr>
            <a:noAutofit/>
          </a:bodyPr>
          <a:lstStyle/>
          <a:p>
            <a:pPr algn="ctr"/>
            <a:r>
              <a:rPr lang="en-US" sz="2800" i="1" u="sng" dirty="0"/>
              <a:t>Parallel Trends Assumption</a:t>
            </a:r>
            <a:br>
              <a:rPr lang="en-US" sz="4300" i="1" dirty="0"/>
            </a:br>
            <a:r>
              <a:rPr lang="en-US" sz="2000" i="1" dirty="0"/>
              <a:t>(What would Have Happened if No Treatment?)</a:t>
            </a:r>
            <a:endParaRPr lang="en-US" sz="4300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1690627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6415027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195097" y="4128849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1604887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919228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2147828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962341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2276347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2470293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635815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635815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900427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2681228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748028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881379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2605027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74789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2074" y="367874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6286717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3205041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1676325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876381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737531" y="3452662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3390838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819333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6189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1502500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68494" y="71438"/>
            <a:ext cx="8856663" cy="857250"/>
          </a:xfrm>
        </p:spPr>
        <p:txBody>
          <a:bodyPr>
            <a:noAutofit/>
          </a:bodyPr>
          <a:lstStyle/>
          <a:p>
            <a:pPr algn="ctr"/>
            <a:r>
              <a:rPr lang="en-US" sz="3200" i="1" u="sng" dirty="0"/>
              <a:t>Impact of Treatment</a:t>
            </a:r>
            <a:br>
              <a:rPr lang="en-US" sz="3200" i="1" dirty="0"/>
            </a:br>
            <a:r>
              <a:rPr lang="en-US" sz="2400" i="1" dirty="0"/>
              <a:t>(Graphical Depiction)</a:t>
            </a:r>
            <a:endParaRPr lang="en-US" sz="3200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1580500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6304900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291472" y="2396827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1494760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80910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203770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852214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2166220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2360166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624802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624802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790300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2571101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637901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1" name="Freeform 63"/>
          <p:cNvSpPr/>
          <p:nvPr/>
        </p:nvSpPr>
        <p:spPr bwMode="auto">
          <a:xfrm>
            <a:off x="5989308" y="3180700"/>
            <a:ext cx="1589649" cy="647114"/>
          </a:xfrm>
          <a:custGeom>
            <a:avLst/>
            <a:gdLst>
              <a:gd name="connsiteX0" fmla="*/ 0 w 1589649"/>
              <a:gd name="connsiteY0" fmla="*/ 647114 h 647114"/>
              <a:gd name="connsiteX1" fmla="*/ 661181 w 1589649"/>
              <a:gd name="connsiteY1" fmla="*/ 520505 h 647114"/>
              <a:gd name="connsiteX2" fmla="*/ 1181686 w 1589649"/>
              <a:gd name="connsiteY2" fmla="*/ 196948 h 647114"/>
              <a:gd name="connsiteX3" fmla="*/ 1589649 w 1589649"/>
              <a:gd name="connsiteY3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649" h="647114">
                <a:moveTo>
                  <a:pt x="0" y="647114"/>
                </a:moveTo>
                <a:cubicBezTo>
                  <a:pt x="232116" y="621323"/>
                  <a:pt x="464233" y="595533"/>
                  <a:pt x="661181" y="520505"/>
                </a:cubicBezTo>
                <a:cubicBezTo>
                  <a:pt x="858129" y="445477"/>
                  <a:pt x="1026941" y="283699"/>
                  <a:pt x="1181686" y="196948"/>
                </a:cubicBezTo>
                <a:cubicBezTo>
                  <a:pt x="1336431" y="110197"/>
                  <a:pt x="1463040" y="55098"/>
                  <a:pt x="1589649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771252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2494900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63776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3307" y="3104500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6176590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3094914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156619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766254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errar llave"/>
          <p:cNvSpPr/>
          <p:nvPr/>
        </p:nvSpPr>
        <p:spPr>
          <a:xfrm>
            <a:off x="7694264" y="3137834"/>
            <a:ext cx="214314" cy="50006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7881950" y="3137836"/>
            <a:ext cx="2318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Estimated Treatment Effect</a:t>
            </a:r>
          </a:p>
        </p:txBody>
      </p: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600968" y="2737724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3280711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709206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38338" y="4834531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data point to get intervention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694264" y="3337655"/>
            <a:ext cx="1567618" cy="175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534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1677" y="714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Box Depiction</a:t>
            </a:r>
            <a:br>
              <a:rPr lang="en-US" sz="2800" u="sng" dirty="0"/>
            </a:br>
            <a:r>
              <a:rPr lang="en-US" sz="2800" dirty="0"/>
              <a:t>(“The difference between differences”)</a:t>
            </a:r>
            <a:endParaRPr lang="en-US" sz="2800" i="1" u="sng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6572"/>
              </p:ext>
            </p:extLst>
          </p:nvPr>
        </p:nvGraphicFramePr>
        <p:xfrm>
          <a:off x="1937438" y="1495386"/>
          <a:ext cx="8286807" cy="3237186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3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34">
                <a:tc>
                  <a:txBody>
                    <a:bodyPr/>
                    <a:lstStyle/>
                    <a:p>
                      <a:pPr algn="ctr"/>
                      <a:endParaRPr lang="en-US" sz="2400" i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(treatment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that is not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(control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After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Before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“Diff”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850842" y="4817683"/>
            <a:ext cx="8460000" cy="1300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“Diff in Diffs”: </a:t>
            </a:r>
          </a:p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DD=[(Y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|G=1)-(Y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|G=1)] - 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|G=0)-(Y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|G=0)]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340" y="3017597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cell to get intervention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691974" y="3113979"/>
            <a:ext cx="3159820" cy="436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3464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solidFill>
                  <a:schemeClr val="accent1"/>
                </a:solidFill>
              </a:rPr>
              <a:t>This is an especially big problem when doing policy analysis. Why?</a:t>
            </a:r>
          </a:p>
          <a:p>
            <a:pPr algn="ctr"/>
            <a:endParaRPr lang="en-US" sz="6000" dirty="0">
              <a:solidFill>
                <a:schemeClr val="accent1"/>
              </a:solidFill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Policy (umbrellas) are often chosen because of concerns about the exact outcome (rain) we are measuring.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8701" y="2106386"/>
                <a:ext cx="88255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latin typeface="Cambria Math" panose="02040503050406030204" pitchFamily="18" charset="0"/>
                  </a:rPr>
                  <a:t>How do we turn this into a regression?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𝐴𝑓𝑡𝑒𝑟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Alpha gives the “baseline outcome” for Group 0 in the Before period.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Gamma gives the difference in “levels” between the two groups.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Delta gives the common trends that applies to each group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Beta gives the treatment effect</a:t>
                </a: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Q: Does this regression satisfy the natural experiment condition?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is in the error term (epsilon)?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that uncorrelated with treatment (D)?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A: Only if we believe in parallel trends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106386"/>
                <a:ext cx="8825592" cy="4524315"/>
              </a:xfrm>
              <a:prstGeom prst="rect">
                <a:avLst/>
              </a:prstGeom>
              <a:blipFill>
                <a:blip r:embed="rId2"/>
                <a:stretch>
                  <a:fillRect l="-48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difference in difference">
            <a:extLst>
              <a:ext uri="{FF2B5EF4-FFF2-40B4-BE49-F238E27FC236}">
                <a16:creationId xmlns:a16="http://schemas.microsoft.com/office/drawing/2014/main" id="{12C74213-0C53-44D9-90FB-16BFF1E0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77" y="408809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Believe </a:t>
            </a:r>
            <a:r>
              <a:rPr lang="en-US" dirty="0" err="1"/>
              <a:t>DiD</a:t>
            </a:r>
            <a:r>
              <a:rPr lang="en-US" dirty="0"/>
              <a:t> designs?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9" y="2106386"/>
            <a:ext cx="882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if we believe in the “</a:t>
            </a:r>
            <a:r>
              <a:rPr lang="en-US" dirty="0">
                <a:solidFill>
                  <a:schemeClr val="accent6"/>
                </a:solidFill>
              </a:rPr>
              <a:t>parallel trends</a:t>
            </a:r>
            <a:r>
              <a:rPr lang="en-US" dirty="0"/>
              <a:t>” assumption. That is: Any difference in the “natural trend” of our two groups shows up in our error term and is certainly correlated with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Graphically: We should only believe </a:t>
            </a:r>
            <a:r>
              <a:rPr lang="en-US" dirty="0" err="1"/>
              <a:t>DiD</a:t>
            </a:r>
            <a:r>
              <a:rPr lang="en-US" dirty="0"/>
              <a:t> if we thought the red and the green lines would have </a:t>
            </a:r>
            <a:r>
              <a:rPr lang="en-US" b="1" dirty="0"/>
              <a:t>had the same slope in the absence of the intervention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𝐴𝑓𝑡𝑒𝑟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6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9800-EAB5-4B15-998B-33BA7D2B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researchers use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4FE56-C121-4CE4-9183-1DD75C1B1121}"/>
              </a:ext>
            </a:extLst>
          </p:cNvPr>
          <p:cNvSpPr txBox="1"/>
          <p:nvPr/>
        </p:nvSpPr>
        <p:spPr>
          <a:xfrm>
            <a:off x="747539" y="2159185"/>
            <a:ext cx="10859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big event (e.g. natural disaster, passage of new law) impacts one region/country/state, but not a nearby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is concerned that a simple diff might be contaminated by other things changing in the treated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believes time-varying shocks are the </a:t>
            </a:r>
            <a:r>
              <a:rPr lang="en-US" i="1" dirty="0"/>
              <a:t>same </a:t>
            </a:r>
            <a:r>
              <a:rPr lang="en-US" dirty="0"/>
              <a:t>in a nearby control region </a:t>
            </a:r>
            <a:r>
              <a:rPr lang="en-US" i="1" dirty="0"/>
              <a:t>(“parallel trends”).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Famous example: Impact of new minimum wage laws on New Jersey. Use Pennsylvania (no law change) as control (Card and Krueger, 1994).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cities hire lots of police, helps me predict that crime in that city is high)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𝑃𝑜𝑙𝑖𝑐𝑒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(but did hiring more cops cause an increase in crime?)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governments engage in deficit spending, often helps predict poor economic conditions)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𝐷𝑒𝑓𝑖𝑐𝑖𝑡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spending cause the poor economy?)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703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(people who get lots of education, can often be predicted to earn high wages)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lvl="8" algn="ctr"/>
                <a:r>
                  <a:rPr lang="en-US" sz="2200" dirty="0">
                    <a:solidFill>
                      <a:srgbClr val="C00000"/>
                    </a:solidFill>
                  </a:rPr>
                  <a:t>(but did the education cause the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entire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increase in wages)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3861" b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(elected politicians are very often re-elected)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their incumbency give them an additional advantage)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2992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Causality: 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experiment: </a:t>
            </a:r>
          </a:p>
          <a:p>
            <a:pPr lvl="1"/>
            <a:r>
              <a:rPr lang="en-US" dirty="0"/>
              <a:t>Experimentation is always the gold standard of causal inference.</a:t>
            </a:r>
          </a:p>
          <a:p>
            <a:pPr lvl="1"/>
            <a:r>
              <a:rPr lang="en-US" dirty="0"/>
              <a:t>Getting cities/states/countries/firms to randomize policy is often hard.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Find a </a:t>
            </a:r>
            <a:r>
              <a:rPr lang="en-US" b="1" dirty="0"/>
              <a:t>natural experiment:</a:t>
            </a:r>
            <a:endParaRPr lang="en-US" dirty="0"/>
          </a:p>
          <a:p>
            <a:pPr lvl="1"/>
            <a:r>
              <a:rPr lang="en-US" dirty="0"/>
              <a:t>Finding </a:t>
            </a:r>
            <a:r>
              <a:rPr lang="en-US" dirty="0">
                <a:solidFill>
                  <a:srgbClr val="00B050"/>
                </a:solidFill>
              </a:rPr>
              <a:t>“experiment like” variation </a:t>
            </a:r>
            <a:r>
              <a:rPr lang="en-US" dirty="0"/>
              <a:t>in a treatment of interest.</a:t>
            </a:r>
          </a:p>
          <a:p>
            <a:pPr lvl="1"/>
            <a:r>
              <a:rPr lang="en-US" dirty="0"/>
              <a:t>Economists call this: finding a </a:t>
            </a:r>
            <a:r>
              <a:rPr lang="en-US" dirty="0">
                <a:solidFill>
                  <a:srgbClr val="00B050"/>
                </a:solidFill>
              </a:rPr>
              <a:t>natural experiment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2338</Words>
  <Application>Microsoft Office PowerPoint</Application>
  <PresentationFormat>Widescreen</PresentationFormat>
  <Paragraphs>322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Verdana</vt:lpstr>
      <vt:lpstr>Office Theme</vt:lpstr>
      <vt:lpstr>Inferring Causality with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Causality: Two Strategies</vt:lpstr>
      <vt:lpstr>Natural Experiments</vt:lpstr>
      <vt:lpstr>PowerPoint Presentation</vt:lpstr>
      <vt:lpstr>PowerPoint Presentation</vt:lpstr>
      <vt:lpstr>PowerPoint Presentation</vt:lpstr>
      <vt:lpstr>Do I have a Natural Experiment?</vt:lpstr>
      <vt:lpstr>The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Is Living Near a Public Water Pump A Natural Experiment?</vt:lpstr>
      <vt:lpstr>Using Control Variables in a Regression</vt:lpstr>
      <vt:lpstr>Getting Closer to a Natural Experiment with Controls (Z)</vt:lpstr>
      <vt:lpstr>For Example (Returns to Education)….</vt:lpstr>
      <vt:lpstr>For Example (Incumbency)….</vt:lpstr>
      <vt:lpstr>Goal: Pick Control Variables so that you get closer to a “natural experiment”</vt:lpstr>
      <vt:lpstr>Picking Controls: Confounding Variable</vt:lpstr>
      <vt:lpstr>Graphical Depiction of Confounding Variables</vt:lpstr>
      <vt:lpstr>Graphical Depiction of Confounding Variables</vt:lpstr>
      <vt:lpstr>Graphical Depiction of Confounding Variables</vt:lpstr>
      <vt:lpstr>Picking Controls: Variance-Reducing Variables</vt:lpstr>
      <vt:lpstr>Picking Controls: Unrelated Variables</vt:lpstr>
      <vt:lpstr>Picking Controls: “Bad Controls”</vt:lpstr>
      <vt:lpstr>Summary</vt:lpstr>
      <vt:lpstr>Ex.: Returns to College Education</vt:lpstr>
      <vt:lpstr>Research Design: Difference in Differences (DiD)</vt:lpstr>
      <vt:lpstr>Difference in Differences</vt:lpstr>
      <vt:lpstr>Parallel Trends Assumption (What would Have Happened if No Treatment?)</vt:lpstr>
      <vt:lpstr>Impact of Treatment (Graphical Depiction)</vt:lpstr>
      <vt:lpstr>Box Depiction (“The difference between differences”)</vt:lpstr>
      <vt:lpstr>Regression</vt:lpstr>
      <vt:lpstr>Should we Believe DiD designs?</vt:lpstr>
      <vt:lpstr>When do researchers use DiD?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Settings</dc:title>
  <dc:creator>Matt Goldman</dc:creator>
  <cp:lastModifiedBy>Matt Goldman</cp:lastModifiedBy>
  <cp:revision>43</cp:revision>
  <dcterms:created xsi:type="dcterms:W3CDTF">2017-06-28T15:33:23Z</dcterms:created>
  <dcterms:modified xsi:type="dcterms:W3CDTF">2018-06-28T14:28:19Z</dcterms:modified>
</cp:coreProperties>
</file>