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2" r:id="rId13"/>
    <p:sldId id="293" r:id="rId14"/>
    <p:sldId id="294" r:id="rId15"/>
    <p:sldId id="295" r:id="rId16"/>
    <p:sldId id="285" r:id="rId17"/>
    <p:sldId id="284" r:id="rId18"/>
    <p:sldId id="299" r:id="rId19"/>
    <p:sldId id="300" r:id="rId20"/>
    <p:sldId id="302" r:id="rId21"/>
    <p:sldId id="301" r:id="rId22"/>
    <p:sldId id="303" r:id="rId23"/>
    <p:sldId id="286" r:id="rId24"/>
    <p:sldId id="287" r:id="rId25"/>
    <p:sldId id="298" r:id="rId26"/>
    <p:sldId id="297" r:id="rId27"/>
    <p:sldId id="296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6" r:id="rId38"/>
    <p:sldId id="318" r:id="rId39"/>
    <p:sldId id="319" r:id="rId40"/>
    <p:sldId id="320" r:id="rId41"/>
    <p:sldId id="321" r:id="rId42"/>
    <p:sldId id="322" r:id="rId43"/>
    <p:sldId id="323" r:id="rId44"/>
    <p:sldId id="324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66" y="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3CFB8-D52E-4754-BC9E-D0EE3940EB46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B67B4-2C64-4B3C-A6B8-D37C90CDF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62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1F34BF-7AE2-4AD4-9AB3-13611219DA9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Supposed to be by Thistlewaite, but I can’t find the reference</a:t>
            </a:r>
          </a:p>
        </p:txBody>
      </p:sp>
    </p:spTree>
    <p:extLst>
      <p:ext uri="{BB962C8B-B14F-4D97-AF65-F5344CB8AC3E}">
        <p14:creationId xmlns:p14="http://schemas.microsoft.com/office/powerpoint/2010/main" val="841335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E75EA6-92E6-40FE-9178-3480D1B7603B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example insight from book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airlines leading example</a:t>
            </a:r>
          </a:p>
        </p:txBody>
      </p:sp>
    </p:spTree>
    <p:extLst>
      <p:ext uri="{BB962C8B-B14F-4D97-AF65-F5344CB8AC3E}">
        <p14:creationId xmlns:p14="http://schemas.microsoft.com/office/powerpoint/2010/main" val="815325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E75EA6-92E6-40FE-9178-3480D1B7603B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example insight from book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airlines leading example</a:t>
            </a:r>
          </a:p>
        </p:txBody>
      </p:sp>
    </p:spTree>
    <p:extLst>
      <p:ext uri="{BB962C8B-B14F-4D97-AF65-F5344CB8AC3E}">
        <p14:creationId xmlns:p14="http://schemas.microsoft.com/office/powerpoint/2010/main" val="3728065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E75EA6-92E6-40FE-9178-3480D1B7603B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example insight from book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airlines leading example</a:t>
            </a:r>
          </a:p>
        </p:txBody>
      </p:sp>
    </p:spTree>
    <p:extLst>
      <p:ext uri="{BB962C8B-B14F-4D97-AF65-F5344CB8AC3E}">
        <p14:creationId xmlns:p14="http://schemas.microsoft.com/office/powerpoint/2010/main" val="3262178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E75EA6-92E6-40FE-9178-3480D1B7603B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example insight from book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airlines leading example</a:t>
            </a:r>
          </a:p>
        </p:txBody>
      </p:sp>
    </p:spTree>
    <p:extLst>
      <p:ext uri="{BB962C8B-B14F-4D97-AF65-F5344CB8AC3E}">
        <p14:creationId xmlns:p14="http://schemas.microsoft.com/office/powerpoint/2010/main" val="1576985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E75EA6-92E6-40FE-9178-3480D1B7603B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example insight from book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airlines leading example</a:t>
            </a:r>
          </a:p>
        </p:txBody>
      </p:sp>
    </p:spTree>
    <p:extLst>
      <p:ext uri="{BB962C8B-B14F-4D97-AF65-F5344CB8AC3E}">
        <p14:creationId xmlns:p14="http://schemas.microsoft.com/office/powerpoint/2010/main" val="2635949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E75EA6-92E6-40FE-9178-3480D1B7603B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example insight from book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airlines leading example</a:t>
            </a:r>
          </a:p>
        </p:txBody>
      </p:sp>
    </p:spTree>
    <p:extLst>
      <p:ext uri="{BB962C8B-B14F-4D97-AF65-F5344CB8AC3E}">
        <p14:creationId xmlns:p14="http://schemas.microsoft.com/office/powerpoint/2010/main" val="3034181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E75EA6-92E6-40FE-9178-3480D1B7603B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example insight from book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airlines leading example</a:t>
            </a:r>
          </a:p>
        </p:txBody>
      </p:sp>
    </p:spTree>
    <p:extLst>
      <p:ext uri="{BB962C8B-B14F-4D97-AF65-F5344CB8AC3E}">
        <p14:creationId xmlns:p14="http://schemas.microsoft.com/office/powerpoint/2010/main" val="2438273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E75EA6-92E6-40FE-9178-3480D1B7603B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example insight from book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airlines leading example</a:t>
            </a:r>
          </a:p>
        </p:txBody>
      </p:sp>
    </p:spTree>
    <p:extLst>
      <p:ext uri="{BB962C8B-B14F-4D97-AF65-F5344CB8AC3E}">
        <p14:creationId xmlns:p14="http://schemas.microsoft.com/office/powerpoint/2010/main" val="627049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1C0B-CF41-4816-87AB-858AC48831A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6D5D-386C-4EA9-BA02-34D8E6A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7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1C0B-CF41-4816-87AB-858AC48831A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6D5D-386C-4EA9-BA02-34D8E6A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3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1C0B-CF41-4816-87AB-858AC48831A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6D5D-386C-4EA9-BA02-34D8E6A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92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9016" y="1189177"/>
            <a:ext cx="11473969" cy="1931322"/>
          </a:xfrm>
        </p:spPr>
        <p:txBody>
          <a:bodyPr lIns="164592" rIns="164592"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168084" indent="0">
              <a:buNone/>
              <a:defRPr/>
            </a:lvl3pPr>
            <a:lvl4pPr marL="336168" indent="0">
              <a:buNone/>
              <a:defRPr/>
            </a:lvl4pPr>
            <a:lvl5pPr marL="50425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5503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1C0B-CF41-4816-87AB-858AC48831A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6D5D-386C-4EA9-BA02-34D8E6A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6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1C0B-CF41-4816-87AB-858AC48831A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6D5D-386C-4EA9-BA02-34D8E6A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4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1C0B-CF41-4816-87AB-858AC48831A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6D5D-386C-4EA9-BA02-34D8E6A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7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1C0B-CF41-4816-87AB-858AC48831A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6D5D-386C-4EA9-BA02-34D8E6A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6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1C0B-CF41-4816-87AB-858AC48831A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6D5D-386C-4EA9-BA02-34D8E6A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8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1C0B-CF41-4816-87AB-858AC48831A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6D5D-386C-4EA9-BA02-34D8E6A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5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1C0B-CF41-4816-87AB-858AC48831A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6D5D-386C-4EA9-BA02-34D8E6A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6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1C0B-CF41-4816-87AB-858AC48831A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6D5D-386C-4EA9-BA02-34D8E6A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01C0B-CF41-4816-87AB-858AC48831A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A6D5D-386C-4EA9-BA02-34D8E6AEB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1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Research Designs for Observational Data:</a:t>
            </a:r>
            <a:br>
              <a:rPr lang="en-US" dirty="0"/>
            </a:br>
            <a:r>
              <a:rPr lang="en-US" sz="4400" dirty="0"/>
              <a:t>Regression Discontinuity (RD) &amp; Instrumental Variables (IV)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Goldman</a:t>
            </a:r>
          </a:p>
        </p:txBody>
      </p:sp>
    </p:spTree>
    <p:extLst>
      <p:ext uri="{BB962C8B-B14F-4D97-AF65-F5344CB8AC3E}">
        <p14:creationId xmlns:p14="http://schemas.microsoft.com/office/powerpoint/2010/main" val="1168677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/>
              <a:t>A Bandwidth of Randomness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371600"/>
            <a:ext cx="91440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Election outcomes aren’t random so incumbency is never randomly assigned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But is a district that voted 50.1% for a democrat that different from one that voted 49.9% for a democrat?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Probably not. Right around the cutoff, there’s a good chance things are random.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However, picking the right window size around the cutoff is difficult. You should try to pick it so that you can make a “convincing picture”.</a:t>
            </a:r>
          </a:p>
        </p:txBody>
      </p:sp>
    </p:spTree>
    <p:extLst>
      <p:ext uri="{BB962C8B-B14F-4D97-AF65-F5344CB8AC3E}">
        <p14:creationId xmlns:p14="http://schemas.microsoft.com/office/powerpoint/2010/main" val="1500839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Regression Discontinuity: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Y: outcome</a:t>
            </a:r>
          </a:p>
          <a:p>
            <a:r>
              <a:rPr lang="en-US" dirty="0"/>
              <a:t>r: running variable</a:t>
            </a:r>
          </a:p>
          <a:p>
            <a:r>
              <a:rPr lang="en-US" dirty="0"/>
              <a:t>c: cutoff</a:t>
            </a:r>
          </a:p>
          <a:p>
            <a:r>
              <a:rPr lang="en-US" dirty="0"/>
              <a:t>T: treatment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339" y="1825625"/>
            <a:ext cx="4448562" cy="346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45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Regression Discontinuity: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Y: outcome</a:t>
            </a:r>
          </a:p>
          <a:p>
            <a:r>
              <a:rPr lang="en-US" dirty="0"/>
              <a:t>r: running variable</a:t>
            </a:r>
          </a:p>
          <a:p>
            <a:r>
              <a:rPr lang="en-US" dirty="0"/>
              <a:t>c: cutoff</a:t>
            </a:r>
          </a:p>
          <a:p>
            <a:r>
              <a:rPr lang="en-US" dirty="0"/>
              <a:t>T: treatment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339" y="1825625"/>
            <a:ext cx="4448562" cy="346384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881937" y="2030599"/>
            <a:ext cx="4099034" cy="990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871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Regression Discontinuity: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Y: outcome</a:t>
            </a:r>
          </a:p>
          <a:p>
            <a:r>
              <a:rPr lang="en-US" dirty="0"/>
              <a:t>r: running variable</a:t>
            </a:r>
          </a:p>
          <a:p>
            <a:r>
              <a:rPr lang="en-US" dirty="0"/>
              <a:t>c: cutoff</a:t>
            </a:r>
          </a:p>
          <a:p>
            <a:r>
              <a:rPr lang="en-US" dirty="0"/>
              <a:t>T: treatment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339" y="1825625"/>
            <a:ext cx="4448562" cy="346384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834174" y="2604463"/>
            <a:ext cx="4130565" cy="24720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13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Regression Discontinuity: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Y: outcome</a:t>
            </a:r>
          </a:p>
          <a:p>
            <a:r>
              <a:rPr lang="en-US" dirty="0"/>
              <a:t>r: running variable</a:t>
            </a:r>
          </a:p>
          <a:p>
            <a:r>
              <a:rPr lang="en-US" dirty="0"/>
              <a:t>c: cutoff</a:t>
            </a:r>
          </a:p>
          <a:p>
            <a:r>
              <a:rPr lang="en-US" dirty="0"/>
              <a:t>T: treatment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339" y="1825625"/>
            <a:ext cx="4448562" cy="346384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472033" y="2163030"/>
            <a:ext cx="7044033" cy="8639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217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Regression Discontinuity: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Y: outcome</a:t>
            </a:r>
          </a:p>
          <a:p>
            <a:r>
              <a:rPr lang="en-US" dirty="0"/>
              <a:t>r: running variable</a:t>
            </a:r>
          </a:p>
          <a:p>
            <a:r>
              <a:rPr lang="en-US" dirty="0"/>
              <a:t>c: cutoff</a:t>
            </a:r>
          </a:p>
          <a:p>
            <a:r>
              <a:rPr lang="en-US" dirty="0"/>
              <a:t>T: treatment</a:t>
            </a:r>
          </a:p>
          <a:p>
            <a:endParaRPr lang="en-US" dirty="0"/>
          </a:p>
          <a:p>
            <a:r>
              <a:rPr lang="en-US" dirty="0"/>
              <a:t>T=1 if (r&gt;c)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339" y="1825625"/>
            <a:ext cx="4448562" cy="346384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478229" y="1645920"/>
            <a:ext cx="2106273" cy="33485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825181" y="2875630"/>
            <a:ext cx="6577373" cy="17405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50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Regression Discontinuity: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 a subset of data around the discontinuity (c). I.E. |r-c|&lt;h for some “reasonable value of h”.</a:t>
            </a:r>
          </a:p>
          <a:p>
            <a:endParaRPr lang="en-US" dirty="0"/>
          </a:p>
          <a:p>
            <a:r>
              <a:rPr lang="en-US" dirty="0"/>
              <a:t>Regressors:</a:t>
            </a:r>
          </a:p>
          <a:p>
            <a:pPr lvl="1"/>
            <a:r>
              <a:rPr lang="en-US" dirty="0"/>
              <a:t>1: Constant</a:t>
            </a:r>
          </a:p>
          <a:p>
            <a:pPr lvl="1"/>
            <a:r>
              <a:rPr lang="en-US" dirty="0"/>
              <a:t>(r&gt;c): Treatment</a:t>
            </a:r>
          </a:p>
          <a:p>
            <a:pPr lvl="1"/>
            <a:r>
              <a:rPr lang="en-US" dirty="0"/>
              <a:t>1{r&gt;c}*(r-c): linear trend above treatment</a:t>
            </a:r>
          </a:p>
          <a:p>
            <a:pPr lvl="1"/>
            <a:r>
              <a:rPr lang="en-US" dirty="0"/>
              <a:t>1{r&lt;c}*(r-c): linear trend below treatment</a:t>
            </a:r>
          </a:p>
          <a:p>
            <a:r>
              <a:rPr lang="en-US" dirty="0"/>
              <a:t>Can also include (if it improves fit):</a:t>
            </a:r>
          </a:p>
          <a:p>
            <a:pPr lvl="1"/>
            <a:r>
              <a:rPr lang="en-US" dirty="0"/>
              <a:t>1{r&gt;c}*(r-c)^2, 1{r&gt;c}*(r-c)^3: cubic trend above treatment</a:t>
            </a:r>
          </a:p>
          <a:p>
            <a:pPr lvl="1"/>
            <a:r>
              <a:rPr lang="en-US" dirty="0"/>
              <a:t>1{r&lt;c}*(r-c)^2, 1{r&lt;c}*(r-c)^3 : cubic  trend below treatment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973" y="2801775"/>
            <a:ext cx="3081048" cy="239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56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Regression Discontinuity: Key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Treatment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Natural experiment Condition: </a:t>
                </a:r>
                <a:r>
                  <a:rPr lang="en-US" dirty="0" err="1"/>
                  <a:t>Corr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)=0.</a:t>
                </a:r>
              </a:p>
              <a:p>
                <a:endParaRPr lang="en-US" dirty="0"/>
              </a:p>
              <a:p>
                <a:r>
                  <a:rPr lang="en-US" dirty="0"/>
                  <a:t>In English: People who </a:t>
                </a:r>
                <a:r>
                  <a:rPr lang="en-US" b="1" dirty="0"/>
                  <a:t>are just barely ahead </a:t>
                </a:r>
                <a:r>
                  <a:rPr lang="en-US" dirty="0"/>
                  <a:t>of the threshold are </a:t>
                </a:r>
                <a:r>
                  <a:rPr lang="en-US" b="1" dirty="0"/>
                  <a:t>“the same” </a:t>
                </a:r>
                <a:r>
                  <a:rPr lang="en-US" dirty="0"/>
                  <a:t>as people who </a:t>
                </a:r>
                <a:r>
                  <a:rPr lang="en-US" b="1" dirty="0"/>
                  <a:t>are just barely below </a:t>
                </a:r>
                <a:r>
                  <a:rPr lang="en-US" dirty="0"/>
                  <a:t>the threshold.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427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an RD go wrong?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Yes. There are two common ways:</a:t>
            </a:r>
          </a:p>
          <a:p>
            <a:pPr lvl="1"/>
            <a:r>
              <a:rPr lang="en-US" dirty="0"/>
              <a:t>(1) Poor fit of trend line on either side of the discontinuity.</a:t>
            </a:r>
          </a:p>
          <a:p>
            <a:pPr lvl="2"/>
            <a:r>
              <a:rPr lang="en-US" dirty="0"/>
              <a:t>This can usually be fixed by being careful with the modeling.</a:t>
            </a:r>
          </a:p>
          <a:p>
            <a:pPr lvl="1"/>
            <a:r>
              <a:rPr lang="en-US" dirty="0"/>
              <a:t>(2) Subjects “targeting” the threshold.</a:t>
            </a:r>
          </a:p>
          <a:p>
            <a:pPr lvl="2"/>
            <a:r>
              <a:rPr lang="en-US" dirty="0"/>
              <a:t>This will invalidate the entire design.</a:t>
            </a:r>
          </a:p>
        </p:txBody>
      </p:sp>
    </p:spTree>
    <p:extLst>
      <p:ext uri="{BB962C8B-B14F-4D97-AF65-F5344CB8AC3E}">
        <p14:creationId xmlns:p14="http://schemas.microsoft.com/office/powerpoint/2010/main" val="2969349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F915D-8B22-4842-AFD5-E7DD072C1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Poor fit of trend 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A7773-42F8-466F-BA40-A7072BC2E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4675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picture looks good: the trend line is going through the middle of the dots at the discontinuity; the difference in the trend lines is a good estimate of the effect!</a:t>
            </a:r>
          </a:p>
          <a:p>
            <a:endParaRPr lang="en-US" dirty="0"/>
          </a:p>
          <a:p>
            <a:r>
              <a:rPr lang="en-US" dirty="0"/>
              <a:t>But what if, I forced the lines to be linear on each side of the trend.</a:t>
            </a:r>
          </a:p>
          <a:p>
            <a:pPr lvl="1"/>
            <a:r>
              <a:rPr lang="en-US" dirty="0"/>
              <a:t>Poor fit creates bias in treatment effect!</a:t>
            </a:r>
          </a:p>
          <a:p>
            <a:endParaRPr lang="en-US" dirty="0"/>
          </a:p>
          <a:p>
            <a:r>
              <a:rPr lang="en-US" dirty="0"/>
              <a:t>Two possible solutions: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B803B-A3D2-40AB-A4B2-765E483EE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335" y="2075558"/>
            <a:ext cx="4057865" cy="315962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B0AE70-79BB-4538-A7BE-4925DAFDEC94}"/>
              </a:ext>
            </a:extLst>
          </p:cNvPr>
          <p:cNvCxnSpPr>
            <a:cxnSpLocks/>
          </p:cNvCxnSpPr>
          <p:nvPr/>
        </p:nvCxnSpPr>
        <p:spPr>
          <a:xfrm flipH="1">
            <a:off x="8424042" y="4282966"/>
            <a:ext cx="1587061" cy="13137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07CD6E-2C40-44CD-8AE0-1B5EE3241ACC}"/>
              </a:ext>
            </a:extLst>
          </p:cNvPr>
          <p:cNvCxnSpPr>
            <a:cxnSpLocks/>
          </p:cNvCxnSpPr>
          <p:nvPr/>
        </p:nvCxnSpPr>
        <p:spPr>
          <a:xfrm flipH="1">
            <a:off x="10011103" y="2556531"/>
            <a:ext cx="1676399" cy="4151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73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Design: Regression Discontinuity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59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F915D-8B22-4842-AFD5-E7DD072C1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Poor fit of trend 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A7773-42F8-466F-BA40-A7072BC2E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4675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picture looks good: the trend line is going through the middle of the dots at the discontinuity; the difference in the trend lines is a good estimate of the effect!</a:t>
            </a:r>
          </a:p>
          <a:p>
            <a:endParaRPr lang="en-US" dirty="0"/>
          </a:p>
          <a:p>
            <a:r>
              <a:rPr lang="en-US" dirty="0"/>
              <a:t>But what if, I forced the lines to be linear on each side of the trend.</a:t>
            </a:r>
          </a:p>
          <a:p>
            <a:pPr lvl="1"/>
            <a:r>
              <a:rPr lang="en-US" dirty="0"/>
              <a:t>Poor fit creates bias in treatment effect!</a:t>
            </a:r>
          </a:p>
          <a:p>
            <a:pPr lvl="1"/>
            <a:endParaRPr lang="en-US" dirty="0"/>
          </a:p>
          <a:p>
            <a:r>
              <a:rPr lang="en-US" dirty="0"/>
              <a:t>Two possible solutions:</a:t>
            </a:r>
          </a:p>
          <a:p>
            <a:pPr lvl="1"/>
            <a:r>
              <a:rPr lang="en-US" b="1" dirty="0"/>
              <a:t>Shrink window of data used around cutoff so that linear is a better fit.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609DEF-3F92-4A66-B64C-BEDD83F2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904" y="674770"/>
            <a:ext cx="3148792" cy="600292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7F6220-43D3-45AD-9696-43F6594B05FD}"/>
              </a:ext>
            </a:extLst>
          </p:cNvPr>
          <p:cNvCxnSpPr>
            <a:cxnSpLocks/>
          </p:cNvCxnSpPr>
          <p:nvPr/>
        </p:nvCxnSpPr>
        <p:spPr>
          <a:xfrm flipH="1">
            <a:off x="8409904" y="4845269"/>
            <a:ext cx="1632731" cy="6568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C72D46-47EE-4D78-A3AD-95BC6C23DB90}"/>
              </a:ext>
            </a:extLst>
          </p:cNvPr>
          <p:cNvCxnSpPr>
            <a:cxnSpLocks/>
          </p:cNvCxnSpPr>
          <p:nvPr/>
        </p:nvCxnSpPr>
        <p:spPr>
          <a:xfrm flipH="1">
            <a:off x="10091566" y="1918138"/>
            <a:ext cx="1467130" cy="10352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60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F915D-8B22-4842-AFD5-E7DD072C1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Poor fit of trend 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A7773-42F8-466F-BA40-A7072BC2E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4675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picture looks good: the trend line is going through the middle of the dots at the discontinuity; the difference in the trend lines is a good estimate of the effect!</a:t>
            </a:r>
          </a:p>
          <a:p>
            <a:endParaRPr lang="en-US" dirty="0"/>
          </a:p>
          <a:p>
            <a:r>
              <a:rPr lang="en-US" dirty="0"/>
              <a:t>But what if, I forced the lines to be linear on each side of the trend.</a:t>
            </a:r>
          </a:p>
          <a:p>
            <a:pPr lvl="1"/>
            <a:r>
              <a:rPr lang="en-US" dirty="0"/>
              <a:t>Poor fit creates bias in treatment effect!</a:t>
            </a:r>
          </a:p>
          <a:p>
            <a:pPr lvl="1"/>
            <a:endParaRPr lang="en-US" dirty="0"/>
          </a:p>
          <a:p>
            <a:r>
              <a:rPr lang="en-US" dirty="0"/>
              <a:t>Two possible solutions:</a:t>
            </a:r>
          </a:p>
          <a:p>
            <a:pPr lvl="1"/>
            <a:r>
              <a:rPr lang="en-US" dirty="0"/>
              <a:t>Shrink window of data used around cutoff so that linear is a better fit.</a:t>
            </a:r>
          </a:p>
          <a:p>
            <a:pPr lvl="1"/>
            <a:r>
              <a:rPr lang="en-US" b="1" dirty="0"/>
              <a:t>Use a higher order polynomial.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B803B-A3D2-40AB-A4B2-765E483EE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335" y="2075558"/>
            <a:ext cx="4057865" cy="315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7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D31B-3F56-46BC-A6B3-0AAFC6B9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 for Good Fitting Trend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FF853-A46D-4946-9401-59B473AA4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(1) If you increase the window around the threshold, you may want to also increase the </a:t>
            </a:r>
            <a:r>
              <a:rPr lang="en-US" i="1" dirty="0"/>
              <a:t>degree</a:t>
            </a:r>
            <a:r>
              <a:rPr lang="en-US" dirty="0"/>
              <a:t> of the polynomial.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(2) Always look at your “picture” and make sure it makes sense.</a:t>
            </a:r>
          </a:p>
        </p:txBody>
      </p:sp>
    </p:spTree>
    <p:extLst>
      <p:ext uri="{BB962C8B-B14F-4D97-AF65-F5344CB8AC3E}">
        <p14:creationId xmlns:p14="http://schemas.microsoft.com/office/powerpoint/2010/main" val="3623633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“Targeting” Prone 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I offer a college scholarship to anyone who does more than 400 hours of community service. Is that a valid discontinuity?</a:t>
            </a:r>
          </a:p>
          <a:p>
            <a:endParaRPr lang="en-US" dirty="0"/>
          </a:p>
          <a:p>
            <a:r>
              <a:rPr lang="en-US" dirty="0"/>
              <a:t>What do we think about someone who does 399 hours of community service. Are they the same as someone who does 401 hours?</a:t>
            </a:r>
          </a:p>
          <a:p>
            <a:endParaRPr lang="en-US" dirty="0"/>
          </a:p>
          <a:p>
            <a:r>
              <a:rPr lang="en-US" dirty="0"/>
              <a:t>Probably not.</a:t>
            </a:r>
          </a:p>
        </p:txBody>
      </p:sp>
    </p:spTree>
    <p:extLst>
      <p:ext uri="{BB962C8B-B14F-4D97-AF65-F5344CB8AC3E}">
        <p14:creationId xmlns:p14="http://schemas.microsoft.com/office/powerpoint/2010/main" val="226993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“Targeting” Breaks an 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agents have the ability to target their effort to get on either side of the discontinuity, then the discontinuity may not be a true “natural experiment”.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this testable? Not exactly, but somethings you can check. For example if there is a discontinuity in the histogram of the “forcing variable” at the cut-off, it indicates that agents may be </a:t>
            </a:r>
            <a:r>
              <a:rPr lang="en-US" b="1" dirty="0"/>
              <a:t>targeting.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78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46DF-DF2D-4E87-9C44-6F0D2358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“Targeting”: RD on other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18C2D-547D-480B-9BA5-7E5822B1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 other characteristics change </a:t>
            </a:r>
            <a:r>
              <a:rPr lang="en-US" i="1" dirty="0"/>
              <a:t>discontinuously</a:t>
            </a:r>
            <a:r>
              <a:rPr lang="en-US" dirty="0"/>
              <a:t> around the threshold? If so, this suggests crossing the threshold is not random.</a:t>
            </a:r>
          </a:p>
          <a:p>
            <a:pPr lvl="1"/>
            <a:r>
              <a:rPr lang="en-US" dirty="0"/>
              <a:t>Suppose 50.1% (Democratic) districts were statistically more likely to be in Alabama. Suppose 50.1% (Republican) districts were often in Alabama.</a:t>
            </a:r>
          </a:p>
          <a:p>
            <a:pPr lvl="1"/>
            <a:r>
              <a:rPr lang="en-US" dirty="0"/>
              <a:t>This would be very suspicious and would invalidate the RD (and possibly also the elections!)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Easy test to implement: Just re-run your RD and use a different outcome variable (in this case a dummy variable for Illinois). If you get a statically significant result, then you are in trouble!</a:t>
            </a:r>
          </a:p>
        </p:txBody>
      </p:sp>
    </p:spTree>
    <p:extLst>
      <p:ext uri="{BB962C8B-B14F-4D97-AF65-F5344CB8AC3E}">
        <p14:creationId xmlns:p14="http://schemas.microsoft.com/office/powerpoint/2010/main" val="380211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46DF-DF2D-4E87-9C44-6F0D2358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“Targeting”: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18C2D-547D-480B-9BA5-7E5822B1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</a:t>
            </a:r>
            <a:r>
              <a:rPr lang="en-US" i="1" dirty="0"/>
              <a:t>density</a:t>
            </a:r>
            <a:r>
              <a:rPr lang="en-US" dirty="0"/>
              <a:t> of the treatment variable </a:t>
            </a:r>
            <a:r>
              <a:rPr lang="en-US" i="1" dirty="0"/>
              <a:t>discontinuous</a:t>
            </a:r>
            <a:r>
              <a:rPr lang="en-US" dirty="0"/>
              <a:t> around the threshold? If so, this suggests people are targeting.</a:t>
            </a:r>
          </a:p>
          <a:p>
            <a:pPr lvl="1"/>
            <a:r>
              <a:rPr lang="en-US" dirty="0"/>
              <a:t>Vote shares for democrats should not cluster at 50.1% or 49.9%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 community service example: You would probably have a big cluster of people doing 401 hours (indicating targeting). This would be a clue that your RD was not a “natural experiment”.</a:t>
            </a:r>
          </a:p>
        </p:txBody>
      </p:sp>
      <p:pic>
        <p:nvPicPr>
          <p:cNvPr id="4" name="Picture 2" descr="https://upload.wikimedia.org/wikipedia/commons/8/8a/McCrary_%282008%29_Density_Test_on_Data_from_Lee%2C_Moretti%2C_and_Butler_%282004%29.png">
            <a:extLst>
              <a:ext uri="{FF2B5EF4-FFF2-40B4-BE49-F238E27FC236}">
                <a16:creationId xmlns:a16="http://schemas.microsoft.com/office/drawing/2014/main" id="{99DD8D49-64B9-44E3-839A-3289CB4AF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098" y="3200067"/>
            <a:ext cx="2199502" cy="160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171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Design: </a:t>
            </a:r>
            <a:r>
              <a:rPr lang="en-US"/>
              <a:t>Instrumental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12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Graphical Depiction of </a:t>
            </a:r>
            <a:r>
              <a:rPr lang="en-US" dirty="0">
                <a:solidFill>
                  <a:srgbClr val="FF0000"/>
                </a:solidFill>
              </a:rPr>
              <a:t>“Natural Experiment” </a:t>
            </a:r>
            <a:r>
              <a:rPr lang="en-US" dirty="0"/>
              <a:t>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 bwMode="auto">
              <a:xfrm>
                <a:off x="4506072" y="5064398"/>
                <a:ext cx="1889485" cy="1793602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FFFF00"/>
                    </a:solidFill>
                  </a:rPr>
                  <a:t>Error Term 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6072" y="5064398"/>
                <a:ext cx="1889485" cy="1793602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883708" y="2361612"/>
            <a:ext cx="6914734" cy="1976878"/>
            <a:chOff x="3175563" y="2279585"/>
            <a:chExt cx="7175233" cy="2153413"/>
          </a:xfrm>
        </p:grpSpPr>
        <p:grpSp>
          <p:nvGrpSpPr>
            <p:cNvPr id="2" name="Group 1"/>
            <p:cNvGrpSpPr/>
            <p:nvPr/>
          </p:nvGrpSpPr>
          <p:grpSpPr>
            <a:xfrm>
              <a:off x="8214758" y="2279585"/>
              <a:ext cx="2136038" cy="2005584"/>
              <a:chOff x="5843392" y="1632103"/>
              <a:chExt cx="2136038" cy="2005584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5843392" y="1632103"/>
                <a:ext cx="2136038" cy="2005584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53951" y="2154764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Outcome (Y)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175563" y="2283547"/>
              <a:ext cx="2070202" cy="2149451"/>
              <a:chOff x="2949825" y="4392241"/>
              <a:chExt cx="2070202" cy="2149451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2949825" y="4392241"/>
                <a:ext cx="2070202" cy="2149451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213173" y="5026683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Treatment (X)</a:t>
                </a:r>
              </a:p>
            </p:txBody>
          </p:sp>
        </p:grpSp>
        <p:sp>
          <p:nvSpPr>
            <p:cNvPr id="12" name="Right Arrow 11"/>
            <p:cNvSpPr/>
            <p:nvPr/>
          </p:nvSpPr>
          <p:spPr bwMode="auto">
            <a:xfrm>
              <a:off x="5401044" y="2837706"/>
              <a:ext cx="2658435" cy="1060704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5" name="Right Arrow 11"/>
          <p:cNvSpPr/>
          <p:nvPr/>
        </p:nvSpPr>
        <p:spPr bwMode="auto">
          <a:xfrm rot="18687455">
            <a:off x="6039601" y="4244748"/>
            <a:ext cx="1635559" cy="973748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22615" y="5045893"/>
            <a:ext cx="213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Treatment may cause the outcome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668772" y="3761075"/>
            <a:ext cx="2462832" cy="1475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32947" y="1151276"/>
                <a:ext cx="180700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947" y="1151276"/>
                <a:ext cx="1807007" cy="553998"/>
              </a:xfrm>
              <a:prstGeom prst="rect">
                <a:avLst/>
              </a:prstGeom>
              <a:blipFill rotWithShape="0">
                <a:blip r:embed="rId4"/>
                <a:stretch>
                  <a:fillRect t="-109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30513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Graphical Depiction of “Natural Experiment”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 bwMode="auto">
              <a:xfrm>
                <a:off x="4506072" y="5064398"/>
                <a:ext cx="1889485" cy="1793602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FFFF00"/>
                    </a:solidFill>
                  </a:rPr>
                  <a:t>Error Term (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6072" y="5064398"/>
                <a:ext cx="1889485" cy="179360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883708" y="2361612"/>
            <a:ext cx="6914734" cy="1976878"/>
            <a:chOff x="3175563" y="2279585"/>
            <a:chExt cx="7175233" cy="2153413"/>
          </a:xfrm>
        </p:grpSpPr>
        <p:grpSp>
          <p:nvGrpSpPr>
            <p:cNvPr id="2" name="Group 1"/>
            <p:cNvGrpSpPr/>
            <p:nvPr/>
          </p:nvGrpSpPr>
          <p:grpSpPr>
            <a:xfrm>
              <a:off x="8214758" y="2279585"/>
              <a:ext cx="2136038" cy="2005584"/>
              <a:chOff x="5843392" y="1632103"/>
              <a:chExt cx="2136038" cy="2005584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5843392" y="1632103"/>
                <a:ext cx="2136038" cy="2005584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53951" y="2154764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Outcome (Y)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175563" y="2283547"/>
              <a:ext cx="2070202" cy="2149451"/>
              <a:chOff x="2949825" y="4392241"/>
              <a:chExt cx="2070202" cy="2149451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2949825" y="4392241"/>
                <a:ext cx="2070202" cy="2149451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213173" y="5026683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Treatment (X)</a:t>
                </a:r>
              </a:p>
            </p:txBody>
          </p:sp>
        </p:grpSp>
        <p:sp>
          <p:nvSpPr>
            <p:cNvPr id="12" name="Right Arrow 11"/>
            <p:cNvSpPr/>
            <p:nvPr/>
          </p:nvSpPr>
          <p:spPr bwMode="auto">
            <a:xfrm>
              <a:off x="5401044" y="2837706"/>
              <a:ext cx="2658435" cy="1060704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5" name="Right Arrow 11"/>
          <p:cNvSpPr/>
          <p:nvPr/>
        </p:nvSpPr>
        <p:spPr bwMode="auto">
          <a:xfrm rot="18687455">
            <a:off x="6039601" y="4244748"/>
            <a:ext cx="1635559" cy="973748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57666" y="5666847"/>
            <a:ext cx="2136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Other unobserved things (error term) can cause Y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7039238" y="5064398"/>
            <a:ext cx="1337453" cy="6522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32946" y="1472152"/>
                <a:ext cx="180700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946" y="1472152"/>
                <a:ext cx="1807007" cy="553998"/>
              </a:xfrm>
              <a:prstGeom prst="rect">
                <a:avLst/>
              </a:prstGeom>
              <a:blipFill rotWithShape="0">
                <a:blip r:embed="rId4"/>
                <a:stretch>
                  <a:fillRect t="-1099"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23996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2400" cy="4343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4000" dirty="0"/>
              <a:t>An arbitrary </a:t>
            </a:r>
            <a:r>
              <a:rPr lang="en-US" altLang="en-US" sz="4000" dirty="0">
                <a:solidFill>
                  <a:srgbClr val="FF0000"/>
                </a:solidFill>
              </a:rPr>
              <a:t>change</a:t>
            </a:r>
            <a:r>
              <a:rPr lang="en-US" altLang="en-US" sz="4000" dirty="0"/>
              <a:t> in </a:t>
            </a:r>
            <a:r>
              <a:rPr lang="en-US" altLang="en-US" sz="4000" dirty="0">
                <a:solidFill>
                  <a:schemeClr val="accent6"/>
                </a:solidFill>
              </a:rPr>
              <a:t>treatment</a:t>
            </a:r>
            <a:r>
              <a:rPr lang="en-US" altLang="en-US" sz="4000" dirty="0"/>
              <a:t> assignment that happens at a specific </a:t>
            </a:r>
            <a:r>
              <a:rPr lang="en-US" altLang="en-US" sz="4000" dirty="0">
                <a:solidFill>
                  <a:srgbClr val="FF0000"/>
                </a:solidFill>
              </a:rPr>
              <a:t>threshold</a:t>
            </a:r>
            <a:r>
              <a:rPr lang="en-US" altLang="en-US" sz="4000" dirty="0"/>
              <a:t>.</a:t>
            </a:r>
          </a:p>
          <a:p>
            <a:pPr>
              <a:buFontTx/>
              <a:buNone/>
            </a:pPr>
            <a:endParaRPr lang="en-US" altLang="en-US" sz="4000" dirty="0"/>
          </a:p>
          <a:p>
            <a:pPr>
              <a:buFontTx/>
              <a:buNone/>
            </a:pPr>
            <a:r>
              <a:rPr lang="en-US" altLang="en-US" sz="4000" dirty="0"/>
              <a:t>We’re interested in the ones that make very </a:t>
            </a:r>
            <a:r>
              <a:rPr lang="en-US" altLang="en-US" sz="4000" dirty="0">
                <a:solidFill>
                  <a:srgbClr val="FF0000"/>
                </a:solidFill>
              </a:rPr>
              <a:t>similar</a:t>
            </a:r>
            <a:r>
              <a:rPr lang="en-US" altLang="en-US" sz="4000" dirty="0"/>
              <a:t> people get very </a:t>
            </a:r>
            <a:r>
              <a:rPr lang="en-US" altLang="en-US" sz="4000" dirty="0">
                <a:solidFill>
                  <a:srgbClr val="FF0000"/>
                </a:solidFill>
              </a:rPr>
              <a:t>dissimilar</a:t>
            </a:r>
            <a:r>
              <a:rPr lang="en-US" altLang="en-US" sz="4000" dirty="0"/>
              <a:t> </a:t>
            </a:r>
            <a:r>
              <a:rPr lang="en-US" altLang="en-US" sz="4000" dirty="0">
                <a:solidFill>
                  <a:schemeClr val="accent6"/>
                </a:solidFill>
              </a:rPr>
              <a:t>treatment</a:t>
            </a:r>
            <a:r>
              <a:rPr lang="en-US" altLang="en-US" sz="4000" dirty="0"/>
              <a:t>.</a:t>
            </a:r>
            <a:endParaRPr lang="en-US" alt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Discontinuity</a:t>
            </a:r>
          </a:p>
        </p:txBody>
      </p:sp>
    </p:spTree>
    <p:extLst>
      <p:ext uri="{BB962C8B-B14F-4D97-AF65-F5344CB8AC3E}">
        <p14:creationId xmlns:p14="http://schemas.microsoft.com/office/powerpoint/2010/main" val="4097453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Graphical Depiction of “Natural Experiment”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 bwMode="auto">
              <a:xfrm>
                <a:off x="4506072" y="5064398"/>
                <a:ext cx="1889485" cy="1793602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FFFF00"/>
                    </a:solidFill>
                  </a:rPr>
                  <a:t>Error Term (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6072" y="5064398"/>
                <a:ext cx="1889485" cy="179360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883708" y="2361612"/>
            <a:ext cx="6914734" cy="1976878"/>
            <a:chOff x="3175563" y="2279585"/>
            <a:chExt cx="7175233" cy="2153413"/>
          </a:xfrm>
        </p:grpSpPr>
        <p:grpSp>
          <p:nvGrpSpPr>
            <p:cNvPr id="2" name="Group 1"/>
            <p:cNvGrpSpPr/>
            <p:nvPr/>
          </p:nvGrpSpPr>
          <p:grpSpPr>
            <a:xfrm>
              <a:off x="8214758" y="2279585"/>
              <a:ext cx="2136038" cy="2005584"/>
              <a:chOff x="5843392" y="1632103"/>
              <a:chExt cx="2136038" cy="2005584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5843392" y="1632103"/>
                <a:ext cx="2136038" cy="2005584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53951" y="2154764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Outcome (Y)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175563" y="2283547"/>
              <a:ext cx="2070202" cy="2149451"/>
              <a:chOff x="2949825" y="4392241"/>
              <a:chExt cx="2070202" cy="2149451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2949825" y="4392241"/>
                <a:ext cx="2070202" cy="2149451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213173" y="5026683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Treatment (X)</a:t>
                </a:r>
              </a:p>
            </p:txBody>
          </p:sp>
        </p:grpSp>
        <p:sp>
          <p:nvSpPr>
            <p:cNvPr id="12" name="Right Arrow 11"/>
            <p:cNvSpPr/>
            <p:nvPr/>
          </p:nvSpPr>
          <p:spPr bwMode="auto">
            <a:xfrm>
              <a:off x="5401044" y="2837706"/>
              <a:ext cx="2658435" cy="1060704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5" name="Right Arrow 11"/>
          <p:cNvSpPr/>
          <p:nvPr/>
        </p:nvSpPr>
        <p:spPr bwMode="auto">
          <a:xfrm rot="18687455">
            <a:off x="6039601" y="4244748"/>
            <a:ext cx="1635559" cy="973748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ight Arrow 11"/>
          <p:cNvSpPr/>
          <p:nvPr/>
        </p:nvSpPr>
        <p:spPr bwMode="auto">
          <a:xfrm rot="13724275">
            <a:off x="3325572" y="4244747"/>
            <a:ext cx="1403602" cy="973748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297065" y="4274170"/>
            <a:ext cx="1460230" cy="13098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76847" y="4184275"/>
            <a:ext cx="1148316" cy="12064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7896" y="5390707"/>
            <a:ext cx="2136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Treatment selection can not be caused by the error term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052084" y="4991986"/>
            <a:ext cx="1663995" cy="2604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32946" y="1472152"/>
                <a:ext cx="180700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946" y="1472152"/>
                <a:ext cx="1807007" cy="553998"/>
              </a:xfrm>
              <a:prstGeom prst="rect">
                <a:avLst/>
              </a:prstGeom>
              <a:blipFill rotWithShape="0">
                <a:blip r:embed="rId4"/>
                <a:stretch>
                  <a:fillRect t="-1099"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62974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Graphical Depiction of “Natural Experiment”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 bwMode="auto">
              <a:xfrm>
                <a:off x="4506072" y="5064398"/>
                <a:ext cx="1889485" cy="1793602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FFFF00"/>
                    </a:solidFill>
                  </a:rPr>
                  <a:t>Error Term 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6072" y="5064398"/>
                <a:ext cx="1889485" cy="179360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883708" y="2361612"/>
            <a:ext cx="6914734" cy="1976878"/>
            <a:chOff x="3175563" y="2279585"/>
            <a:chExt cx="7175233" cy="2153413"/>
          </a:xfrm>
        </p:grpSpPr>
        <p:grpSp>
          <p:nvGrpSpPr>
            <p:cNvPr id="2" name="Group 1"/>
            <p:cNvGrpSpPr/>
            <p:nvPr/>
          </p:nvGrpSpPr>
          <p:grpSpPr>
            <a:xfrm>
              <a:off x="8214758" y="2279585"/>
              <a:ext cx="2136038" cy="2005584"/>
              <a:chOff x="5843392" y="1632103"/>
              <a:chExt cx="2136038" cy="2005584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5843392" y="1632103"/>
                <a:ext cx="2136038" cy="2005584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53951" y="2154764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Outcome (Y)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175563" y="2283547"/>
              <a:ext cx="2070202" cy="2149451"/>
              <a:chOff x="2949825" y="4392241"/>
              <a:chExt cx="2070202" cy="2149451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2949825" y="4392241"/>
                <a:ext cx="2070202" cy="2149451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213173" y="5026683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Treatment (X)</a:t>
                </a:r>
              </a:p>
            </p:txBody>
          </p:sp>
        </p:grpSp>
        <p:sp>
          <p:nvSpPr>
            <p:cNvPr id="12" name="Right Arrow 11"/>
            <p:cNvSpPr/>
            <p:nvPr/>
          </p:nvSpPr>
          <p:spPr bwMode="auto">
            <a:xfrm>
              <a:off x="5401044" y="2837706"/>
              <a:ext cx="2658435" cy="1060704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5" name="Right Arrow 11"/>
          <p:cNvSpPr/>
          <p:nvPr/>
        </p:nvSpPr>
        <p:spPr bwMode="auto">
          <a:xfrm rot="18687455">
            <a:off x="6039601" y="4244748"/>
            <a:ext cx="1635559" cy="973748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ight Arrow 11"/>
          <p:cNvSpPr/>
          <p:nvPr/>
        </p:nvSpPr>
        <p:spPr bwMode="auto">
          <a:xfrm rot="2685517">
            <a:off x="3325572" y="4244747"/>
            <a:ext cx="1403602" cy="973748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297065" y="4274170"/>
            <a:ext cx="1460230" cy="13098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76847" y="4184275"/>
            <a:ext cx="1148316" cy="12064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2663" y="5444315"/>
            <a:ext cx="2136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error term can not be caused by treatment selection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052084" y="4991986"/>
            <a:ext cx="1663995" cy="2604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32946" y="1472152"/>
                <a:ext cx="180700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946" y="1472152"/>
                <a:ext cx="1807007" cy="553998"/>
              </a:xfrm>
              <a:prstGeom prst="rect">
                <a:avLst/>
              </a:prstGeom>
              <a:blipFill rotWithShape="0">
                <a:blip r:embed="rId4"/>
                <a:stretch>
                  <a:fillRect t="-1099"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9608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Graphical Depiction of “Natural Experiment”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 bwMode="auto">
              <a:xfrm>
                <a:off x="4506072" y="5064398"/>
                <a:ext cx="1889485" cy="1793602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FFFF00"/>
                    </a:solidFill>
                  </a:rPr>
                  <a:t>Error Term 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6072" y="5064398"/>
                <a:ext cx="1889485" cy="179360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883708" y="2361612"/>
            <a:ext cx="6914734" cy="1976878"/>
            <a:chOff x="3175563" y="2279585"/>
            <a:chExt cx="7175233" cy="2153413"/>
          </a:xfrm>
        </p:grpSpPr>
        <p:grpSp>
          <p:nvGrpSpPr>
            <p:cNvPr id="2" name="Group 1"/>
            <p:cNvGrpSpPr/>
            <p:nvPr/>
          </p:nvGrpSpPr>
          <p:grpSpPr>
            <a:xfrm>
              <a:off x="8214758" y="2279585"/>
              <a:ext cx="2136038" cy="2005584"/>
              <a:chOff x="5843392" y="1632103"/>
              <a:chExt cx="2136038" cy="2005584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5843392" y="1632103"/>
                <a:ext cx="2136038" cy="2005584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53951" y="2154764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Outcome (Y)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175563" y="2283547"/>
              <a:ext cx="2070202" cy="2149451"/>
              <a:chOff x="2949825" y="4392241"/>
              <a:chExt cx="2070202" cy="2149451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2949825" y="4392241"/>
                <a:ext cx="2070202" cy="2149451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213173" y="5026683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Treatment (X)</a:t>
                </a:r>
              </a:p>
            </p:txBody>
          </p:sp>
        </p:grpSp>
        <p:sp>
          <p:nvSpPr>
            <p:cNvPr id="12" name="Right Arrow 11"/>
            <p:cNvSpPr/>
            <p:nvPr/>
          </p:nvSpPr>
          <p:spPr bwMode="auto">
            <a:xfrm>
              <a:off x="5401044" y="2837706"/>
              <a:ext cx="2658435" cy="1060704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5" name="Right Arrow 11"/>
          <p:cNvSpPr/>
          <p:nvPr/>
        </p:nvSpPr>
        <p:spPr bwMode="auto">
          <a:xfrm rot="18687455">
            <a:off x="6039601" y="4244748"/>
            <a:ext cx="1635559" cy="973748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ight Arrow 11"/>
          <p:cNvSpPr/>
          <p:nvPr/>
        </p:nvSpPr>
        <p:spPr bwMode="auto">
          <a:xfrm rot="2685517">
            <a:off x="3325572" y="4244747"/>
            <a:ext cx="1403602" cy="973748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297065" y="4274170"/>
            <a:ext cx="1460230" cy="13098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76847" y="4184275"/>
            <a:ext cx="1148316" cy="12064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2663" y="5444315"/>
            <a:ext cx="2136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error term can not be caused by treatment selection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052084" y="4991986"/>
            <a:ext cx="1663995" cy="2604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02345" y="1195153"/>
                <a:ext cx="180700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Cov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345" y="1195153"/>
                <a:ext cx="1807007" cy="553998"/>
              </a:xfrm>
              <a:prstGeom prst="rect">
                <a:avLst/>
              </a:prstGeom>
              <a:blipFill rotWithShape="0">
                <a:blip r:embed="rId4"/>
                <a:stretch>
                  <a:fillRect t="-1099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2345" y="1741988"/>
            <a:ext cx="4953525" cy="42841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7373028" y="1860817"/>
            <a:ext cx="1097141" cy="2646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3970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Graphical Depiction of Confounding Variables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22738" y="1627966"/>
            <a:ext cx="7095560" cy="5244210"/>
            <a:chOff x="1904973" y="1627966"/>
            <a:chExt cx="7095560" cy="5244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 bwMode="auto">
                <a:xfrm>
                  <a:off x="7111048" y="5064398"/>
                  <a:ext cx="1889485" cy="1793602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000" dirty="0">
                      <a:solidFill>
                        <a:srgbClr val="FFFF00"/>
                      </a:solidFill>
                    </a:rPr>
                    <a:t>Error Term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r>
                    <a:rPr lang="en-US" sz="2000" dirty="0">
                      <a:solidFill>
                        <a:srgbClr val="FFFF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11048" y="5064398"/>
                  <a:ext cx="1889485" cy="179360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/>
            <p:cNvGrpSpPr/>
            <p:nvPr/>
          </p:nvGrpSpPr>
          <p:grpSpPr>
            <a:xfrm>
              <a:off x="1904973" y="1627966"/>
              <a:ext cx="6914734" cy="1976878"/>
              <a:chOff x="3175563" y="2279585"/>
              <a:chExt cx="7175233" cy="2153413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8214758" y="2279585"/>
                <a:ext cx="2136038" cy="2005584"/>
                <a:chOff x="5843392" y="1632103"/>
                <a:chExt cx="2136038" cy="2005584"/>
              </a:xfrm>
            </p:grpSpPr>
            <p:sp>
              <p:nvSpPr>
                <p:cNvPr id="4" name="Oval 3"/>
                <p:cNvSpPr/>
                <p:nvPr/>
              </p:nvSpPr>
              <p:spPr bwMode="auto">
                <a:xfrm>
                  <a:off x="5843392" y="1632103"/>
                  <a:ext cx="2136038" cy="2005584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6153951" y="2154764"/>
                  <a:ext cx="1806854" cy="960263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400" dirty="0">
                      <a:solidFill>
                        <a:srgbClr val="FFFF00"/>
                      </a:solidFill>
                    </a:rPr>
                    <a:t>Outcome (Y)</a:t>
                  </a:r>
                </a:p>
              </p:txBody>
            </p:sp>
          </p:grpSp>
          <p:grpSp>
            <p:nvGrpSpPr>
              <p:cNvPr id="3" name="Group 2"/>
              <p:cNvGrpSpPr/>
              <p:nvPr/>
            </p:nvGrpSpPr>
            <p:grpSpPr>
              <a:xfrm>
                <a:off x="3175563" y="2283547"/>
                <a:ext cx="2070202" cy="2149451"/>
                <a:chOff x="2949825" y="4392241"/>
                <a:chExt cx="2070202" cy="2149451"/>
              </a:xfrm>
            </p:grpSpPr>
            <p:sp>
              <p:nvSpPr>
                <p:cNvPr id="7" name="Oval 6"/>
                <p:cNvSpPr/>
                <p:nvPr/>
              </p:nvSpPr>
              <p:spPr bwMode="auto">
                <a:xfrm>
                  <a:off x="2949825" y="4392241"/>
                  <a:ext cx="2070202" cy="2149451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213173" y="5026683"/>
                  <a:ext cx="1806854" cy="960263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400" dirty="0">
                      <a:solidFill>
                        <a:srgbClr val="FFFF00"/>
                      </a:solidFill>
                    </a:rPr>
                    <a:t>Treatment (X)</a:t>
                  </a:r>
                </a:p>
              </p:txBody>
            </p:sp>
          </p:grpSp>
          <p:sp>
            <p:nvSpPr>
              <p:cNvPr id="12" name="Right Arrow 11"/>
              <p:cNvSpPr/>
              <p:nvPr/>
            </p:nvSpPr>
            <p:spPr bwMode="auto">
              <a:xfrm>
                <a:off x="5401044" y="2837706"/>
                <a:ext cx="2658435" cy="1060704"/>
              </a:xfrm>
              <a:prstGeom prst="rightArrow">
                <a:avLst/>
              </a:prstGeom>
              <a:ln>
                <a:noFill/>
                <a:headEnd type="none" w="med" len="med"/>
                <a:tailEnd type="none" w="med" len="med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5" name="Right Arrow 11"/>
            <p:cNvSpPr/>
            <p:nvPr/>
          </p:nvSpPr>
          <p:spPr bwMode="auto">
            <a:xfrm rot="16200000">
              <a:off x="7305104" y="3794229"/>
              <a:ext cx="1352518" cy="973748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016262" y="5078574"/>
              <a:ext cx="1889485" cy="1793602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FFFF00"/>
                  </a:solidFill>
                </a:rPr>
                <a:t>Confounding Variable (Z)</a:t>
              </a:r>
            </a:p>
          </p:txBody>
        </p:sp>
        <p:sp>
          <p:nvSpPr>
            <p:cNvPr id="19" name="Right Arrow 11"/>
            <p:cNvSpPr/>
            <p:nvPr/>
          </p:nvSpPr>
          <p:spPr bwMode="auto">
            <a:xfrm rot="16200000">
              <a:off x="2189053" y="3808405"/>
              <a:ext cx="1352518" cy="973748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" name="Right Arrow 11"/>
            <p:cNvSpPr/>
            <p:nvPr/>
          </p:nvSpPr>
          <p:spPr bwMode="auto">
            <a:xfrm rot="19143948">
              <a:off x="3852730" y="3815854"/>
              <a:ext cx="2995711" cy="973748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846828" y="2068033"/>
            <a:ext cx="3907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okay because we observe and control for the confounding variable by putting it in the regression!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3436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Graphical Depiction of Confounding Variables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22738" y="1627966"/>
            <a:ext cx="7095560" cy="5244210"/>
            <a:chOff x="1904973" y="1627966"/>
            <a:chExt cx="7095560" cy="5244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 bwMode="auto">
                <a:xfrm>
                  <a:off x="7111048" y="5064398"/>
                  <a:ext cx="1889485" cy="1793602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000" dirty="0">
                      <a:solidFill>
                        <a:srgbClr val="FFFF00"/>
                      </a:solidFill>
                    </a:rPr>
                    <a:t>Error Term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r>
                    <a:rPr lang="en-US" sz="2000" dirty="0">
                      <a:solidFill>
                        <a:srgbClr val="FFFF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11048" y="5064398"/>
                  <a:ext cx="1889485" cy="179360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/>
            <p:cNvGrpSpPr/>
            <p:nvPr/>
          </p:nvGrpSpPr>
          <p:grpSpPr>
            <a:xfrm>
              <a:off x="1904973" y="1627966"/>
              <a:ext cx="6914734" cy="1976878"/>
              <a:chOff x="3175563" y="2279585"/>
              <a:chExt cx="7175233" cy="2153413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8214758" y="2279585"/>
                <a:ext cx="2136038" cy="2005584"/>
                <a:chOff x="5843392" y="1632103"/>
                <a:chExt cx="2136038" cy="2005584"/>
              </a:xfrm>
            </p:grpSpPr>
            <p:sp>
              <p:nvSpPr>
                <p:cNvPr id="4" name="Oval 3"/>
                <p:cNvSpPr/>
                <p:nvPr/>
              </p:nvSpPr>
              <p:spPr bwMode="auto">
                <a:xfrm>
                  <a:off x="5843392" y="1632103"/>
                  <a:ext cx="2136038" cy="2005584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6153951" y="2154764"/>
                  <a:ext cx="1806854" cy="960263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400" dirty="0">
                      <a:solidFill>
                        <a:srgbClr val="FFFF00"/>
                      </a:solidFill>
                    </a:rPr>
                    <a:t>Outcome (Y)</a:t>
                  </a:r>
                </a:p>
              </p:txBody>
            </p:sp>
          </p:grpSp>
          <p:grpSp>
            <p:nvGrpSpPr>
              <p:cNvPr id="3" name="Group 2"/>
              <p:cNvGrpSpPr/>
              <p:nvPr/>
            </p:nvGrpSpPr>
            <p:grpSpPr>
              <a:xfrm>
                <a:off x="3175563" y="2283547"/>
                <a:ext cx="2070202" cy="2149451"/>
                <a:chOff x="2949825" y="4392241"/>
                <a:chExt cx="2070202" cy="2149451"/>
              </a:xfrm>
            </p:grpSpPr>
            <p:sp>
              <p:nvSpPr>
                <p:cNvPr id="7" name="Oval 6"/>
                <p:cNvSpPr/>
                <p:nvPr/>
              </p:nvSpPr>
              <p:spPr bwMode="auto">
                <a:xfrm>
                  <a:off x="2949825" y="4392241"/>
                  <a:ext cx="2070202" cy="2149451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213173" y="5026683"/>
                  <a:ext cx="1806854" cy="960263"/>
                </a:xfrm>
                <a:prstGeom prst="rect">
                  <a:avLst/>
                </a:prstGeom>
                <a:noFill/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400" dirty="0">
                      <a:solidFill>
                        <a:srgbClr val="FFFF00"/>
                      </a:solidFill>
                    </a:rPr>
                    <a:t>Treatment (X)</a:t>
                  </a:r>
                </a:p>
              </p:txBody>
            </p:sp>
          </p:grpSp>
          <p:sp>
            <p:nvSpPr>
              <p:cNvPr id="12" name="Right Arrow 11"/>
              <p:cNvSpPr/>
              <p:nvPr/>
            </p:nvSpPr>
            <p:spPr bwMode="auto">
              <a:xfrm>
                <a:off x="5401044" y="2837706"/>
                <a:ext cx="2658435" cy="1060704"/>
              </a:xfrm>
              <a:prstGeom prst="rightArrow">
                <a:avLst/>
              </a:prstGeom>
              <a:ln>
                <a:noFill/>
                <a:headEnd type="none" w="med" len="med"/>
                <a:tailEnd type="none" w="med" len="med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5" name="Right Arrow 11"/>
            <p:cNvSpPr/>
            <p:nvPr/>
          </p:nvSpPr>
          <p:spPr bwMode="auto">
            <a:xfrm rot="16200000">
              <a:off x="7305104" y="3794229"/>
              <a:ext cx="1352518" cy="973748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016262" y="5078574"/>
              <a:ext cx="1889485" cy="1793602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rgbClr val="FFFF00"/>
                  </a:solidFill>
                </a:rPr>
                <a:t>Confounding Variable (Z)</a:t>
              </a:r>
            </a:p>
          </p:txBody>
        </p:sp>
        <p:sp>
          <p:nvSpPr>
            <p:cNvPr id="19" name="Right Arrow 11"/>
            <p:cNvSpPr/>
            <p:nvPr/>
          </p:nvSpPr>
          <p:spPr bwMode="auto">
            <a:xfrm rot="16200000">
              <a:off x="2189053" y="3808405"/>
              <a:ext cx="1352518" cy="973748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" name="Right Arrow 11"/>
            <p:cNvSpPr/>
            <p:nvPr/>
          </p:nvSpPr>
          <p:spPr bwMode="auto">
            <a:xfrm rot="19143948">
              <a:off x="3852730" y="3815854"/>
              <a:ext cx="2995711" cy="973748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846828" y="2068033"/>
            <a:ext cx="39074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okay because we observe and control for the confounding variable by putting it in the regression!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what happens if our confound is unobserved?</a:t>
            </a:r>
          </a:p>
          <a:p>
            <a:endParaRPr lang="en-US" dirty="0"/>
          </a:p>
        </p:txBody>
      </p:sp>
      <p:sp>
        <p:nvSpPr>
          <p:cNvPr id="20" name="Right Arrow 11"/>
          <p:cNvSpPr/>
          <p:nvPr/>
        </p:nvSpPr>
        <p:spPr bwMode="auto">
          <a:xfrm>
            <a:off x="2585422" y="5809662"/>
            <a:ext cx="1120024" cy="581760"/>
          </a:xfrm>
          <a:prstGeom prst="rightArrow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2" name="Right Arrow 11"/>
          <p:cNvSpPr/>
          <p:nvPr/>
        </p:nvSpPr>
        <p:spPr bwMode="auto">
          <a:xfrm rot="10800000">
            <a:off x="4558244" y="5809662"/>
            <a:ext cx="1120024" cy="581760"/>
          </a:xfrm>
          <a:prstGeom prst="rightArrow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6635207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Graphical Depiction of Confounding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 bwMode="auto">
              <a:xfrm>
                <a:off x="3235478" y="4984654"/>
                <a:ext cx="1889485" cy="1793602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FFFF00"/>
                    </a:solidFill>
                  </a:rPr>
                  <a:t>New Error Term 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478" y="4984654"/>
                <a:ext cx="1889485" cy="179360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44003" y="1537590"/>
            <a:ext cx="6914734" cy="1976878"/>
            <a:chOff x="3175563" y="2279585"/>
            <a:chExt cx="7175233" cy="2153413"/>
          </a:xfrm>
        </p:grpSpPr>
        <p:grpSp>
          <p:nvGrpSpPr>
            <p:cNvPr id="2" name="Group 1"/>
            <p:cNvGrpSpPr/>
            <p:nvPr/>
          </p:nvGrpSpPr>
          <p:grpSpPr>
            <a:xfrm>
              <a:off x="8214758" y="2279585"/>
              <a:ext cx="2136038" cy="2005584"/>
              <a:chOff x="5843392" y="1632103"/>
              <a:chExt cx="2136038" cy="2005584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5843392" y="1632103"/>
                <a:ext cx="2136038" cy="2005584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53951" y="2154764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Outcome (Y)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175563" y="2283547"/>
              <a:ext cx="2070202" cy="2149451"/>
              <a:chOff x="2949825" y="4392241"/>
              <a:chExt cx="2070202" cy="2149451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2949825" y="4392241"/>
                <a:ext cx="2070202" cy="2149451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213173" y="5026683"/>
                <a:ext cx="1806854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Treatment (X)</a:t>
                </a:r>
              </a:p>
            </p:txBody>
          </p:sp>
        </p:grpSp>
        <p:sp>
          <p:nvSpPr>
            <p:cNvPr id="12" name="Right Arrow 11"/>
            <p:cNvSpPr/>
            <p:nvPr/>
          </p:nvSpPr>
          <p:spPr bwMode="auto">
            <a:xfrm>
              <a:off x="5401044" y="2837706"/>
              <a:ext cx="2658435" cy="1060704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5" name="Right Arrow 11"/>
          <p:cNvSpPr/>
          <p:nvPr/>
        </p:nvSpPr>
        <p:spPr bwMode="auto">
          <a:xfrm rot="18382127">
            <a:off x="4506398" y="3794920"/>
            <a:ext cx="1837802" cy="973748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ight Arrow 11"/>
          <p:cNvSpPr/>
          <p:nvPr/>
        </p:nvSpPr>
        <p:spPr bwMode="auto">
          <a:xfrm rot="13936935">
            <a:off x="1721551" y="3784304"/>
            <a:ext cx="2027576" cy="973748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73410" y="1818168"/>
            <a:ext cx="401379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is okay because we observe and control for the confounding variable by putting it in the regression!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But what happens if our confound is unobserved?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It goes into the error term. Not ok!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4308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1400" cy="3027780"/>
          </a:xfrm>
        </p:spPr>
        <p:txBody>
          <a:bodyPr>
            <a:normAutofit fontScale="90000"/>
          </a:bodyPr>
          <a:lstStyle/>
          <a:p>
            <a:r>
              <a:rPr lang="en-US" dirty="0"/>
              <a:t>Q: When would I want to use Instrumental Variables?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When there are unobserved “confounds” that can never be controlled for.</a:t>
            </a:r>
          </a:p>
        </p:txBody>
      </p:sp>
    </p:spTree>
    <p:extLst>
      <p:ext uri="{BB962C8B-B14F-4D97-AF65-F5344CB8AC3E}">
        <p14:creationId xmlns:p14="http://schemas.microsoft.com/office/powerpoint/2010/main" val="1517755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Instrumental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Instrumental variables are “upstream </a:t>
            </a:r>
            <a:r>
              <a:rPr lang="en-US" dirty="0">
                <a:solidFill>
                  <a:srgbClr val="FF0000"/>
                </a:solidFill>
              </a:rPr>
              <a:t>experiments</a:t>
            </a:r>
            <a:r>
              <a:rPr lang="en-US" dirty="0"/>
              <a:t>” that </a:t>
            </a:r>
            <a:r>
              <a:rPr lang="en-US" dirty="0">
                <a:solidFill>
                  <a:srgbClr val="00B050"/>
                </a:solidFill>
              </a:rPr>
              <a:t>shift</a:t>
            </a:r>
            <a:r>
              <a:rPr lang="en-US" dirty="0"/>
              <a:t> (but may not completely determine) treatment.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 bwMode="auto">
              <a:xfrm>
                <a:off x="4878728" y="5290063"/>
                <a:ext cx="1481974" cy="1362794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FFFF00"/>
                    </a:solidFill>
                  </a:rPr>
                  <a:t>Error Term 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8728" y="5290063"/>
                <a:ext cx="1481974" cy="1362794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646334" y="2679032"/>
            <a:ext cx="5572541" cy="1502049"/>
            <a:chOff x="2978265" y="2279585"/>
            <a:chExt cx="7372531" cy="2153413"/>
          </a:xfrm>
        </p:grpSpPr>
        <p:grpSp>
          <p:nvGrpSpPr>
            <p:cNvPr id="11" name="Group 10"/>
            <p:cNvGrpSpPr/>
            <p:nvPr/>
          </p:nvGrpSpPr>
          <p:grpSpPr>
            <a:xfrm>
              <a:off x="8214758" y="2279585"/>
              <a:ext cx="2136038" cy="2005584"/>
              <a:chOff x="5843392" y="1632103"/>
              <a:chExt cx="2136038" cy="2005584"/>
            </a:xfrm>
          </p:grpSpPr>
          <p:sp>
            <p:nvSpPr>
              <p:cNvPr id="16" name="Oval 15"/>
              <p:cNvSpPr/>
              <p:nvPr/>
            </p:nvSpPr>
            <p:spPr bwMode="auto">
              <a:xfrm>
                <a:off x="5843392" y="1632103"/>
                <a:ext cx="2136038" cy="2005584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874487" y="2154765"/>
                <a:ext cx="2086319" cy="1376682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Outcome       (Y)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978265" y="2283547"/>
              <a:ext cx="2922751" cy="2149451"/>
              <a:chOff x="2752527" y="4392241"/>
              <a:chExt cx="2922751" cy="2149451"/>
            </a:xfrm>
          </p:grpSpPr>
          <p:sp>
            <p:nvSpPr>
              <p:cNvPr id="14" name="Oval 13"/>
              <p:cNvSpPr/>
              <p:nvPr/>
            </p:nvSpPr>
            <p:spPr bwMode="auto">
              <a:xfrm>
                <a:off x="2949825" y="4392241"/>
                <a:ext cx="2070202" cy="2149451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752527" y="4975616"/>
                <a:ext cx="2922751" cy="1376682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FF00"/>
                    </a:solidFill>
                  </a:rPr>
                  <a:t>Treatment</a:t>
                </a:r>
                <a:br>
                  <a:rPr lang="en-US" sz="2400" dirty="0">
                    <a:solidFill>
                      <a:srgbClr val="FFFF00"/>
                    </a:solidFill>
                  </a:rPr>
                </a:br>
                <a:r>
                  <a:rPr lang="en-US" sz="2400" dirty="0">
                    <a:solidFill>
                      <a:srgbClr val="FFFF00"/>
                    </a:solidFill>
                  </a:rPr>
                  <a:t>         (X)</a:t>
                </a:r>
              </a:p>
            </p:txBody>
          </p:sp>
        </p:grpSp>
        <p:sp>
          <p:nvSpPr>
            <p:cNvPr id="13" name="Right Arrow 12"/>
            <p:cNvSpPr/>
            <p:nvPr/>
          </p:nvSpPr>
          <p:spPr bwMode="auto">
            <a:xfrm>
              <a:off x="5401044" y="2837706"/>
              <a:ext cx="2658435" cy="1060704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7" name="Right Arrow 11"/>
          <p:cNvSpPr/>
          <p:nvPr/>
        </p:nvSpPr>
        <p:spPr bwMode="auto">
          <a:xfrm rot="16200000">
            <a:off x="5047512" y="4313040"/>
            <a:ext cx="1027655" cy="763737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882749" y="5300834"/>
            <a:ext cx="1481974" cy="1362794"/>
          </a:xfrm>
          <a:prstGeom prst="ellipse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00"/>
                </a:solidFill>
              </a:rPr>
              <a:t>IV (Z)</a:t>
            </a:r>
          </a:p>
        </p:txBody>
      </p:sp>
      <p:sp>
        <p:nvSpPr>
          <p:cNvPr id="9" name="Right Arrow 11"/>
          <p:cNvSpPr/>
          <p:nvPr/>
        </p:nvSpPr>
        <p:spPr bwMode="auto">
          <a:xfrm rot="16200000">
            <a:off x="1034855" y="4323811"/>
            <a:ext cx="1027655" cy="763737"/>
          </a:xfrm>
          <a:prstGeom prst="rightArrow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911646" y="5353774"/>
            <a:ext cx="1460230" cy="13098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91428" y="5263879"/>
            <a:ext cx="1148316" cy="12064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979330" y="2852847"/>
                <a:ext cx="1807007" cy="8310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330" y="2852847"/>
                <a:ext cx="1807007" cy="831061"/>
              </a:xfrm>
              <a:prstGeom prst="rect">
                <a:avLst/>
              </a:prstGeom>
              <a:blipFill rotWithShape="0"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8C13F5-2892-44FE-8CBC-41F23857022E}"/>
                  </a:ext>
                </a:extLst>
              </p:cNvPr>
              <p:cNvSpPr/>
              <p:nvPr/>
            </p:nvSpPr>
            <p:spPr>
              <a:xfrm>
                <a:off x="7610017" y="5808689"/>
                <a:ext cx="3278590" cy="736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𝐼𝑉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𝑂𝐿𝑆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𝑂𝐿𝑆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8C13F5-2892-44FE-8CBC-41F2385702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017" y="5808689"/>
                <a:ext cx="3278590" cy="736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BFFB5B9-B676-4564-A78C-7DDAD89B0471}"/>
              </a:ext>
            </a:extLst>
          </p:cNvPr>
          <p:cNvSpPr txBox="1"/>
          <p:nvPr/>
        </p:nvSpPr>
        <p:spPr>
          <a:xfrm>
            <a:off x="7256467" y="4694908"/>
            <a:ext cx="3985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measure beta?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Effect of Z on Y </a:t>
            </a:r>
            <a:r>
              <a:rPr lang="en-US" i="1" dirty="0"/>
              <a:t>divided by </a:t>
            </a:r>
            <a:r>
              <a:rPr lang="en-US" dirty="0"/>
              <a:t>effect of Z on X!</a:t>
            </a:r>
          </a:p>
        </p:txBody>
      </p:sp>
    </p:spTree>
    <p:extLst>
      <p:ext uri="{BB962C8B-B14F-4D97-AF65-F5344CB8AC3E}">
        <p14:creationId xmlns:p14="http://schemas.microsoft.com/office/powerpoint/2010/main" val="213499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Instrumental Variable Assumptions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Relevancy: </a:t>
                </a:r>
                <a:r>
                  <a:rPr lang="en-US" dirty="0"/>
                  <a:t>Z has a non-zero impact on X. </a:t>
                </a:r>
              </a:p>
              <a:p>
                <a:pPr lvl="1"/>
                <a:r>
                  <a:rPr lang="en-US" dirty="0"/>
                  <a:t>I.E.: The green arrow on the last slide exists (or pi not equal to zero).</a:t>
                </a:r>
              </a:p>
              <a:p>
                <a:pPr lvl="1"/>
                <a:r>
                  <a:rPr lang="en-US" dirty="0"/>
                  <a:t>Often referred to as “rank condition”.</a:t>
                </a:r>
              </a:p>
              <a:p>
                <a:pPr lvl="1"/>
                <a:r>
                  <a:rPr lang="en-US" dirty="0"/>
                  <a:t>This is testable. Strategies:</a:t>
                </a:r>
              </a:p>
              <a:p>
                <a:pPr lvl="2"/>
                <a:r>
                  <a:rPr lang="en-US" dirty="0"/>
                  <a:t>One z, One x: Test H_0: </a:t>
                </a:r>
                <a:r>
                  <a:rPr lang="en-US" dirty="0" err="1"/>
                  <a:t>Cov</a:t>
                </a:r>
                <a:r>
                  <a:rPr lang="en-US" dirty="0"/>
                  <a:t>(Z,X)=0</a:t>
                </a:r>
              </a:p>
              <a:p>
                <a:pPr lvl="2"/>
                <a:r>
                  <a:rPr lang="en-US" dirty="0"/>
                  <a:t>Multiple z, One x: Regress all </a:t>
                </a:r>
                <a:r>
                  <a:rPr lang="en-US" dirty="0" err="1"/>
                  <a:t>Zs</a:t>
                </a:r>
                <a:r>
                  <a:rPr lang="en-US" dirty="0"/>
                  <a:t> onto X and make sure F-stat for model fit is &gt;= 10 (“rule of 10”).</a:t>
                </a:r>
              </a:p>
              <a:p>
                <a:pPr lvl="2"/>
                <a:r>
                  <a:rPr lang="en-US" dirty="0"/>
                  <a:t>Multiple z, multiple x : Ensure smallest eigenvalue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bigger than some threshold.</a:t>
                </a:r>
              </a:p>
              <a:p>
                <a:pPr lvl="3"/>
                <a:r>
                  <a:rPr lang="en-US" dirty="0"/>
                  <a:t>Always must have weakly more instruments than endogenous treatments (“order condition”).</a:t>
                </a:r>
              </a:p>
              <a:p>
                <a:pPr lvl="1"/>
                <a:r>
                  <a:rPr lang="en-US" dirty="0"/>
                  <a:t>If these tests fail, we may say we have a “weak instrument” problem.</a:t>
                </a:r>
              </a:p>
              <a:p>
                <a:endParaRPr lang="en-US" dirty="0">
                  <a:solidFill>
                    <a:srgbClr val="00B050"/>
                  </a:solidFill>
                </a:endParaRPr>
              </a:p>
              <a:p>
                <a:endParaRPr lang="en-US" dirty="0">
                  <a:solidFill>
                    <a:srgbClr val="00B05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Validity: </a:t>
                </a:r>
                <a:r>
                  <a:rPr lang="en-US" dirty="0" err="1"/>
                  <a:t>Cov</a:t>
                </a:r>
                <a:r>
                  <a:rPr lang="en-US" dirty="0"/>
                  <a:t>(</a:t>
                </a:r>
                <a:r>
                  <a:rPr lang="en-US" dirty="0" err="1"/>
                  <a:t>Z,e</a:t>
                </a:r>
                <a:r>
                  <a:rPr lang="en-US" dirty="0"/>
                  <a:t>)=0</a:t>
                </a:r>
              </a:p>
              <a:p>
                <a:pPr lvl="1"/>
                <a:r>
                  <a:rPr lang="en-US" dirty="0"/>
                  <a:t>I.E. There is no arrow connecting Z and e.</a:t>
                </a:r>
              </a:p>
              <a:p>
                <a:pPr lvl="1"/>
                <a:r>
                  <a:rPr lang="en-US" dirty="0"/>
                  <a:t>This usually cannot be tested and must be justified by thinking carefully about your setting.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2859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Vietnam Draft Lottery (Angrist, 1990)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6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Discontinuity Examples: Incumbency Advantage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U.S. House Elections</a:t>
            </a:r>
          </a:p>
          <a:p>
            <a:pPr lvl="1"/>
            <a:r>
              <a:rPr lang="en-US" altLang="en-US" sz="3200" dirty="0"/>
              <a:t>If you’re first past the pole in the previous election, even by just one vote, you get elected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>
              <a:buFontTx/>
              <a:buNone/>
            </a:pPr>
            <a:endParaRPr lang="en-US" altLang="en-US" sz="1800" dirty="0"/>
          </a:p>
          <a:p>
            <a:r>
              <a:rPr lang="en-US" altLang="en-US" dirty="0"/>
              <a:t>What can we learn from this?</a:t>
            </a:r>
          </a:p>
          <a:p>
            <a:pPr lvl="1"/>
            <a:r>
              <a:rPr lang="en-US" altLang="en-US" dirty="0"/>
              <a:t>Incumbency advantage for reelection.</a:t>
            </a:r>
            <a:endParaRPr lang="en-US" altLang="en-US" sz="1800" dirty="0"/>
          </a:p>
          <a:p>
            <a:pPr lvl="1">
              <a:buFontTx/>
              <a:buNone/>
            </a:pPr>
            <a:r>
              <a:rPr lang="en-US" altLang="en-US" sz="1800" dirty="0"/>
              <a:t>(David Lee, Journal of Econometrics 2007)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96352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23207"/>
            <a:ext cx="10515600" cy="609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/>
            <a:r>
              <a:rPr lang="en-US" dirty="0"/>
              <a:t>Impact of </a:t>
            </a:r>
            <a:r>
              <a:rPr dirty="0"/>
              <a:t>Military</a:t>
            </a:r>
            <a:r>
              <a:rPr spc="-30" dirty="0"/>
              <a:t> </a:t>
            </a:r>
            <a:r>
              <a:rPr dirty="0"/>
              <a:t>Service</a:t>
            </a:r>
            <a:r>
              <a:rPr lang="en-US" dirty="0"/>
              <a:t> On Wages?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83325" y="1574546"/>
            <a:ext cx="10368454" cy="43832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270"/>
              </a:lnSpc>
              <a:buClr>
                <a:srgbClr val="CC9900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100" dirty="0">
                <a:solidFill>
                  <a:prstClr val="black"/>
                </a:solidFill>
                <a:latin typeface="Arial"/>
                <a:cs typeface="Arial"/>
              </a:rPr>
              <a:t>“Be </a:t>
            </a: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all </a:t>
            </a:r>
            <a:r>
              <a:rPr sz="2100" dirty="0">
                <a:solidFill>
                  <a:prstClr val="black"/>
                </a:solidFill>
                <a:latin typeface="Arial"/>
                <a:cs typeface="Arial"/>
              </a:rPr>
              <a:t>that </a:t>
            </a:r>
            <a:r>
              <a:rPr sz="2100" spc="-10" dirty="0">
                <a:solidFill>
                  <a:prstClr val="black"/>
                </a:solidFill>
                <a:latin typeface="Arial"/>
                <a:cs typeface="Arial"/>
              </a:rPr>
              <a:t>you </a:t>
            </a: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can be!” </a:t>
            </a:r>
            <a:r>
              <a:rPr sz="2100" dirty="0">
                <a:solidFill>
                  <a:prstClr val="black"/>
                </a:solidFill>
                <a:latin typeface="Arial"/>
                <a:cs typeface="Arial"/>
              </a:rPr>
              <a:t>What’s the effect </a:t>
            </a: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sz="2100" dirty="0">
                <a:solidFill>
                  <a:prstClr val="black"/>
                </a:solidFill>
                <a:latin typeface="Arial"/>
                <a:cs typeface="Arial"/>
              </a:rPr>
              <a:t>military </a:t>
            </a: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service</a:t>
            </a:r>
            <a:r>
              <a:rPr sz="2100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on</a:t>
            </a:r>
            <a:endParaRPr sz="2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5600">
              <a:lnSpc>
                <a:spcPts val="2270"/>
              </a:lnSpc>
            </a:pPr>
            <a:r>
              <a:rPr sz="2100" dirty="0">
                <a:solidFill>
                  <a:prstClr val="black"/>
                </a:solidFill>
                <a:latin typeface="Arial"/>
                <a:cs typeface="Arial"/>
              </a:rPr>
              <a:t>lifetime</a:t>
            </a:r>
            <a:r>
              <a:rPr sz="2100" spc="-1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outcomes?</a:t>
            </a:r>
            <a:endParaRPr sz="2100" dirty="0">
              <a:solidFill>
                <a:prstClr val="black"/>
              </a:solidFill>
              <a:latin typeface="Arial"/>
              <a:cs typeface="Arial"/>
            </a:endParaRPr>
          </a:p>
          <a:p>
            <a:endParaRPr sz="17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ts val="2270"/>
              </a:lnSpc>
              <a:buClr>
                <a:srgbClr val="CC9900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Imagine </a:t>
            </a:r>
            <a:r>
              <a:rPr sz="2100" dirty="0">
                <a:solidFill>
                  <a:prstClr val="black"/>
                </a:solidFill>
                <a:latin typeface="Arial"/>
                <a:cs typeface="Arial"/>
              </a:rPr>
              <a:t>y = </a:t>
            </a: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α </a:t>
            </a:r>
            <a:r>
              <a:rPr sz="2100" dirty="0">
                <a:solidFill>
                  <a:prstClr val="black"/>
                </a:solidFill>
                <a:latin typeface="Arial"/>
                <a:cs typeface="Arial"/>
              </a:rPr>
              <a:t>+ </a:t>
            </a: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β </a:t>
            </a:r>
            <a:r>
              <a:rPr sz="2100" dirty="0">
                <a:solidFill>
                  <a:prstClr val="black"/>
                </a:solidFill>
                <a:latin typeface="Arial"/>
                <a:cs typeface="Arial"/>
              </a:rPr>
              <a:t>x +</a:t>
            </a:r>
            <a:r>
              <a:rPr sz="2100" spc="-6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prstClr val="black"/>
                </a:solidFill>
                <a:latin typeface="Arial"/>
                <a:cs typeface="Arial"/>
              </a:rPr>
              <a:t>ε,</a:t>
            </a:r>
          </a:p>
          <a:p>
            <a:pPr marL="355600" marR="253365">
              <a:lnSpc>
                <a:spcPts val="2020"/>
              </a:lnSpc>
              <a:spcBef>
                <a:spcPts val="229"/>
              </a:spcBef>
            </a:pP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where </a:t>
            </a:r>
            <a:r>
              <a:rPr sz="2100" dirty="0">
                <a:solidFill>
                  <a:prstClr val="black"/>
                </a:solidFill>
                <a:latin typeface="Arial"/>
                <a:cs typeface="Arial"/>
              </a:rPr>
              <a:t>x </a:t>
            </a: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is an indicator </a:t>
            </a:r>
            <a:r>
              <a:rPr sz="2100" dirty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service,</a:t>
            </a:r>
            <a:endParaRPr lang="en-US" sz="2100" spc="-5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5600" marR="253365">
              <a:lnSpc>
                <a:spcPts val="2020"/>
              </a:lnSpc>
              <a:spcBef>
                <a:spcPts val="229"/>
              </a:spcBef>
            </a:pPr>
            <a:r>
              <a:rPr sz="2100" dirty="0">
                <a:solidFill>
                  <a:prstClr val="black"/>
                </a:solidFill>
                <a:latin typeface="Arial"/>
                <a:cs typeface="Arial"/>
              </a:rPr>
              <a:t>y </a:t>
            </a: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is some outcome measure</a:t>
            </a:r>
            <a:r>
              <a:rPr lang="en-US" sz="2100" spc="-5" dirty="0">
                <a:solidFill>
                  <a:prstClr val="black"/>
                </a:solidFill>
                <a:latin typeface="Arial"/>
                <a:cs typeface="Arial"/>
              </a:rPr>
              <a:t> (wages)</a:t>
            </a:r>
          </a:p>
          <a:p>
            <a:pPr marL="355600" marR="253365">
              <a:lnSpc>
                <a:spcPts val="2020"/>
              </a:lnSpc>
              <a:spcBef>
                <a:spcPts val="229"/>
              </a:spcBef>
            </a:pP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 β is </a:t>
            </a:r>
            <a:r>
              <a:rPr sz="2100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“linear causal </a:t>
            </a:r>
            <a:r>
              <a:rPr sz="2100" dirty="0">
                <a:solidFill>
                  <a:prstClr val="black"/>
                </a:solidFill>
                <a:latin typeface="Arial"/>
                <a:cs typeface="Arial"/>
              </a:rPr>
              <a:t>effect” </a:t>
            </a:r>
            <a:endParaRPr lang="en-US" sz="2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5600" marR="253365">
              <a:lnSpc>
                <a:spcPts val="2020"/>
              </a:lnSpc>
              <a:spcBef>
                <a:spcPts val="229"/>
              </a:spcBef>
            </a:pPr>
            <a:endParaRPr lang="en-US" sz="2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5600" marR="253365">
              <a:lnSpc>
                <a:spcPts val="2020"/>
              </a:lnSpc>
              <a:spcBef>
                <a:spcPts val="229"/>
              </a:spcBef>
            </a:pPr>
            <a:r>
              <a:rPr sz="2100" dirty="0">
                <a:solidFill>
                  <a:prstClr val="black"/>
                </a:solidFill>
                <a:latin typeface="Arial"/>
                <a:cs typeface="Arial"/>
              </a:rPr>
              <a:t>But </a:t>
            </a: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(x,y) pairs are drawn from nonexperimental data, so  Cov(x,ε) </a:t>
            </a:r>
            <a:r>
              <a:rPr sz="2100" dirty="0">
                <a:solidFill>
                  <a:prstClr val="black"/>
                </a:solidFill>
                <a:latin typeface="Arial"/>
                <a:cs typeface="Arial"/>
              </a:rPr>
              <a:t>≠</a:t>
            </a:r>
            <a:r>
              <a:rPr sz="2100" spc="-7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sz="2100"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21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ts val="2270"/>
              </a:lnSpc>
              <a:buClr>
                <a:srgbClr val="CC9900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100" dirty="0">
                <a:solidFill>
                  <a:prstClr val="black"/>
                </a:solidFill>
                <a:latin typeface="Arial"/>
                <a:cs typeface="Arial"/>
              </a:rPr>
              <a:t>Which way does the bias go?</a:t>
            </a:r>
          </a:p>
          <a:p>
            <a:pPr marL="812800" lvl="1" indent="-342900">
              <a:lnSpc>
                <a:spcPts val="2270"/>
              </a:lnSpc>
              <a:buClr>
                <a:srgbClr val="CC9900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100" dirty="0">
                <a:solidFill>
                  <a:prstClr val="black"/>
                </a:solidFill>
                <a:latin typeface="Arial"/>
                <a:cs typeface="Arial"/>
              </a:rPr>
              <a:t>What is in epsilon: skills, connections, education, work ethic, family connections…</a:t>
            </a:r>
          </a:p>
          <a:p>
            <a:pPr marL="812800" lvl="1" indent="-342900">
              <a:lnSpc>
                <a:spcPts val="2270"/>
              </a:lnSpc>
              <a:buClr>
                <a:srgbClr val="CC9900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100" dirty="0">
                <a:solidFill>
                  <a:prstClr val="black"/>
                </a:solidFill>
                <a:latin typeface="Arial"/>
                <a:cs typeface="Arial"/>
              </a:rPr>
              <a:t>Are those things positively or negatively correlated with decision to join military?</a:t>
            </a:r>
          </a:p>
          <a:p>
            <a:pPr marL="1270000" lvl="2" indent="-342900">
              <a:lnSpc>
                <a:spcPts val="2270"/>
              </a:lnSpc>
              <a:buClr>
                <a:srgbClr val="CC9900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100" dirty="0">
                <a:solidFill>
                  <a:prstClr val="black"/>
                </a:solidFill>
                <a:latin typeface="Arial"/>
                <a:cs typeface="Arial"/>
              </a:rPr>
              <a:t>Unclear</a:t>
            </a:r>
          </a:p>
        </p:txBody>
      </p:sp>
    </p:spTree>
    <p:extLst>
      <p:ext uri="{BB962C8B-B14F-4D97-AF65-F5344CB8AC3E}">
        <p14:creationId xmlns:p14="http://schemas.microsoft.com/office/powerpoint/2010/main" val="24190975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1" y="34952"/>
            <a:ext cx="7797165" cy="116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12445" algn="l"/>
              </a:tabLst>
            </a:pPr>
            <a:r>
              <a:rPr lang="en-US" sz="4200" dirty="0"/>
              <a:t>The Draft Lottery was a Natural Experiment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714704" y="1834056"/>
            <a:ext cx="10820400" cy="4624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Draft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lottery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over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birthdates instituted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in</a:t>
            </a:r>
            <a:r>
              <a:rPr sz="2000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1967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1950 birth</a:t>
            </a:r>
            <a:r>
              <a:rPr sz="2000" spc="-9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cohort.</a:t>
            </a:r>
          </a:p>
          <a:p>
            <a:pPr marL="355600" marR="112395" indent="-342900">
              <a:spcBef>
                <a:spcPts val="72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Someone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pulled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a ball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a birthdate on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it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from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rotating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bin with 365 balls, on</a:t>
            </a:r>
            <a:r>
              <a:rPr sz="2000" spc="-1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national 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TV.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> Z=1 if we pulled your ball.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720"/>
              </a:spcBef>
              <a:tabLst>
                <a:tab pos="354965" algn="l"/>
                <a:tab pos="1945639" algn="l"/>
              </a:tabLst>
            </a:pPr>
            <a:r>
              <a:rPr sz="1400" spc="5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r>
              <a:rPr sz="1400" spc="5" dirty="0">
                <a:solidFill>
                  <a:srgbClr val="CC99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z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 є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(0,1)	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Cov(z, ε) = 0, Cov(z,x) &gt;</a:t>
            </a:r>
            <a:r>
              <a:rPr sz="2000" spc="-1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</a:p>
          <a:p>
            <a:pPr marL="355600" marR="5080" indent="-342900">
              <a:spcBef>
                <a:spcPts val="72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Everyone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with that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birthdate was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draft</a:t>
            </a:r>
            <a:r>
              <a:rPr sz="2000" spc="-8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eligible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but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not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all eligibles ended up serving</a:t>
            </a:r>
            <a:r>
              <a:rPr lang="en-US" sz="2000" spc="-5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endParaRPr lang="en-US" sz="2000" spc="-5" dirty="0">
              <a:solidFill>
                <a:prstClr val="black"/>
              </a:solidFill>
              <a:latin typeface="Arial"/>
              <a:cs typeface="Arial"/>
            </a:endParaRPr>
          </a:p>
          <a:p>
            <a:pPr marL="812800" marR="5080" lvl="1" indent="-342900">
              <a:spcBef>
                <a:spcPts val="72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>Deferments: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Bill Clinton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>/Donald Trump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 w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>ere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 z=1 but</a:t>
            </a:r>
            <a:r>
              <a:rPr sz="2000" spc="-16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x=0</a:t>
            </a:r>
            <a:r>
              <a:rPr lang="en-US" sz="2000" spc="-5" dirty="0">
                <a:solidFill>
                  <a:prstClr val="black"/>
                </a:solidFill>
                <a:latin typeface="Arial"/>
                <a:cs typeface="Arial"/>
              </a:rPr>
              <a:t>.</a:t>
            </a:r>
          </a:p>
          <a:p>
            <a:pPr marL="812800" marR="5080" lvl="1" indent="-342900">
              <a:spcBef>
                <a:spcPts val="72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000" spc="-5" dirty="0">
                <a:solidFill>
                  <a:prstClr val="black"/>
                </a:solidFill>
                <a:latin typeface="Arial"/>
                <a:cs typeface="Arial"/>
              </a:rPr>
              <a:t>Volunteers: John McCain was z=0, x=1.</a:t>
            </a:r>
          </a:p>
          <a:p>
            <a:pPr marL="812800" marR="5080" lvl="1" indent="-342900">
              <a:spcBef>
                <a:spcPts val="72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000" spc="-5" dirty="0">
                <a:solidFill>
                  <a:prstClr val="black"/>
                </a:solidFill>
                <a:latin typeface="Arial"/>
                <a:cs typeface="Arial"/>
              </a:rPr>
              <a:t>Conformers: “Draft Dodgers” went to jail if they could not get a deferment. Draft was effective at inducing some additional military service. For folks born in 1950:</a:t>
            </a:r>
          </a:p>
          <a:p>
            <a:pPr marL="1270000" marR="5080" lvl="2" indent="-342900">
              <a:spcBef>
                <a:spcPts val="72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000" spc="-5" dirty="0">
                <a:solidFill>
                  <a:prstClr val="black"/>
                </a:solidFill>
                <a:latin typeface="Arial"/>
                <a:cs typeface="Arial"/>
              </a:rPr>
              <a:t>P(X=1 | Z=1) = 0.33</a:t>
            </a:r>
          </a:p>
          <a:p>
            <a:pPr marL="1270000" marR="5080" lvl="2" indent="-342900">
              <a:spcBef>
                <a:spcPts val="72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000" spc="-5" dirty="0">
                <a:solidFill>
                  <a:prstClr val="black"/>
                </a:solidFill>
                <a:latin typeface="Arial"/>
                <a:cs typeface="Arial"/>
              </a:rPr>
              <a:t>P(X=1 | Z=0) = 0.23</a:t>
            </a:r>
          </a:p>
          <a:p>
            <a:pPr marL="355600" marR="5080" indent="-342900">
              <a:spcBef>
                <a:spcPts val="72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800" b="1" spc="-5" dirty="0">
                <a:solidFill>
                  <a:prstClr val="black"/>
                </a:solidFill>
                <a:latin typeface="Arial"/>
                <a:cs typeface="Arial"/>
              </a:rPr>
              <a:t>How does this information help us learn beta?</a:t>
            </a:r>
            <a:endParaRPr sz="2800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2326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0" y="34952"/>
            <a:ext cx="6800850" cy="116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12445" algn="l"/>
              </a:tabLst>
            </a:pPr>
            <a:r>
              <a:rPr lang="en-US" sz="4200" dirty="0"/>
              <a:t>Average Outcome for Eligible vs Ineligible Men</a:t>
            </a:r>
            <a:endParaRPr sz="4200" dirty="0"/>
          </a:p>
        </p:txBody>
      </p:sp>
      <p:sp>
        <p:nvSpPr>
          <p:cNvPr id="3" name="object 3"/>
          <p:cNvSpPr/>
          <p:nvPr/>
        </p:nvSpPr>
        <p:spPr>
          <a:xfrm>
            <a:off x="2251973" y="1442293"/>
            <a:ext cx="7839844" cy="3749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1B506-92C5-429E-8803-8137974C43A9}"/>
              </a:ext>
            </a:extLst>
          </p:cNvPr>
          <p:cNvSpPr txBox="1"/>
          <p:nvPr/>
        </p:nvSpPr>
        <p:spPr>
          <a:xfrm>
            <a:off x="2023224" y="5759809"/>
            <a:ext cx="803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Treatment status (military service) is not used at all in making this graph!</a:t>
            </a:r>
          </a:p>
        </p:txBody>
      </p:sp>
    </p:spTree>
    <p:extLst>
      <p:ext uri="{BB962C8B-B14F-4D97-AF65-F5344CB8AC3E}">
        <p14:creationId xmlns:p14="http://schemas.microsoft.com/office/powerpoint/2010/main" val="10970191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540" y="308103"/>
            <a:ext cx="6926580" cy="131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200" dirty="0">
                <a:solidFill>
                  <a:srgbClr val="006633"/>
                </a:solidFill>
                <a:latin typeface="Garamond"/>
                <a:cs typeface="Garamond"/>
              </a:rPr>
              <a:t>Differences in </a:t>
            </a:r>
            <a:r>
              <a:rPr sz="4200" spc="-5" dirty="0">
                <a:solidFill>
                  <a:srgbClr val="006633"/>
                </a:solidFill>
                <a:latin typeface="Garamond"/>
                <a:cs typeface="Garamond"/>
              </a:rPr>
              <a:t>Earnings </a:t>
            </a:r>
            <a:r>
              <a:rPr sz="4200" spc="-10" dirty="0">
                <a:solidFill>
                  <a:srgbClr val="006633"/>
                </a:solidFill>
                <a:latin typeface="Garamond"/>
                <a:cs typeface="Garamond"/>
              </a:rPr>
              <a:t>w/</a:t>
            </a:r>
            <a:r>
              <a:rPr sz="4200" spc="-85" dirty="0">
                <a:solidFill>
                  <a:srgbClr val="006633"/>
                </a:solidFill>
                <a:latin typeface="Garamond"/>
                <a:cs typeface="Garamond"/>
              </a:rPr>
              <a:t> </a:t>
            </a:r>
            <a:r>
              <a:rPr sz="4200" dirty="0">
                <a:solidFill>
                  <a:srgbClr val="006633"/>
                </a:solidFill>
                <a:latin typeface="Garamond"/>
                <a:cs typeface="Garamond"/>
              </a:rPr>
              <a:t>trend</a:t>
            </a:r>
            <a:endParaRPr sz="4200">
              <a:solidFill>
                <a:prstClr val="black"/>
              </a:solidFill>
              <a:latin typeface="Garamond"/>
              <a:cs typeface="Garamond"/>
            </a:endParaRPr>
          </a:p>
          <a:p>
            <a:pPr marL="12700"/>
            <a:r>
              <a:rPr sz="4200" spc="-5" dirty="0">
                <a:solidFill>
                  <a:srgbClr val="006633"/>
                </a:solidFill>
                <a:latin typeface="Garamond"/>
                <a:cs typeface="Garamond"/>
              </a:rPr>
              <a:t>removed </a:t>
            </a:r>
            <a:r>
              <a:rPr sz="4200" dirty="0">
                <a:solidFill>
                  <a:srgbClr val="006633"/>
                </a:solidFill>
                <a:latin typeface="Garamond"/>
                <a:cs typeface="Garamond"/>
              </a:rPr>
              <a:t>[Reduced</a:t>
            </a:r>
            <a:r>
              <a:rPr sz="4200" spc="-90" dirty="0">
                <a:solidFill>
                  <a:srgbClr val="006633"/>
                </a:solidFill>
                <a:latin typeface="Garamond"/>
                <a:cs typeface="Garamond"/>
              </a:rPr>
              <a:t> </a:t>
            </a:r>
            <a:r>
              <a:rPr sz="4200" dirty="0">
                <a:solidFill>
                  <a:srgbClr val="006633"/>
                </a:solidFill>
                <a:latin typeface="Garamond"/>
                <a:cs typeface="Garamond"/>
              </a:rPr>
              <a:t>Form]</a:t>
            </a:r>
            <a:endParaRPr sz="4200">
              <a:solidFill>
                <a:prstClr val="black"/>
              </a:solidFill>
              <a:latin typeface="Garamond"/>
              <a:cs typeface="Garamon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50069" y="1512954"/>
            <a:ext cx="6934200" cy="53450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63B3B4-2E51-46DF-85C3-DEB6E623C822}"/>
              </a:ext>
            </a:extLst>
          </p:cNvPr>
          <p:cNvSpPr txBox="1"/>
          <p:nvPr/>
        </p:nvSpPr>
        <p:spPr>
          <a:xfrm>
            <a:off x="567559" y="1928648"/>
            <a:ext cx="37364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Eligible Whites (left plot) consistently earned less money over the course of their life than ineligible whites.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Eligibility determined only by birthdate. Why should birthdate impact earnings?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probably shouldn’t! This is evidence that military service is hurting lifetime earnings for whites.</a:t>
            </a:r>
          </a:p>
        </p:txBody>
      </p:sp>
    </p:spTree>
    <p:extLst>
      <p:ext uri="{BB962C8B-B14F-4D97-AF65-F5344CB8AC3E}">
        <p14:creationId xmlns:p14="http://schemas.microsoft.com/office/powerpoint/2010/main" val="3083784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23207"/>
            <a:ext cx="10515600" cy="609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/>
            <a:r>
              <a:rPr lang="en-US" dirty="0"/>
              <a:t>Effect Size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83325" y="1574546"/>
            <a:ext cx="11328178" cy="54732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270"/>
              </a:lnSpc>
              <a:buClr>
                <a:srgbClr val="CC9900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Suppose: Eligible men (z=1) earn on average $200 less per year over the course of their lifetime than ineligible men (z=0).</a:t>
            </a:r>
          </a:p>
          <a:p>
            <a:pPr marL="355600" indent="-342900">
              <a:lnSpc>
                <a:spcPts val="2270"/>
              </a:lnSpc>
              <a:buClr>
                <a:srgbClr val="CC9900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2900">
              <a:lnSpc>
                <a:spcPts val="2270"/>
              </a:lnSpc>
              <a:buClr>
                <a:srgbClr val="CC9900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Recall: Eligible men (z=1) are 10% more likely to serve than ineligible men (z=0):</a:t>
            </a:r>
          </a:p>
          <a:p>
            <a:pPr marL="1270000" marR="5080" lvl="2" indent="-342900">
              <a:spcBef>
                <a:spcPts val="72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1600" spc="-5" dirty="0">
                <a:solidFill>
                  <a:prstClr val="black"/>
                </a:solidFill>
                <a:latin typeface="Arial"/>
                <a:cs typeface="Arial"/>
              </a:rPr>
              <a:t>P(X=1 | Z=1) = 0.33</a:t>
            </a:r>
          </a:p>
          <a:p>
            <a:pPr marL="1270000" marR="5080" lvl="2" indent="-342900">
              <a:spcBef>
                <a:spcPts val="72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1600" spc="-5" dirty="0">
                <a:solidFill>
                  <a:prstClr val="black"/>
                </a:solidFill>
                <a:latin typeface="Arial"/>
                <a:cs typeface="Arial"/>
              </a:rPr>
              <a:t>P(X=1 | Z=0) = 0.23</a:t>
            </a:r>
          </a:p>
          <a:p>
            <a:pPr marL="355600" marR="5080" indent="-342900">
              <a:spcBef>
                <a:spcPts val="72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1600" spc="-5" dirty="0">
                <a:solidFill>
                  <a:prstClr val="black"/>
                </a:solidFill>
                <a:latin typeface="Arial"/>
                <a:cs typeface="Arial"/>
              </a:rPr>
              <a:t>So how do we use this to estimate beta?</a:t>
            </a:r>
          </a:p>
          <a:p>
            <a:pPr marL="355600" marR="5080" indent="-342900">
              <a:spcBef>
                <a:spcPts val="72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sz="1600" spc="-5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lnSpc>
                <a:spcPts val="2270"/>
              </a:lnSpc>
              <a:buClr>
                <a:srgbClr val="CC9900"/>
              </a:buClr>
              <a:buSzPct val="64285"/>
              <a:tabLst>
                <a:tab pos="354965" algn="l"/>
                <a:tab pos="355600" algn="l"/>
              </a:tabLst>
            </a:pPr>
            <a:endParaRPr lang="en-US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2900">
              <a:lnSpc>
                <a:spcPts val="2270"/>
              </a:lnSpc>
              <a:buClr>
                <a:srgbClr val="CC9900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Denominator is impact of x on z: </a:t>
            </a:r>
            <a:r>
              <a:rPr lang="en-US" i="1" dirty="0">
                <a:solidFill>
                  <a:prstClr val="black"/>
                </a:solidFill>
                <a:latin typeface="Arial"/>
                <a:cs typeface="Arial"/>
              </a:rPr>
              <a:t>So if the effect of z on y ($200) is fixed, but the effect of z on x (.1) gets smaller: then we have to conclude that the causal effect of x on y must be larger!</a:t>
            </a:r>
          </a:p>
          <a:p>
            <a:pPr marL="355600" indent="-342900">
              <a:lnSpc>
                <a:spcPts val="2270"/>
              </a:lnSpc>
              <a:buClr>
                <a:srgbClr val="CC9900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i="1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2900">
              <a:lnSpc>
                <a:spcPts val="2270"/>
              </a:lnSpc>
              <a:buClr>
                <a:srgbClr val="CC9900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i="1" dirty="0">
                <a:solidFill>
                  <a:prstClr val="black"/>
                </a:solidFill>
                <a:latin typeface="Arial"/>
                <a:cs typeface="Arial"/>
              </a:rPr>
              <a:t>Why does this logic work? </a:t>
            </a:r>
            <a:r>
              <a:rPr lang="en-US" b="1" i="1" dirty="0">
                <a:solidFill>
                  <a:prstClr val="black"/>
                </a:solidFill>
                <a:latin typeface="Arial"/>
                <a:cs typeface="Arial"/>
              </a:rPr>
              <a:t>Validity: the only way z can impact y is through x! </a:t>
            </a:r>
            <a:r>
              <a:rPr lang="en-US" i="1" dirty="0">
                <a:solidFill>
                  <a:prstClr val="black"/>
                </a:solidFill>
                <a:latin typeface="Arial"/>
                <a:cs typeface="Arial"/>
              </a:rPr>
              <a:t>If the number of people effects is smaller and the total impact is the same, then the per person impact must also be larger!</a:t>
            </a:r>
          </a:p>
          <a:p>
            <a:pPr marL="355600" indent="-342900">
              <a:lnSpc>
                <a:spcPts val="2270"/>
              </a:lnSpc>
              <a:buClr>
                <a:srgbClr val="CC9900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i="1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2900">
              <a:lnSpc>
                <a:spcPts val="2270"/>
              </a:lnSpc>
              <a:buClr>
                <a:srgbClr val="CC9900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i="1" dirty="0">
                <a:solidFill>
                  <a:prstClr val="black"/>
                </a:solidFill>
                <a:latin typeface="Arial"/>
                <a:cs typeface="Arial"/>
              </a:rPr>
              <a:t>What happens as impact of z on x goes to zero? Answer: Failure of </a:t>
            </a:r>
            <a:r>
              <a:rPr lang="en-US" b="1" i="1" dirty="0">
                <a:solidFill>
                  <a:prstClr val="black"/>
                </a:solidFill>
                <a:latin typeface="Arial"/>
                <a:cs typeface="Arial"/>
              </a:rPr>
              <a:t>relevancy:</a:t>
            </a:r>
            <a:r>
              <a:rPr lang="en-US" i="1" dirty="0">
                <a:solidFill>
                  <a:prstClr val="black"/>
                </a:solidFill>
                <a:latin typeface="Arial"/>
                <a:cs typeface="Arial"/>
              </a:rPr>
              <a:t> Natural experiment is meaningless, standard errors on estimate go to infinity.</a:t>
            </a:r>
            <a:endParaRPr lang="en-US" b="1" i="1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2900">
              <a:lnSpc>
                <a:spcPts val="2270"/>
              </a:lnSpc>
              <a:buClr>
                <a:srgbClr val="CC9900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sz="21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E4E7C4-A7E8-4B31-880B-38485950C8EC}"/>
                  </a:ext>
                </a:extLst>
              </p:cNvPr>
              <p:cNvSpPr txBox="1"/>
              <p:nvPr/>
            </p:nvSpPr>
            <p:spPr>
              <a:xfrm>
                <a:off x="3581342" y="3858529"/>
                <a:ext cx="4314258" cy="476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𝑂𝐿𝑆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𝑂𝐿𝑆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$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.1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=$2,000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E4E7C4-A7E8-4B31-880B-38485950C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42" y="3858529"/>
                <a:ext cx="4314258" cy="4761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23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9016" y="1189177"/>
            <a:ext cx="11473969" cy="1169551"/>
          </a:xfrm>
        </p:spPr>
        <p:txBody>
          <a:bodyPr/>
          <a:lstStyle/>
          <a:p>
            <a:endParaRPr lang="en-US" sz="3200" i="1" dirty="0"/>
          </a:p>
          <a:p>
            <a:endParaRPr lang="en-US" sz="32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Discontinuity Examples: Incumbency Advantage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1189178"/>
            <a:ext cx="11404613" cy="216328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23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23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23" dirty="0"/>
              <a:t>Question: All else equal, does winning one political election help you win the next election? </a:t>
            </a:r>
            <a:r>
              <a:rPr lang="en-US" sz="2023" i="1" dirty="0"/>
              <a:t>(Incumbency effect)</a:t>
            </a:r>
            <a:endParaRPr lang="en-US" sz="2023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23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23" dirty="0"/>
          </a:p>
        </p:txBody>
      </p:sp>
      <p:sp>
        <p:nvSpPr>
          <p:cNvPr id="6" name="TextBox 5"/>
          <p:cNvSpPr txBox="1"/>
          <p:nvPr/>
        </p:nvSpPr>
        <p:spPr>
          <a:xfrm>
            <a:off x="502508" y="3258391"/>
            <a:ext cx="5626443" cy="282013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23" b="1" dirty="0"/>
              <a:t>Bad Answer (OLS)</a:t>
            </a:r>
            <a:r>
              <a:rPr lang="en-US" sz="2023" dirty="0"/>
              <a:t>: Compare the average performance of winners and losers.</a:t>
            </a:r>
          </a:p>
          <a:p>
            <a:pPr marL="3429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23" b="1" dirty="0"/>
          </a:p>
          <a:p>
            <a:pPr marL="3429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23" b="1" dirty="0"/>
              <a:t>Problem</a:t>
            </a:r>
            <a:r>
              <a:rPr lang="en-US" sz="2023" dirty="0"/>
              <a:t>: Winning the first election is not random. Is likely to be correlated with characteristics of local electorate. In this case, estimate of effect is biased up.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221" y="2457732"/>
            <a:ext cx="5476571" cy="426429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 flipV="1">
            <a:off x="7455243" y="5544062"/>
            <a:ext cx="2150077" cy="45719"/>
          </a:xfrm>
          <a:prstGeom prst="rect">
            <a:avLst/>
          </a:prstGeom>
          <a:noFill/>
          <a:ln w="4889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 flipV="1">
            <a:off x="9605320" y="3258391"/>
            <a:ext cx="2150077" cy="45719"/>
          </a:xfrm>
          <a:prstGeom prst="rect">
            <a:avLst/>
          </a:prstGeom>
          <a:noFill/>
          <a:ln w="4889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655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9016" y="1189177"/>
            <a:ext cx="11473969" cy="1169551"/>
          </a:xfrm>
        </p:spPr>
        <p:txBody>
          <a:bodyPr/>
          <a:lstStyle/>
          <a:p>
            <a:endParaRPr lang="en-US" sz="3200" i="1" dirty="0"/>
          </a:p>
          <a:p>
            <a:endParaRPr lang="en-US" sz="32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Discontinuity (RD)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" y="1189178"/>
            <a:ext cx="11404613" cy="154067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23" dirty="0"/>
              <a:t>Question: All else equal, does winning one political election help you win the next election? </a:t>
            </a:r>
            <a:r>
              <a:rPr lang="en-US" sz="2023" i="1" dirty="0"/>
              <a:t>(Incumbency effect)</a:t>
            </a:r>
            <a:endParaRPr lang="en-US" sz="2023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23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23" dirty="0"/>
          </a:p>
        </p:txBody>
      </p:sp>
      <p:sp>
        <p:nvSpPr>
          <p:cNvPr id="6" name="TextBox 5"/>
          <p:cNvSpPr txBox="1"/>
          <p:nvPr/>
        </p:nvSpPr>
        <p:spPr>
          <a:xfrm>
            <a:off x="568405" y="2552009"/>
            <a:ext cx="5626443" cy="417178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23" b="1" dirty="0"/>
              <a:t>Best Solution</a:t>
            </a:r>
            <a:r>
              <a:rPr lang="en-US" sz="2023" dirty="0"/>
              <a:t>: Compare elections where the Democrats get ~49.9% of vote to elections where they get ~50.1%.</a:t>
            </a:r>
          </a:p>
          <a:p>
            <a:pPr marL="3429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23" b="1" dirty="0"/>
          </a:p>
          <a:p>
            <a:pPr marL="3429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23" dirty="0"/>
              <a:t>NOTE: This approach is only possible because treatment (winning the first election) is assigned based on a </a:t>
            </a:r>
            <a:r>
              <a:rPr lang="en-US" sz="2023" i="1" dirty="0"/>
              <a:t>threshold</a:t>
            </a:r>
            <a:r>
              <a:rPr lang="en-US" sz="2023" dirty="0"/>
              <a:t>.</a:t>
            </a:r>
          </a:p>
          <a:p>
            <a:pPr marL="3429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23" dirty="0"/>
          </a:p>
          <a:p>
            <a:pPr marL="3429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23" dirty="0"/>
              <a:t>Polynomial trends on each side of discontinuity mitigate bias.</a:t>
            </a:r>
          </a:p>
          <a:p>
            <a:pPr marL="3429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23" b="1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221" y="2457732"/>
            <a:ext cx="5476571" cy="426429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 flipV="1">
            <a:off x="9597082" y="4085966"/>
            <a:ext cx="45719" cy="1103871"/>
          </a:xfrm>
          <a:prstGeom prst="rect">
            <a:avLst/>
          </a:prstGeom>
          <a:noFill/>
          <a:ln w="4889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 flipV="1">
            <a:off x="9415850" y="4085964"/>
            <a:ext cx="395416" cy="45719"/>
          </a:xfrm>
          <a:prstGeom prst="rect">
            <a:avLst/>
          </a:prstGeom>
          <a:noFill/>
          <a:ln w="4889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 flipV="1">
            <a:off x="9436442" y="5144530"/>
            <a:ext cx="395416" cy="45719"/>
          </a:xfrm>
          <a:prstGeom prst="rect">
            <a:avLst/>
          </a:prstGeom>
          <a:noFill/>
          <a:ln w="4889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758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Discontinuity Examples: PSAT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600" dirty="0"/>
              <a:t>PSAT/NMSQT</a:t>
            </a:r>
          </a:p>
          <a:p>
            <a:pPr lvl="1"/>
            <a:r>
              <a:rPr lang="en-US" altLang="en-US" sz="3600" dirty="0"/>
              <a:t>Basically the top 16,000 test-takers get a scholarship.</a:t>
            </a:r>
          </a:p>
          <a:p>
            <a:pPr lvl="1"/>
            <a:r>
              <a:rPr lang="en-US" altLang="en-US" sz="3600" dirty="0"/>
              <a:t>A small difference in test score can means a discontinuous jump in scholarship amount.</a:t>
            </a:r>
          </a:p>
          <a:p>
            <a:pPr lvl="1"/>
            <a:endParaRPr lang="en-US" altLang="en-US" sz="3600" dirty="0"/>
          </a:p>
          <a:p>
            <a:r>
              <a:rPr lang="en-US" altLang="en-US" dirty="0"/>
              <a:t>What can we learn from this?</a:t>
            </a:r>
          </a:p>
          <a:p>
            <a:pPr lvl="1"/>
            <a:r>
              <a:rPr lang="en-US" altLang="en-US" dirty="0"/>
              <a:t>Wage returns to scholarships/education</a:t>
            </a:r>
          </a:p>
        </p:txBody>
      </p:sp>
    </p:spTree>
    <p:extLst>
      <p:ext uri="{BB962C8B-B14F-4D97-AF65-F5344CB8AC3E}">
        <p14:creationId xmlns:p14="http://schemas.microsoft.com/office/powerpoint/2010/main" val="347101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Discontinuity Examples: Class Size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dirty="0"/>
              <a:t>School Class Size</a:t>
            </a:r>
          </a:p>
          <a:p>
            <a:pPr lvl="1">
              <a:lnSpc>
                <a:spcPct val="90000"/>
              </a:lnSpc>
            </a:pPr>
            <a:r>
              <a:rPr lang="en-US" altLang="en-US" sz="3600" dirty="0"/>
              <a:t>Maimonides’ Rule--No more than 40 kids in a class in Israel.</a:t>
            </a:r>
          </a:p>
          <a:p>
            <a:pPr lvl="1">
              <a:lnSpc>
                <a:spcPct val="90000"/>
              </a:lnSpc>
            </a:pPr>
            <a:r>
              <a:rPr lang="en-US" altLang="en-US" sz="3600" dirty="0"/>
              <a:t>40 kids in school means 40 kids per class.  41 kids means two classes with 20 and 21.</a:t>
            </a: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r>
              <a:rPr lang="en-US" altLang="en-US" dirty="0"/>
              <a:t>What can we learn from this?</a:t>
            </a:r>
          </a:p>
          <a:p>
            <a:pPr lvl="1"/>
            <a:r>
              <a:rPr lang="en-US" altLang="en-US" dirty="0"/>
              <a:t>Impact of class size on test scores/performance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/>
              <a:t>(Angrist &amp; </a:t>
            </a:r>
            <a:r>
              <a:rPr lang="en-US" altLang="en-US" sz="1800" dirty="0" err="1"/>
              <a:t>Lavy</a:t>
            </a:r>
            <a:r>
              <a:rPr lang="en-US" altLang="en-US" sz="1800" dirty="0"/>
              <a:t>, QJE 1999)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0399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Discontinuity Examples: Impact of Unionization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Union Elections</a:t>
            </a:r>
          </a:p>
          <a:p>
            <a:pPr lvl="1"/>
            <a:r>
              <a:rPr lang="en-US" altLang="en-US" sz="3200" dirty="0"/>
              <a:t>If employers want to unionize, NLRB holds election.  50% means the employer doesn’t have to recognize the union, and 50% + 1 means the employer is required to “bargain in good faith” with the union.</a:t>
            </a:r>
            <a:r>
              <a:rPr lang="en-US" altLang="en-US" dirty="0"/>
              <a:t> 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What can we learn from this?</a:t>
            </a:r>
          </a:p>
          <a:p>
            <a:pPr lvl="1"/>
            <a:r>
              <a:rPr lang="en-US" altLang="en-US" dirty="0"/>
              <a:t>Impact of unionization on wages/employment/firm closure…</a:t>
            </a:r>
          </a:p>
          <a:p>
            <a:pPr lvl="1">
              <a:buFontTx/>
              <a:buNone/>
            </a:pPr>
            <a:r>
              <a:rPr lang="en-US" altLang="en-US" sz="1800" dirty="0"/>
              <a:t>(</a:t>
            </a:r>
            <a:r>
              <a:rPr lang="en-US" altLang="en-US" sz="1800" dirty="0" err="1"/>
              <a:t>DiNardo</a:t>
            </a:r>
            <a:r>
              <a:rPr lang="en-US" altLang="en-US" sz="1800" dirty="0"/>
              <a:t> &amp; Lee, QJE 2004)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538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2666</Words>
  <Application>Microsoft Office PowerPoint</Application>
  <PresentationFormat>Widescreen</PresentationFormat>
  <Paragraphs>322</Paragraphs>
  <Slides>44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Garamond</vt:lpstr>
      <vt:lpstr>Times New Roman</vt:lpstr>
      <vt:lpstr>Wingdings</vt:lpstr>
      <vt:lpstr>Office Theme</vt:lpstr>
      <vt:lpstr>Research Designs for Observational Data: Regression Discontinuity (RD) &amp; Instrumental Variables (IV)</vt:lpstr>
      <vt:lpstr>Research Design: Regression Discontinuity</vt:lpstr>
      <vt:lpstr>Discontinuity</vt:lpstr>
      <vt:lpstr>Discontinuity Examples: Incumbency Advantage</vt:lpstr>
      <vt:lpstr>Discontinuity Examples: Incumbency Advantage</vt:lpstr>
      <vt:lpstr>Regression Discontinuity (RD)</vt:lpstr>
      <vt:lpstr>Discontinuity Examples: PSAT</vt:lpstr>
      <vt:lpstr>Discontinuity Examples: Class Size</vt:lpstr>
      <vt:lpstr>Discontinuity Examples: Impact of Unionization</vt:lpstr>
      <vt:lpstr>A Bandwidth of Randomness</vt:lpstr>
      <vt:lpstr>Implementing a Regression Discontinuity: Definitions</vt:lpstr>
      <vt:lpstr>Implementing a Regression Discontinuity: Definitions</vt:lpstr>
      <vt:lpstr>Implementing a Regression Discontinuity: Definitions</vt:lpstr>
      <vt:lpstr>Implementing a Regression Discontinuity: Definitions</vt:lpstr>
      <vt:lpstr>Implementing a Regression Discontinuity: Definitions</vt:lpstr>
      <vt:lpstr>Implementing a Regression Discontinuity: Method</vt:lpstr>
      <vt:lpstr>Implementing a Regression Discontinuity: Key Assumption</vt:lpstr>
      <vt:lpstr>Can an RD go wrong?</vt:lpstr>
      <vt:lpstr>Poor fit of trend Lines </vt:lpstr>
      <vt:lpstr>Poor fit of trend Lines </vt:lpstr>
      <vt:lpstr>Poor fit of trend Lines </vt:lpstr>
      <vt:lpstr>General Principles for Good Fitting Trend Lines</vt:lpstr>
      <vt:lpstr>A “Targeting” Prone RD</vt:lpstr>
      <vt:lpstr>“Targeting” Breaks an RD</vt:lpstr>
      <vt:lpstr>Testing for “Targeting”: RD on other outcomes</vt:lpstr>
      <vt:lpstr>Testing for “Targeting”: Density</vt:lpstr>
      <vt:lpstr>Research Design: Instrumental Variables</vt:lpstr>
      <vt:lpstr>Graphical Depiction of “Natural Experiment” Criteria</vt:lpstr>
      <vt:lpstr>Graphical Depiction of “Natural Experiment” Criteria</vt:lpstr>
      <vt:lpstr>Graphical Depiction of “Natural Experiment” Criteria</vt:lpstr>
      <vt:lpstr>Graphical Depiction of “Natural Experiment” Criteria</vt:lpstr>
      <vt:lpstr>Graphical Depiction of “Natural Experiment” Criteria</vt:lpstr>
      <vt:lpstr>Graphical Depiction of Confounding Variables</vt:lpstr>
      <vt:lpstr>Graphical Depiction of Confounding Variables</vt:lpstr>
      <vt:lpstr>Graphical Depiction of Confounding Variables</vt:lpstr>
      <vt:lpstr>Q: When would I want to use Instrumental Variables?  A: When there are unobserved “confounds” that can never be controlled for.</vt:lpstr>
      <vt:lpstr>Introducing Instrumental Variables</vt:lpstr>
      <vt:lpstr>Instrumental Variable Assumptions</vt:lpstr>
      <vt:lpstr>Example: The Vietnam Draft Lottery (Angrist, 1990)</vt:lpstr>
      <vt:lpstr>Impact of Military Service On Wages?</vt:lpstr>
      <vt:lpstr>The Draft Lottery was a Natural Experiment</vt:lpstr>
      <vt:lpstr>Average Outcome for Eligible vs Ineligible Men</vt:lpstr>
      <vt:lpstr>PowerPoint Presentation</vt:lpstr>
      <vt:lpstr>Effect Size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Inferring Causality with Observational Data: Picking Control Variables &amp; Regression Discontinuity</dc:title>
  <dc:creator>Matt Goldman</dc:creator>
  <cp:lastModifiedBy>Matt Goldman</cp:lastModifiedBy>
  <cp:revision>29</cp:revision>
  <dcterms:created xsi:type="dcterms:W3CDTF">2017-06-29T18:26:26Z</dcterms:created>
  <dcterms:modified xsi:type="dcterms:W3CDTF">2018-06-28T20:04:18Z</dcterms:modified>
</cp:coreProperties>
</file>