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8" r:id="rId3"/>
    <p:sldId id="262" r:id="rId4"/>
    <p:sldId id="263" r:id="rId5"/>
    <p:sldId id="259" r:id="rId6"/>
    <p:sldId id="260" r:id="rId7"/>
    <p:sldId id="264" r:id="rId8"/>
    <p:sldId id="280" r:id="rId9"/>
    <p:sldId id="257" r:id="rId10"/>
    <p:sldId id="321" r:id="rId11"/>
    <p:sldId id="317" r:id="rId12"/>
    <p:sldId id="318" r:id="rId13"/>
    <p:sldId id="319" r:id="rId14"/>
    <p:sldId id="276" r:id="rId15"/>
    <p:sldId id="277" r:id="rId16"/>
    <p:sldId id="322" r:id="rId17"/>
    <p:sldId id="323" r:id="rId18"/>
    <p:sldId id="324" r:id="rId19"/>
    <p:sldId id="325" r:id="rId20"/>
    <p:sldId id="320" r:id="rId21"/>
    <p:sldId id="301" r:id="rId22"/>
    <p:sldId id="283" r:id="rId23"/>
    <p:sldId id="281" r:id="rId24"/>
    <p:sldId id="278" r:id="rId25"/>
    <p:sldId id="302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266" r:id="rId36"/>
    <p:sldId id="269" r:id="rId37"/>
    <p:sldId id="326" r:id="rId38"/>
    <p:sldId id="287" r:id="rId39"/>
    <p:sldId id="286" r:id="rId40"/>
    <p:sldId id="290" r:id="rId41"/>
    <p:sldId id="292" r:id="rId42"/>
    <p:sldId id="32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CE07B6-77D1-43D9-B739-5243AE724960}">
          <p14:sldIdLst>
            <p14:sldId id="256"/>
            <p14:sldId id="258"/>
            <p14:sldId id="262"/>
            <p14:sldId id="263"/>
            <p14:sldId id="259"/>
            <p14:sldId id="260"/>
            <p14:sldId id="264"/>
            <p14:sldId id="280"/>
            <p14:sldId id="257"/>
            <p14:sldId id="321"/>
            <p14:sldId id="317"/>
            <p14:sldId id="318"/>
            <p14:sldId id="319"/>
            <p14:sldId id="276"/>
            <p14:sldId id="277"/>
            <p14:sldId id="322"/>
            <p14:sldId id="323"/>
            <p14:sldId id="324"/>
            <p14:sldId id="325"/>
            <p14:sldId id="320"/>
            <p14:sldId id="301"/>
            <p14:sldId id="283"/>
            <p14:sldId id="281"/>
            <p14:sldId id="278"/>
            <p14:sldId id="302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266"/>
            <p14:sldId id="269"/>
            <p14:sldId id="326"/>
            <p14:sldId id="287"/>
            <p14:sldId id="286"/>
            <p14:sldId id="290"/>
            <p14:sldId id="292"/>
            <p14:sldId id="327"/>
          </p14:sldIdLst>
        </p14:section>
        <p14:section name="Untitled Section" id="{B8D4324E-CE36-4582-A541-433939303BB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7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B1726-BE77-4FE0-8F00-AC3F981F4023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94BD2-9B31-4149-9EAF-AFF9BD08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0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AE75EA6-92E6-40FE-9178-3480D1B7603B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example insight from book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airlines leading example</a:t>
            </a:r>
          </a:p>
        </p:txBody>
      </p:sp>
    </p:spTree>
    <p:extLst>
      <p:ext uri="{BB962C8B-B14F-4D97-AF65-F5344CB8AC3E}">
        <p14:creationId xmlns:p14="http://schemas.microsoft.com/office/powerpoint/2010/main" val="2406667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AE75EA6-92E6-40FE-9178-3480D1B7603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example insight from book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airlines leading example</a:t>
            </a:r>
          </a:p>
        </p:txBody>
      </p:sp>
    </p:spTree>
    <p:extLst>
      <p:ext uri="{BB962C8B-B14F-4D97-AF65-F5344CB8AC3E}">
        <p14:creationId xmlns:p14="http://schemas.microsoft.com/office/powerpoint/2010/main" val="1378607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AE75EA6-92E6-40FE-9178-3480D1B7603B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example insight from book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airlines leading example</a:t>
            </a:r>
          </a:p>
        </p:txBody>
      </p:sp>
    </p:spTree>
    <p:extLst>
      <p:ext uri="{BB962C8B-B14F-4D97-AF65-F5344CB8AC3E}">
        <p14:creationId xmlns:p14="http://schemas.microsoft.com/office/powerpoint/2010/main" val="2747770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AE75EA6-92E6-40FE-9178-3480D1B7603B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example insight from book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airlines leading example</a:t>
            </a:r>
          </a:p>
        </p:txBody>
      </p:sp>
    </p:spTree>
    <p:extLst>
      <p:ext uri="{BB962C8B-B14F-4D97-AF65-F5344CB8AC3E}">
        <p14:creationId xmlns:p14="http://schemas.microsoft.com/office/powerpoint/2010/main" val="2618588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AE75EA6-92E6-40FE-9178-3480D1B7603B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example insight from book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airlines leading example</a:t>
            </a:r>
          </a:p>
        </p:txBody>
      </p:sp>
    </p:spTree>
    <p:extLst>
      <p:ext uri="{BB962C8B-B14F-4D97-AF65-F5344CB8AC3E}">
        <p14:creationId xmlns:p14="http://schemas.microsoft.com/office/powerpoint/2010/main" val="3305496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AE75EA6-92E6-40FE-9178-3480D1B7603B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example insight from book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airlines leading example</a:t>
            </a:r>
          </a:p>
        </p:txBody>
      </p:sp>
    </p:spTree>
    <p:extLst>
      <p:ext uri="{BB962C8B-B14F-4D97-AF65-F5344CB8AC3E}">
        <p14:creationId xmlns:p14="http://schemas.microsoft.com/office/powerpoint/2010/main" val="290307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AE75EA6-92E6-40FE-9178-3480D1B7603B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example insight from book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airlines leading example</a:t>
            </a:r>
          </a:p>
        </p:txBody>
      </p:sp>
    </p:spTree>
    <p:extLst>
      <p:ext uri="{BB962C8B-B14F-4D97-AF65-F5344CB8AC3E}">
        <p14:creationId xmlns:p14="http://schemas.microsoft.com/office/powerpoint/2010/main" val="1731498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Day 2 - Technical Track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Session III: Differences in Differences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4E4282-C0A8-40DE-BEE6-4582983ABD57}" type="slidenum">
              <a:rPr lang="en-US"/>
              <a:pPr/>
              <a:t>39</a:t>
            </a:fld>
            <a:endParaRPr lang="en-US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77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0F6-6E4D-4242-985D-D9D61E42016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BFA5-2529-4F94-BBBF-B460465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7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0F6-6E4D-4242-985D-D9D61E42016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BFA5-2529-4F94-BBBF-B460465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7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0F6-6E4D-4242-985D-D9D61E42016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BFA5-2529-4F94-BBBF-B460465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1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1 Rectángulo"/>
          <p:cNvSpPr/>
          <p:nvPr/>
        </p:nvSpPr>
        <p:spPr>
          <a:xfrm>
            <a:off x="10382280" y="6072206"/>
            <a:ext cx="180972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3" name="2 Rectángulo"/>
          <p:cNvSpPr/>
          <p:nvPr/>
        </p:nvSpPr>
        <p:spPr>
          <a:xfrm>
            <a:off x="0" y="5829302"/>
            <a:ext cx="12192000" cy="1042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4" name="3 Rectángulo"/>
          <p:cNvSpPr/>
          <p:nvPr userDrawn="1"/>
        </p:nvSpPr>
        <p:spPr>
          <a:xfrm>
            <a:off x="10382280" y="6072206"/>
            <a:ext cx="180972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5" name="4 Rectángulo"/>
          <p:cNvSpPr/>
          <p:nvPr userDrawn="1"/>
        </p:nvSpPr>
        <p:spPr>
          <a:xfrm>
            <a:off x="0" y="5829302"/>
            <a:ext cx="12192000" cy="1042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73522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9016" y="1189177"/>
            <a:ext cx="11473969" cy="1931322"/>
          </a:xfrm>
        </p:spPr>
        <p:txBody>
          <a:bodyPr lIns="164592" rIns="164592"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168084" indent="0">
              <a:buNone/>
              <a:defRPr/>
            </a:lvl3pPr>
            <a:lvl4pPr marL="336168" indent="0">
              <a:buNone/>
              <a:defRPr/>
            </a:lvl4pPr>
            <a:lvl5pPr marL="50425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6647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0F6-6E4D-4242-985D-D9D61E42016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BFA5-2529-4F94-BBBF-B460465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0F6-6E4D-4242-985D-D9D61E42016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BFA5-2529-4F94-BBBF-B460465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2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0F6-6E4D-4242-985D-D9D61E42016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BFA5-2529-4F94-BBBF-B460465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1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0F6-6E4D-4242-985D-D9D61E42016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BFA5-2529-4F94-BBBF-B460465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5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0F6-6E4D-4242-985D-D9D61E42016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BFA5-2529-4F94-BBBF-B460465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1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0F6-6E4D-4242-985D-D9D61E42016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BFA5-2529-4F94-BBBF-B460465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5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0F6-6E4D-4242-985D-D9D61E42016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BFA5-2529-4F94-BBBF-B460465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0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0F6-6E4D-4242-985D-D9D61E42016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BFA5-2529-4F94-BBBF-B460465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1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550F6-6E4D-4242-985D-D9D61E42016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ABFA5-2529-4F94-BBBF-B460465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Inferring Causality with </a:t>
            </a:r>
            <a:r>
              <a:rPr lang="en-US"/>
              <a:t>Observational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Goldman</a:t>
            </a:r>
          </a:p>
        </p:txBody>
      </p:sp>
    </p:spTree>
    <p:extLst>
      <p:ext uri="{BB962C8B-B14F-4D97-AF65-F5344CB8AC3E}">
        <p14:creationId xmlns:p14="http://schemas.microsoft.com/office/powerpoint/2010/main" val="1168677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Experiments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47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D8D3-280E-4C3C-B08B-E3B346CF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6C6E8-B379-477C-8341-44C632E65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B9B1F-D999-42F0-8A0F-89F47CA72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8" y="112927"/>
            <a:ext cx="11894787" cy="669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0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7EE67-20BB-495F-AA49-8432352C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1048A8-81E5-45E0-95B4-5FB37E4DE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10" y="0"/>
            <a:ext cx="12092826" cy="6804584"/>
          </a:xfrm>
        </p:spPr>
      </p:pic>
    </p:spTree>
    <p:extLst>
      <p:ext uri="{BB962C8B-B14F-4D97-AF65-F5344CB8AC3E}">
        <p14:creationId xmlns:p14="http://schemas.microsoft.com/office/powerpoint/2010/main" val="541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100D0-7DD0-4CF0-B323-3FBCF913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DFC4BC-6465-4D87-AD89-BC6D0C381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10" y="136592"/>
            <a:ext cx="11765786" cy="6620560"/>
          </a:xfrm>
        </p:spPr>
      </p:pic>
    </p:spTree>
    <p:extLst>
      <p:ext uri="{BB962C8B-B14F-4D97-AF65-F5344CB8AC3E}">
        <p14:creationId xmlns:p14="http://schemas.microsoft.com/office/powerpoint/2010/main" val="1634891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 have a Natural Experiment?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experiments occur when </a:t>
            </a:r>
            <a:r>
              <a:rPr lang="en-US" dirty="0">
                <a:solidFill>
                  <a:srgbClr val="00B050"/>
                </a:solidFill>
              </a:rPr>
              <a:t>variation in your treatment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independent</a:t>
            </a:r>
            <a:r>
              <a:rPr lang="en-US" dirty="0"/>
              <a:t> of any other shocks that impact your </a:t>
            </a:r>
            <a:r>
              <a:rPr lang="en-US" dirty="0">
                <a:solidFill>
                  <a:srgbClr val="00B050"/>
                </a:solidFill>
              </a:rPr>
              <a:t>outcome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Typically, you </a:t>
            </a:r>
            <a:r>
              <a:rPr lang="en-US" dirty="0">
                <a:solidFill>
                  <a:srgbClr val="FF0000"/>
                </a:solidFill>
              </a:rPr>
              <a:t>can not test</a:t>
            </a:r>
            <a:r>
              <a:rPr lang="en-US" dirty="0"/>
              <a:t> for this criteria in your </a:t>
            </a: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. You have to combine critical thinking with </a:t>
            </a:r>
            <a:r>
              <a:rPr lang="en-US" dirty="0">
                <a:solidFill>
                  <a:srgbClr val="00B050"/>
                </a:solidFill>
              </a:rPr>
              <a:t>intuition about the setting </a:t>
            </a:r>
            <a:r>
              <a:rPr lang="en-US" dirty="0"/>
              <a:t>of your study to decide if you have a natural experiment.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13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“Natural Experiment” Criteria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Regression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Goal: Learn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Important: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contains </a:t>
                </a:r>
                <a:r>
                  <a:rPr lang="en-US" dirty="0">
                    <a:solidFill>
                      <a:srgbClr val="FF0000"/>
                    </a:solidFill>
                  </a:rPr>
                  <a:t>everything</a:t>
                </a:r>
                <a:r>
                  <a:rPr lang="en-US" dirty="0"/>
                  <a:t> else that drives our outcome that is </a:t>
                </a:r>
                <a:r>
                  <a:rPr lang="en-US" dirty="0">
                    <a:solidFill>
                      <a:srgbClr val="FF0000"/>
                    </a:solidFill>
                  </a:rPr>
                  <a:t>not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“Natural Experiment” Criteria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𝐶𝑜𝑟𝑟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In English: variation in X has nothing to do with other drivers of my outcome.</a:t>
                </a:r>
              </a:p>
              <a:p>
                <a:r>
                  <a:rPr lang="en-US" b="0" dirty="0"/>
                  <a:t>Only if this is true, do we say that we have a </a:t>
                </a:r>
                <a:r>
                  <a:rPr lang="en-US" b="0" dirty="0">
                    <a:solidFill>
                      <a:srgbClr val="00B050"/>
                    </a:solidFill>
                  </a:rPr>
                  <a:t>natural experiment </a:t>
                </a:r>
                <a:r>
                  <a:rPr lang="en-US" b="0" dirty="0"/>
                  <a:t>and then we know that our </a:t>
                </a:r>
                <a:r>
                  <a:rPr lang="en-US" b="0" dirty="0">
                    <a:solidFill>
                      <a:srgbClr val="00B050"/>
                    </a:solidFill>
                  </a:rPr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is unbiased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159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7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Graphical Depiction of “Natural Experiment” 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 bwMode="auto">
              <a:xfrm>
                <a:off x="4506072" y="5064398"/>
                <a:ext cx="1889485" cy="1793602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FFFF00"/>
                    </a:solidFill>
                  </a:rPr>
                  <a:t>Error Term (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6072" y="5064398"/>
                <a:ext cx="1889485" cy="179360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883708" y="2361612"/>
            <a:ext cx="6914734" cy="1976878"/>
            <a:chOff x="3175563" y="2279585"/>
            <a:chExt cx="7175233" cy="2153413"/>
          </a:xfrm>
        </p:grpSpPr>
        <p:grpSp>
          <p:nvGrpSpPr>
            <p:cNvPr id="2" name="Group 1"/>
            <p:cNvGrpSpPr/>
            <p:nvPr/>
          </p:nvGrpSpPr>
          <p:grpSpPr>
            <a:xfrm>
              <a:off x="8214758" y="2279585"/>
              <a:ext cx="2136038" cy="2005584"/>
              <a:chOff x="5843392" y="1632103"/>
              <a:chExt cx="2136038" cy="2005584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5843392" y="1632103"/>
                <a:ext cx="2136038" cy="2005584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53951" y="2154764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Outcome (Y)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175563" y="2283547"/>
              <a:ext cx="2070202" cy="2149451"/>
              <a:chOff x="2949825" y="4392241"/>
              <a:chExt cx="2070202" cy="2149451"/>
            </a:xfrm>
          </p:grpSpPr>
          <p:sp>
            <p:nvSpPr>
              <p:cNvPr id="7" name="Oval 6"/>
              <p:cNvSpPr/>
              <p:nvPr/>
            </p:nvSpPr>
            <p:spPr bwMode="auto">
              <a:xfrm>
                <a:off x="2949825" y="4392241"/>
                <a:ext cx="2070202" cy="2149451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213173" y="5026683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Treatment (X)</a:t>
                </a:r>
              </a:p>
            </p:txBody>
          </p:sp>
        </p:grpSp>
        <p:sp>
          <p:nvSpPr>
            <p:cNvPr id="12" name="Right Arrow 11"/>
            <p:cNvSpPr/>
            <p:nvPr/>
          </p:nvSpPr>
          <p:spPr bwMode="auto">
            <a:xfrm>
              <a:off x="5401044" y="2837706"/>
              <a:ext cx="2658435" cy="1060704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5" name="Right Arrow 11"/>
          <p:cNvSpPr/>
          <p:nvPr/>
        </p:nvSpPr>
        <p:spPr bwMode="auto">
          <a:xfrm rot="18687455">
            <a:off x="6039601" y="4244748"/>
            <a:ext cx="1635559" cy="973748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22615" y="5045893"/>
            <a:ext cx="213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Treatment may cause the outcome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668772" y="3761075"/>
            <a:ext cx="2462832" cy="1475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00758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Graphical Depiction of “Natural Experiment” 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 bwMode="auto">
              <a:xfrm>
                <a:off x="4506072" y="5064398"/>
                <a:ext cx="1889485" cy="1793602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FFFF00"/>
                    </a:solidFill>
                  </a:rPr>
                  <a:t>Error Term (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6072" y="5064398"/>
                <a:ext cx="1889485" cy="179360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883708" y="2361612"/>
            <a:ext cx="6914734" cy="1976878"/>
            <a:chOff x="3175563" y="2279585"/>
            <a:chExt cx="7175233" cy="2153413"/>
          </a:xfrm>
        </p:grpSpPr>
        <p:grpSp>
          <p:nvGrpSpPr>
            <p:cNvPr id="2" name="Group 1"/>
            <p:cNvGrpSpPr/>
            <p:nvPr/>
          </p:nvGrpSpPr>
          <p:grpSpPr>
            <a:xfrm>
              <a:off x="8214758" y="2279585"/>
              <a:ext cx="2136038" cy="2005584"/>
              <a:chOff x="5843392" y="1632103"/>
              <a:chExt cx="2136038" cy="2005584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5843392" y="1632103"/>
                <a:ext cx="2136038" cy="2005584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53951" y="2154764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Outcome (Y)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175563" y="2283547"/>
              <a:ext cx="2070202" cy="2149451"/>
              <a:chOff x="2949825" y="4392241"/>
              <a:chExt cx="2070202" cy="2149451"/>
            </a:xfrm>
          </p:grpSpPr>
          <p:sp>
            <p:nvSpPr>
              <p:cNvPr id="7" name="Oval 6"/>
              <p:cNvSpPr/>
              <p:nvPr/>
            </p:nvSpPr>
            <p:spPr bwMode="auto">
              <a:xfrm>
                <a:off x="2949825" y="4392241"/>
                <a:ext cx="2070202" cy="2149451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213173" y="5026683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Treatment (X)</a:t>
                </a:r>
              </a:p>
            </p:txBody>
          </p:sp>
        </p:grpSp>
        <p:sp>
          <p:nvSpPr>
            <p:cNvPr id="12" name="Right Arrow 11"/>
            <p:cNvSpPr/>
            <p:nvPr/>
          </p:nvSpPr>
          <p:spPr bwMode="auto">
            <a:xfrm>
              <a:off x="5401044" y="2837706"/>
              <a:ext cx="2658435" cy="1060704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5" name="Right Arrow 11"/>
          <p:cNvSpPr/>
          <p:nvPr/>
        </p:nvSpPr>
        <p:spPr bwMode="auto">
          <a:xfrm rot="18687455">
            <a:off x="6039601" y="4244748"/>
            <a:ext cx="1635559" cy="973748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57666" y="5666847"/>
            <a:ext cx="2136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Other unobserved things (error term) can cause Y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7039238" y="5064398"/>
            <a:ext cx="1337453" cy="6522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45524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Graphical Depiction of “Natural Experiment” 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 bwMode="auto">
              <a:xfrm>
                <a:off x="4506072" y="5064398"/>
                <a:ext cx="1889485" cy="1793602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FFFF00"/>
                    </a:solidFill>
                  </a:rPr>
                  <a:t>Error Term (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6072" y="5064398"/>
                <a:ext cx="1889485" cy="179360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883708" y="2361612"/>
            <a:ext cx="6914734" cy="1976878"/>
            <a:chOff x="3175563" y="2279585"/>
            <a:chExt cx="7175233" cy="2153413"/>
          </a:xfrm>
        </p:grpSpPr>
        <p:grpSp>
          <p:nvGrpSpPr>
            <p:cNvPr id="2" name="Group 1"/>
            <p:cNvGrpSpPr/>
            <p:nvPr/>
          </p:nvGrpSpPr>
          <p:grpSpPr>
            <a:xfrm>
              <a:off x="8214758" y="2279585"/>
              <a:ext cx="2136038" cy="2005584"/>
              <a:chOff x="5843392" y="1632103"/>
              <a:chExt cx="2136038" cy="2005584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5843392" y="1632103"/>
                <a:ext cx="2136038" cy="2005584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53951" y="2154764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Outcome (Y)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175563" y="2283547"/>
              <a:ext cx="2070202" cy="2149451"/>
              <a:chOff x="2949825" y="4392241"/>
              <a:chExt cx="2070202" cy="2149451"/>
            </a:xfrm>
          </p:grpSpPr>
          <p:sp>
            <p:nvSpPr>
              <p:cNvPr id="7" name="Oval 6"/>
              <p:cNvSpPr/>
              <p:nvPr/>
            </p:nvSpPr>
            <p:spPr bwMode="auto">
              <a:xfrm>
                <a:off x="2949825" y="4392241"/>
                <a:ext cx="2070202" cy="2149451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213173" y="5026683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Treatment (X)</a:t>
                </a:r>
              </a:p>
            </p:txBody>
          </p:sp>
        </p:grpSp>
        <p:sp>
          <p:nvSpPr>
            <p:cNvPr id="12" name="Right Arrow 11"/>
            <p:cNvSpPr/>
            <p:nvPr/>
          </p:nvSpPr>
          <p:spPr bwMode="auto">
            <a:xfrm>
              <a:off x="5401044" y="2837706"/>
              <a:ext cx="2658435" cy="1060704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5" name="Right Arrow 11"/>
          <p:cNvSpPr/>
          <p:nvPr/>
        </p:nvSpPr>
        <p:spPr bwMode="auto">
          <a:xfrm rot="18687455">
            <a:off x="6039601" y="4244748"/>
            <a:ext cx="1635559" cy="973748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ight Arrow 11"/>
          <p:cNvSpPr/>
          <p:nvPr/>
        </p:nvSpPr>
        <p:spPr bwMode="auto">
          <a:xfrm rot="13724275">
            <a:off x="3325572" y="4244747"/>
            <a:ext cx="1403602" cy="973748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297065" y="4274170"/>
            <a:ext cx="1460230" cy="130985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76847" y="4184275"/>
            <a:ext cx="1148316" cy="12064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7896" y="5390707"/>
            <a:ext cx="2136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Treatment selection can not be caused by the error term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052084" y="4991986"/>
            <a:ext cx="1663995" cy="2604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80169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Graphical Depiction of “Natural Experiment” 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 bwMode="auto">
              <a:xfrm>
                <a:off x="4506072" y="5064398"/>
                <a:ext cx="1889485" cy="1793602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FFFF00"/>
                    </a:solidFill>
                  </a:rPr>
                  <a:t>Error Term 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6072" y="5064398"/>
                <a:ext cx="1889485" cy="179360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883708" y="2361612"/>
            <a:ext cx="6914734" cy="1976878"/>
            <a:chOff x="3175563" y="2279585"/>
            <a:chExt cx="7175233" cy="2153413"/>
          </a:xfrm>
        </p:grpSpPr>
        <p:grpSp>
          <p:nvGrpSpPr>
            <p:cNvPr id="2" name="Group 1"/>
            <p:cNvGrpSpPr/>
            <p:nvPr/>
          </p:nvGrpSpPr>
          <p:grpSpPr>
            <a:xfrm>
              <a:off x="8214758" y="2279585"/>
              <a:ext cx="2136038" cy="2005584"/>
              <a:chOff x="5843392" y="1632103"/>
              <a:chExt cx="2136038" cy="2005584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5843392" y="1632103"/>
                <a:ext cx="2136038" cy="2005584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53951" y="2154764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Outcome (Y)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175563" y="2283547"/>
              <a:ext cx="2070202" cy="2149451"/>
              <a:chOff x="2949825" y="4392241"/>
              <a:chExt cx="2070202" cy="2149451"/>
            </a:xfrm>
          </p:grpSpPr>
          <p:sp>
            <p:nvSpPr>
              <p:cNvPr id="7" name="Oval 6"/>
              <p:cNvSpPr/>
              <p:nvPr/>
            </p:nvSpPr>
            <p:spPr bwMode="auto">
              <a:xfrm>
                <a:off x="2949825" y="4392241"/>
                <a:ext cx="2070202" cy="2149451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213173" y="5026683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Treatment (X)</a:t>
                </a:r>
              </a:p>
            </p:txBody>
          </p:sp>
        </p:grpSp>
        <p:sp>
          <p:nvSpPr>
            <p:cNvPr id="12" name="Right Arrow 11"/>
            <p:cNvSpPr/>
            <p:nvPr/>
          </p:nvSpPr>
          <p:spPr bwMode="auto">
            <a:xfrm>
              <a:off x="5401044" y="2837706"/>
              <a:ext cx="2658435" cy="1060704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5" name="Right Arrow 11"/>
          <p:cNvSpPr/>
          <p:nvPr/>
        </p:nvSpPr>
        <p:spPr bwMode="auto">
          <a:xfrm rot="18687455">
            <a:off x="6039601" y="4244748"/>
            <a:ext cx="1635559" cy="973748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ight Arrow 11"/>
          <p:cNvSpPr/>
          <p:nvPr/>
        </p:nvSpPr>
        <p:spPr bwMode="auto">
          <a:xfrm rot="2685517">
            <a:off x="3325572" y="4244747"/>
            <a:ext cx="1403602" cy="973748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297065" y="4274170"/>
            <a:ext cx="1460230" cy="130985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76847" y="4184275"/>
            <a:ext cx="1148316" cy="12064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2663" y="5444315"/>
            <a:ext cx="2136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error term can not be caused by treatment selection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052084" y="4991986"/>
            <a:ext cx="1663995" cy="2604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2516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120770" y="1"/>
            <a:ext cx="12312770" cy="63145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solidFill>
                  <a:schemeClr val="accent1"/>
                </a:solidFill>
              </a:rPr>
              <a:t>Prediction</a:t>
            </a:r>
          </a:p>
          <a:p>
            <a:pPr algn="ctr"/>
            <a:r>
              <a:rPr lang="en-US" sz="2800" dirty="0"/>
              <a:t>Make a forecast, leaving the world as it is</a:t>
            </a:r>
          </a:p>
          <a:p>
            <a:pPr algn="ctr"/>
            <a:r>
              <a:rPr lang="en-US" sz="2800" dirty="0">
                <a:solidFill>
                  <a:schemeClr val="accent5"/>
                </a:solidFill>
              </a:rPr>
              <a:t> </a:t>
            </a:r>
          </a:p>
          <a:p>
            <a:pPr algn="ctr"/>
            <a:r>
              <a:rPr lang="en-US" sz="2800" dirty="0"/>
              <a:t>vs.</a:t>
            </a:r>
          </a:p>
          <a:p>
            <a:pPr algn="ctr"/>
            <a:endParaRPr lang="en-US" sz="2800" dirty="0"/>
          </a:p>
          <a:p>
            <a:pPr algn="ctr"/>
            <a:r>
              <a:rPr lang="en-US" sz="6000" b="1" dirty="0">
                <a:solidFill>
                  <a:srgbClr val="FF0000"/>
                </a:solidFill>
              </a:rPr>
              <a:t>Causation</a:t>
            </a:r>
          </a:p>
          <a:p>
            <a:pPr algn="ctr"/>
            <a:r>
              <a:rPr lang="en-US" sz="2800" dirty="0"/>
              <a:t>Anticipate what will happen when you make a change in the world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371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D8D3-280E-4C3C-B08B-E3B346CF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Living Near a Public Water Pump A Natural Experiment?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6C6E8-B379-477C-8341-44C632E6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3750" cy="4753502"/>
          </a:xfrm>
        </p:spPr>
        <p:txBody>
          <a:bodyPr/>
          <a:lstStyle/>
          <a:p>
            <a:r>
              <a:rPr lang="en-US" dirty="0"/>
              <a:t>That depends. Are residual factors causing cholera (epsilon) </a:t>
            </a:r>
            <a:r>
              <a:rPr lang="en-US" i="1" dirty="0"/>
              <a:t>correlated </a:t>
            </a:r>
            <a:r>
              <a:rPr lang="en-US" dirty="0"/>
              <a:t>with living near a water pump (treatment).</a:t>
            </a:r>
          </a:p>
          <a:p>
            <a:r>
              <a:rPr lang="en-US" dirty="0"/>
              <a:t> Important factors to consider:</a:t>
            </a:r>
          </a:p>
          <a:p>
            <a:pPr lvl="1"/>
            <a:r>
              <a:rPr lang="en-US" dirty="0"/>
              <a:t>Where are water pumps placed?</a:t>
            </a:r>
          </a:p>
          <a:p>
            <a:pPr lvl="1"/>
            <a:r>
              <a:rPr lang="en-US" dirty="0"/>
              <a:t>What kinds of people live in those neighborhoods?</a:t>
            </a:r>
          </a:p>
          <a:p>
            <a:pPr lvl="1"/>
            <a:r>
              <a:rPr lang="en-US" dirty="0"/>
              <a:t>What kinds of people are naturally more prone to getting cholera?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77AF7E-206B-4C4D-BE0A-B8F157D83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50" y="1938830"/>
            <a:ext cx="5367783" cy="473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7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Control Variables in a Regression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25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Closer to a Natural Experiment with Controls (Z)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(1) Add additional control variables to your regression (Z) and hope that it takes all the confounding variation </a:t>
                </a:r>
                <a:r>
                  <a:rPr lang="en-US" i="1" dirty="0"/>
                  <a:t>“out of the error term”</a:t>
                </a:r>
                <a:r>
                  <a:rPr lang="en-US" dirty="0"/>
                  <a:t>.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𝑇h𝑒𝑛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This strategy often reduces bias and makes things “better”, but rarely can you be certain it works perfectly.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62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 (Returns to Education)….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𝑛𝑎𝑖𝑣𝑒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𝑂𝐿𝑆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𝑤𝑎𝑔𝑒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/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𝐸𝑑𝑢𝑐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is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?...</a:t>
                </a:r>
              </a:p>
              <a:p>
                <a:pPr lvl="1"/>
                <a:r>
                  <a:rPr lang="en-US" dirty="0"/>
                  <a:t>Connections, skills, diligence, ability…</a:t>
                </a:r>
              </a:p>
              <a:p>
                <a:pPr lvl="1"/>
                <a:r>
                  <a:rPr lang="en-US" dirty="0"/>
                  <a:t>Do those things sound independent of your level of education?</a:t>
                </a:r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𝑜𝑟𝑟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/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𝐸𝑑𝑢𝑐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𝑏𝑖𝑎𝑠𝑒𝑑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𝑢𝑝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Not a natural experiment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Is this a better regression?: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𝑤𝑎𝑔𝑒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/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𝐸𝑑𝑢𝑐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Probably a little better, let’s think about what is still left over in the error term…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/>
          <p:cNvSpPr/>
          <p:nvPr/>
        </p:nvSpPr>
        <p:spPr>
          <a:xfrm>
            <a:off x="4544706" y="3635390"/>
            <a:ext cx="579664" cy="326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0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 (Incumbency)….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𝑛𝑎𝑖𝑣𝑒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𝑂𝐿𝑆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𝑒𝑙𝑒𝑐𝑡𝑒𝑑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/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𝐼𝑛𝑐𝑢𝑚𝑏𝑒𝑛𝑡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?...</a:t>
                </a:r>
              </a:p>
              <a:p>
                <a:pPr lvl="1"/>
                <a:r>
                  <a:rPr lang="en-US" dirty="0"/>
                  <a:t>Political skill, popularity with voters, ability to fundraise….</a:t>
                </a:r>
              </a:p>
              <a:p>
                <a:pPr lvl="1"/>
                <a:r>
                  <a:rPr lang="en-US" dirty="0"/>
                  <a:t>Are those things correlated with incumbency?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𝐶𝑜𝑟𝑟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/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𝐼𝑛𝑐𝑢𝑚𝑏𝑒𝑛𝑡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𝑏𝑖𝑎𝑠𝑒𝑑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𝑢𝑝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Not a natural experiment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Is this a better regression?: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𝑒𝑙𝑒𝑐𝑡𝑒𝑑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/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𝐼𝑛𝑐𝑢𝑚𝑏𝑒𝑛𝑡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𝑃𝑟𝑖𝑜𝑟𝐴𝑝𝑝𝑟𝑜𝑣𝑎𝑙𝑅𝑡𝑔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Probably a little better, let’s think about what is still left over in the error term…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/>
          <p:cNvSpPr/>
          <p:nvPr/>
        </p:nvSpPr>
        <p:spPr>
          <a:xfrm>
            <a:off x="4830664" y="3607739"/>
            <a:ext cx="579664" cy="326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13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Pick Control Variables so that you get closer to a “natural experiment”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46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22005" y="1600200"/>
                <a:ext cx="10877107" cy="4343400"/>
              </a:xfrm>
            </p:spPr>
            <p:txBody>
              <a:bodyPr/>
              <a:lstStyle/>
              <a:p>
                <a:r>
                  <a:rPr lang="en-US" altLang="en-US" dirty="0"/>
                  <a:t>Does this variable cause changes in my outcome AND is it correlated with my treatment?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If yes, it is a </a:t>
                </a:r>
                <a:r>
                  <a:rPr lang="en-US" altLang="en-US" b="1" dirty="0"/>
                  <a:t>confounding variable </a:t>
                </a:r>
                <a:r>
                  <a:rPr lang="en-US" altLang="en-US" dirty="0"/>
                  <a:t>and you have to include it or else you will get omitted variable bias.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Why? If you don’t include it, it goes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𝐶𝑜𝑟𝑟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)≠0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2005" y="1600200"/>
                <a:ext cx="10877107" cy="4343400"/>
              </a:xfrm>
              <a:blipFill>
                <a:blip r:embed="rId2"/>
                <a:stretch>
                  <a:fillRect l="-1009" t="-2388" r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Picking Controls: Confounding Variable</a:t>
            </a:r>
          </a:p>
        </p:txBody>
      </p:sp>
    </p:spTree>
    <p:extLst>
      <p:ext uri="{BB962C8B-B14F-4D97-AF65-F5344CB8AC3E}">
        <p14:creationId xmlns:p14="http://schemas.microsoft.com/office/powerpoint/2010/main" val="504739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Graphical Depiction of Confounding Variables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22738" y="1627966"/>
            <a:ext cx="7095560" cy="5244210"/>
            <a:chOff x="1904973" y="1627966"/>
            <a:chExt cx="7095560" cy="5244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 bwMode="auto">
                <a:xfrm>
                  <a:off x="7111048" y="5064398"/>
                  <a:ext cx="1889485" cy="1793602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2000" dirty="0">
                      <a:solidFill>
                        <a:srgbClr val="FFFF00"/>
                      </a:solidFill>
                    </a:rPr>
                    <a:t>Error Term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r>
                    <a:rPr lang="en-US" sz="2000" dirty="0">
                      <a:solidFill>
                        <a:srgbClr val="FFFF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11048" y="5064398"/>
                  <a:ext cx="1889485" cy="179360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/>
            <p:cNvGrpSpPr/>
            <p:nvPr/>
          </p:nvGrpSpPr>
          <p:grpSpPr>
            <a:xfrm>
              <a:off x="1904973" y="1627966"/>
              <a:ext cx="6914734" cy="1976878"/>
              <a:chOff x="3175563" y="2279585"/>
              <a:chExt cx="7175233" cy="2153413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8214758" y="2279585"/>
                <a:ext cx="2136038" cy="2005584"/>
                <a:chOff x="5843392" y="1632103"/>
                <a:chExt cx="2136038" cy="2005584"/>
              </a:xfrm>
            </p:grpSpPr>
            <p:sp>
              <p:nvSpPr>
                <p:cNvPr id="4" name="Oval 3"/>
                <p:cNvSpPr/>
                <p:nvPr/>
              </p:nvSpPr>
              <p:spPr bwMode="auto">
                <a:xfrm>
                  <a:off x="5843392" y="1632103"/>
                  <a:ext cx="2136038" cy="2005584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6153951" y="2154764"/>
                  <a:ext cx="1806854" cy="960263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2400" dirty="0">
                      <a:solidFill>
                        <a:srgbClr val="FFFF00"/>
                      </a:solidFill>
                    </a:rPr>
                    <a:t>Outcome (Y)</a:t>
                  </a:r>
                </a:p>
              </p:txBody>
            </p:sp>
          </p:grpSp>
          <p:grpSp>
            <p:nvGrpSpPr>
              <p:cNvPr id="3" name="Group 2"/>
              <p:cNvGrpSpPr/>
              <p:nvPr/>
            </p:nvGrpSpPr>
            <p:grpSpPr>
              <a:xfrm>
                <a:off x="3175563" y="2283547"/>
                <a:ext cx="2070202" cy="2149451"/>
                <a:chOff x="2949825" y="4392241"/>
                <a:chExt cx="2070202" cy="2149451"/>
              </a:xfrm>
            </p:grpSpPr>
            <p:sp>
              <p:nvSpPr>
                <p:cNvPr id="7" name="Oval 6"/>
                <p:cNvSpPr/>
                <p:nvPr/>
              </p:nvSpPr>
              <p:spPr bwMode="auto">
                <a:xfrm>
                  <a:off x="2949825" y="4392241"/>
                  <a:ext cx="2070202" cy="2149451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213173" y="5026683"/>
                  <a:ext cx="1806854" cy="960263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2400" dirty="0">
                      <a:solidFill>
                        <a:srgbClr val="FFFF00"/>
                      </a:solidFill>
                    </a:rPr>
                    <a:t>Treatment (X)</a:t>
                  </a:r>
                </a:p>
              </p:txBody>
            </p:sp>
          </p:grpSp>
          <p:sp>
            <p:nvSpPr>
              <p:cNvPr id="12" name="Right Arrow 11"/>
              <p:cNvSpPr/>
              <p:nvPr/>
            </p:nvSpPr>
            <p:spPr bwMode="auto">
              <a:xfrm>
                <a:off x="5401044" y="2837706"/>
                <a:ext cx="2658435" cy="1060704"/>
              </a:xfrm>
              <a:prstGeom prst="rightArrow">
                <a:avLst/>
              </a:prstGeom>
              <a:ln>
                <a:noFill/>
                <a:headEnd type="none" w="med" len="med"/>
                <a:tailEnd type="none" w="med" len="med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5" name="Right Arrow 11"/>
            <p:cNvSpPr/>
            <p:nvPr/>
          </p:nvSpPr>
          <p:spPr bwMode="auto">
            <a:xfrm rot="16200000">
              <a:off x="7305104" y="3794229"/>
              <a:ext cx="1352518" cy="973748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016262" y="5078574"/>
              <a:ext cx="1889485" cy="1793602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FFFF00"/>
                  </a:solidFill>
                </a:rPr>
                <a:t>Confounding Variable (Z)</a:t>
              </a:r>
            </a:p>
          </p:txBody>
        </p:sp>
        <p:sp>
          <p:nvSpPr>
            <p:cNvPr id="19" name="Right Arrow 11"/>
            <p:cNvSpPr/>
            <p:nvPr/>
          </p:nvSpPr>
          <p:spPr bwMode="auto">
            <a:xfrm rot="16200000">
              <a:off x="2189053" y="3808405"/>
              <a:ext cx="1352518" cy="973748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" name="Right Arrow 11"/>
            <p:cNvSpPr/>
            <p:nvPr/>
          </p:nvSpPr>
          <p:spPr bwMode="auto">
            <a:xfrm rot="19143948">
              <a:off x="3852730" y="3815854"/>
              <a:ext cx="2995711" cy="973748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846828" y="2068033"/>
            <a:ext cx="3907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okay because we observe and control for the confounding variable by putting it in the regression!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1810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Graphical Depiction of Confounding Variables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22738" y="1627966"/>
            <a:ext cx="7095560" cy="5244210"/>
            <a:chOff x="1904973" y="1627966"/>
            <a:chExt cx="7095560" cy="5244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 bwMode="auto">
                <a:xfrm>
                  <a:off x="7111048" y="5064398"/>
                  <a:ext cx="1889485" cy="1793602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2000" dirty="0">
                      <a:solidFill>
                        <a:srgbClr val="FFFF00"/>
                      </a:solidFill>
                    </a:rPr>
                    <a:t>Error Term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r>
                    <a:rPr lang="en-US" sz="2000" dirty="0">
                      <a:solidFill>
                        <a:srgbClr val="FFFF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11048" y="5064398"/>
                  <a:ext cx="1889485" cy="179360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/>
            <p:cNvGrpSpPr/>
            <p:nvPr/>
          </p:nvGrpSpPr>
          <p:grpSpPr>
            <a:xfrm>
              <a:off x="1904973" y="1627966"/>
              <a:ext cx="6914734" cy="1976878"/>
              <a:chOff x="3175563" y="2279585"/>
              <a:chExt cx="7175233" cy="2153413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8214758" y="2279585"/>
                <a:ext cx="2136038" cy="2005584"/>
                <a:chOff x="5843392" y="1632103"/>
                <a:chExt cx="2136038" cy="2005584"/>
              </a:xfrm>
            </p:grpSpPr>
            <p:sp>
              <p:nvSpPr>
                <p:cNvPr id="4" name="Oval 3"/>
                <p:cNvSpPr/>
                <p:nvPr/>
              </p:nvSpPr>
              <p:spPr bwMode="auto">
                <a:xfrm>
                  <a:off x="5843392" y="1632103"/>
                  <a:ext cx="2136038" cy="2005584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6153951" y="2154764"/>
                  <a:ext cx="1806854" cy="960263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2400" dirty="0">
                      <a:solidFill>
                        <a:srgbClr val="FFFF00"/>
                      </a:solidFill>
                    </a:rPr>
                    <a:t>Outcome (Y)</a:t>
                  </a:r>
                </a:p>
              </p:txBody>
            </p:sp>
          </p:grpSp>
          <p:grpSp>
            <p:nvGrpSpPr>
              <p:cNvPr id="3" name="Group 2"/>
              <p:cNvGrpSpPr/>
              <p:nvPr/>
            </p:nvGrpSpPr>
            <p:grpSpPr>
              <a:xfrm>
                <a:off x="3175563" y="2283547"/>
                <a:ext cx="2070202" cy="2149451"/>
                <a:chOff x="2949825" y="4392241"/>
                <a:chExt cx="2070202" cy="2149451"/>
              </a:xfrm>
            </p:grpSpPr>
            <p:sp>
              <p:nvSpPr>
                <p:cNvPr id="7" name="Oval 6"/>
                <p:cNvSpPr/>
                <p:nvPr/>
              </p:nvSpPr>
              <p:spPr bwMode="auto">
                <a:xfrm>
                  <a:off x="2949825" y="4392241"/>
                  <a:ext cx="2070202" cy="2149451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213173" y="5026683"/>
                  <a:ext cx="1806854" cy="960263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2400" dirty="0">
                      <a:solidFill>
                        <a:srgbClr val="FFFF00"/>
                      </a:solidFill>
                    </a:rPr>
                    <a:t>Treatment (X)</a:t>
                  </a:r>
                </a:p>
              </p:txBody>
            </p:sp>
          </p:grpSp>
          <p:sp>
            <p:nvSpPr>
              <p:cNvPr id="12" name="Right Arrow 11"/>
              <p:cNvSpPr/>
              <p:nvPr/>
            </p:nvSpPr>
            <p:spPr bwMode="auto">
              <a:xfrm>
                <a:off x="5401044" y="2837706"/>
                <a:ext cx="2658435" cy="1060704"/>
              </a:xfrm>
              <a:prstGeom prst="rightArrow">
                <a:avLst/>
              </a:prstGeom>
              <a:ln>
                <a:noFill/>
                <a:headEnd type="none" w="med" len="med"/>
                <a:tailEnd type="none" w="med" len="med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5" name="Right Arrow 11"/>
            <p:cNvSpPr/>
            <p:nvPr/>
          </p:nvSpPr>
          <p:spPr bwMode="auto">
            <a:xfrm rot="16200000">
              <a:off x="7305104" y="3794229"/>
              <a:ext cx="1352518" cy="973748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016262" y="5078574"/>
              <a:ext cx="1889485" cy="1793602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FFFF00"/>
                  </a:solidFill>
                </a:rPr>
                <a:t>Confounding Variable (Z)</a:t>
              </a:r>
            </a:p>
          </p:txBody>
        </p:sp>
        <p:sp>
          <p:nvSpPr>
            <p:cNvPr id="19" name="Right Arrow 11"/>
            <p:cNvSpPr/>
            <p:nvPr/>
          </p:nvSpPr>
          <p:spPr bwMode="auto">
            <a:xfrm rot="16200000">
              <a:off x="2189053" y="3808405"/>
              <a:ext cx="1352518" cy="973748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" name="Right Arrow 11"/>
            <p:cNvSpPr/>
            <p:nvPr/>
          </p:nvSpPr>
          <p:spPr bwMode="auto">
            <a:xfrm rot="19143948">
              <a:off x="3852730" y="3815854"/>
              <a:ext cx="2995711" cy="973748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846828" y="2068033"/>
            <a:ext cx="39074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okay because we observe and control for the confounding variable by putting it in the regression!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But what happens if we remove the confounding variable from our regression?</a:t>
            </a:r>
          </a:p>
          <a:p>
            <a:endParaRPr lang="en-US" dirty="0"/>
          </a:p>
        </p:txBody>
      </p:sp>
      <p:sp>
        <p:nvSpPr>
          <p:cNvPr id="20" name="Right Arrow 11"/>
          <p:cNvSpPr/>
          <p:nvPr/>
        </p:nvSpPr>
        <p:spPr bwMode="auto">
          <a:xfrm>
            <a:off x="2585422" y="5809662"/>
            <a:ext cx="1120024" cy="581760"/>
          </a:xfrm>
          <a:prstGeom prst="rightArrow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2" name="Right Arrow 11"/>
          <p:cNvSpPr/>
          <p:nvPr/>
        </p:nvSpPr>
        <p:spPr bwMode="auto">
          <a:xfrm rot="10800000">
            <a:off x="4558244" y="5809662"/>
            <a:ext cx="1120024" cy="581760"/>
          </a:xfrm>
          <a:prstGeom prst="rightArrow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6359498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Graphical Depiction of Confounding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 bwMode="auto">
              <a:xfrm>
                <a:off x="3235478" y="4984654"/>
                <a:ext cx="1889485" cy="1793602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FFFF00"/>
                    </a:solidFill>
                  </a:rPr>
                  <a:t>New Error Term 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478" y="4984654"/>
                <a:ext cx="1889485" cy="179360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44003" y="1537590"/>
            <a:ext cx="6914734" cy="1976878"/>
            <a:chOff x="3175563" y="2279585"/>
            <a:chExt cx="7175233" cy="2153413"/>
          </a:xfrm>
        </p:grpSpPr>
        <p:grpSp>
          <p:nvGrpSpPr>
            <p:cNvPr id="2" name="Group 1"/>
            <p:cNvGrpSpPr/>
            <p:nvPr/>
          </p:nvGrpSpPr>
          <p:grpSpPr>
            <a:xfrm>
              <a:off x="8214758" y="2279585"/>
              <a:ext cx="2136038" cy="2005584"/>
              <a:chOff x="5843392" y="1632103"/>
              <a:chExt cx="2136038" cy="2005584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5843392" y="1632103"/>
                <a:ext cx="2136038" cy="2005584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53951" y="2154764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Outcome (Y)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175563" y="2283547"/>
              <a:ext cx="2070202" cy="2149451"/>
              <a:chOff x="2949825" y="4392241"/>
              <a:chExt cx="2070202" cy="2149451"/>
            </a:xfrm>
          </p:grpSpPr>
          <p:sp>
            <p:nvSpPr>
              <p:cNvPr id="7" name="Oval 6"/>
              <p:cNvSpPr/>
              <p:nvPr/>
            </p:nvSpPr>
            <p:spPr bwMode="auto">
              <a:xfrm>
                <a:off x="2949825" y="4392241"/>
                <a:ext cx="2070202" cy="2149451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213173" y="5026683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Treatment (X)</a:t>
                </a:r>
              </a:p>
            </p:txBody>
          </p:sp>
        </p:grpSp>
        <p:sp>
          <p:nvSpPr>
            <p:cNvPr id="12" name="Right Arrow 11"/>
            <p:cNvSpPr/>
            <p:nvPr/>
          </p:nvSpPr>
          <p:spPr bwMode="auto">
            <a:xfrm>
              <a:off x="5401044" y="2837706"/>
              <a:ext cx="2658435" cy="1060704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5" name="Right Arrow 11"/>
          <p:cNvSpPr/>
          <p:nvPr/>
        </p:nvSpPr>
        <p:spPr bwMode="auto">
          <a:xfrm rot="18382127">
            <a:off x="4506398" y="3794920"/>
            <a:ext cx="1837802" cy="973748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ight Arrow 11"/>
          <p:cNvSpPr/>
          <p:nvPr/>
        </p:nvSpPr>
        <p:spPr bwMode="auto">
          <a:xfrm rot="13936935">
            <a:off x="1721551" y="3784304"/>
            <a:ext cx="2027576" cy="973748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73410" y="1818168"/>
            <a:ext cx="401379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is okay because we observe and control for the confounding variable by putting it in the regression!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But what happens if we remove the confounding variable from our regression?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It goes into the error term. Not ok!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2503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-120770" y="1"/>
                <a:ext cx="12312770" cy="6314536"/>
              </a:xfrm>
              <a:prstGeom prst="rect">
                <a:avLst/>
              </a:prstGeom>
            </p:spPr>
            <p:txBody>
              <a:bodyPr anchor="ctr"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solidFill>
                      <a:schemeClr val="accent1"/>
                    </a:solidFill>
                  </a:rPr>
                  <a:t>Prediction</a:t>
                </a:r>
              </a:p>
              <a:p>
                <a:pPr algn="ctr"/>
                <a:r>
                  <a:rPr lang="en-US" sz="2800" dirty="0"/>
                  <a:t>Make a forecast, leaving the world as it is</a:t>
                </a:r>
              </a:p>
              <a:p>
                <a:pPr algn="ctr"/>
                <a:r>
                  <a:rPr lang="en-US" sz="2800" dirty="0">
                    <a:solidFill>
                      <a:schemeClr val="accent5"/>
                    </a:solidFill>
                  </a:rPr>
                  <a:t>(seeing my neighbor with an umbrella might predict rain)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𝑛𝑎𝑖𝑣𝑒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𝑂𝐿𝑆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𝑟𝑎𝑖𝑛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/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𝑈𝑚𝑏𝑟𝑒𝑙𝑙𝑎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       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endParaRPr lang="en-US" sz="2800" dirty="0"/>
              </a:p>
              <a:p>
                <a:pPr algn="ctr"/>
                <a:r>
                  <a:rPr lang="en-US" sz="2800" dirty="0"/>
                  <a:t>vs.</a:t>
                </a:r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6000" b="1" dirty="0">
                    <a:solidFill>
                      <a:srgbClr val="FF0000"/>
                    </a:solidFill>
                  </a:rPr>
                  <a:t>Causation</a:t>
                </a:r>
              </a:p>
              <a:p>
                <a:pPr algn="ctr"/>
                <a:r>
                  <a:rPr lang="en-US" sz="2800" dirty="0"/>
                  <a:t>Anticipate what will happen when you make a change in the world</a:t>
                </a:r>
              </a:p>
              <a:p>
                <a:pPr algn="ctr"/>
                <a:r>
                  <a:rPr lang="en-US" sz="2800" dirty="0">
                    <a:solidFill>
                      <a:srgbClr val="C00000"/>
                    </a:solidFill>
                  </a:rPr>
                  <a:t>(but handing my neighbor an umbrella doesn’t cause rain)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770" y="1"/>
                <a:ext cx="12312770" cy="6314536"/>
              </a:xfrm>
              <a:prstGeom prst="rect">
                <a:avLst/>
              </a:prstGeom>
              <a:blipFill>
                <a:blip r:embed="rId2"/>
                <a:stretch>
                  <a:fillRect t="-2992" b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68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22005" y="1600200"/>
                <a:ext cx="10877107" cy="4343400"/>
              </a:xfrm>
            </p:spPr>
            <p:txBody>
              <a:bodyPr>
                <a:normAutofit lnSpcReduction="10000"/>
              </a:bodyPr>
              <a:lstStyle/>
              <a:p>
                <a:pPr marL="457200" lvl="1" indent="0">
                  <a:buNone/>
                </a:pPr>
                <a:endParaRPr lang="en-US" altLang="en-US" dirty="0"/>
              </a:p>
              <a:p>
                <a:r>
                  <a:rPr lang="en-US" altLang="en-US" dirty="0"/>
                  <a:t>Does this variable cause changes in my outcome AND is not correlated with my treatment?</a:t>
                </a:r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If yes, this variable will not impact the bias of your estimates, why? It makes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en-US" dirty="0"/>
                  <a:t> bigger, but not in a way that is correlated with treatment.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However, it still may be good to include it. Why?</a:t>
                </a:r>
              </a:p>
              <a:p>
                <a:pPr lvl="1"/>
                <a:r>
                  <a:rPr lang="en-US" altLang="en-US" dirty="0"/>
                  <a:t>It reduces uncertainty, makes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en-US" dirty="0"/>
                  <a:t> smaller and will allow you to get smaller </a:t>
                </a:r>
                <a:r>
                  <a:rPr lang="en-US" altLang="en-US" i="1" dirty="0"/>
                  <a:t>standard errors</a:t>
                </a:r>
                <a:r>
                  <a:rPr lang="en-US" altLang="en-US" dirty="0"/>
                  <a:t> on your estimates.</a:t>
                </a:r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2005" y="1600200"/>
                <a:ext cx="10877107" cy="4343400"/>
              </a:xfrm>
              <a:blipFill>
                <a:blip r:embed="rId2"/>
                <a:stretch>
                  <a:fillRect l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Picking Controls: Variance-Reducing Variables</a:t>
            </a:r>
          </a:p>
        </p:txBody>
      </p:sp>
    </p:spTree>
    <p:extLst>
      <p:ext uri="{BB962C8B-B14F-4D97-AF65-F5344CB8AC3E}">
        <p14:creationId xmlns:p14="http://schemas.microsoft.com/office/powerpoint/2010/main" val="1013231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005" y="1600200"/>
            <a:ext cx="10877107" cy="4343400"/>
          </a:xfrm>
        </p:spPr>
        <p:txBody>
          <a:bodyPr/>
          <a:lstStyle/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Does this variable </a:t>
            </a:r>
            <a:r>
              <a:rPr lang="en-US" altLang="en-US" b="1" dirty="0"/>
              <a:t>not</a:t>
            </a:r>
            <a:r>
              <a:rPr lang="en-US" altLang="en-US" dirty="0"/>
              <a:t> cause changes in my outcome?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If yes, this variable will not be helpful to your regression. It will just induce a little bit of overfitting and you should drop it.</a:t>
            </a:r>
          </a:p>
          <a:p>
            <a:endParaRPr lang="en-US" altLang="en-US" dirty="0"/>
          </a:p>
          <a:p>
            <a:r>
              <a:rPr lang="en-US" altLang="en-US" dirty="0"/>
              <a:t>If a control variable has a statistically </a:t>
            </a:r>
            <a:r>
              <a:rPr lang="en-US" altLang="en-US" b="1" dirty="0"/>
              <a:t>in</a:t>
            </a:r>
            <a:r>
              <a:rPr lang="en-US" altLang="en-US" dirty="0"/>
              <a:t>significant t-stat (|t|&lt;1.96), you can conclude that it is unrelated and should usually drop it from your regression.</a:t>
            </a:r>
          </a:p>
          <a:p>
            <a:pPr lvl="1"/>
            <a:endParaRPr lang="en-US" alt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Picking Controls: Unrelated Variables</a:t>
            </a:r>
          </a:p>
        </p:txBody>
      </p:sp>
    </p:spTree>
    <p:extLst>
      <p:ext uri="{BB962C8B-B14F-4D97-AF65-F5344CB8AC3E}">
        <p14:creationId xmlns:p14="http://schemas.microsoft.com/office/powerpoint/2010/main" val="788729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005" y="1600200"/>
            <a:ext cx="10877107" cy="4343400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Is this variable </a:t>
            </a:r>
            <a:r>
              <a:rPr lang="en-US" altLang="en-US" b="1" dirty="0"/>
              <a:t>caused by</a:t>
            </a:r>
            <a:r>
              <a:rPr lang="en-US" altLang="en-US" dirty="0"/>
              <a:t> my treatment of interest?</a:t>
            </a:r>
          </a:p>
          <a:p>
            <a:r>
              <a:rPr lang="en-US" altLang="en-US" dirty="0"/>
              <a:t>If yes: I absolutely can NOT include it in my regression. Ignore all other considerations and drop it from the regression.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Why? It might be obscuring the treatment effect (if that effect is channeled through the “bad control”)</a:t>
            </a:r>
          </a:p>
          <a:p>
            <a:endParaRPr lang="en-US" altLang="en-US" dirty="0"/>
          </a:p>
          <a:p>
            <a:r>
              <a:rPr lang="en-US" altLang="en-US" dirty="0"/>
              <a:t>Good rule of thumb: any variable which is not determined until after the intervention/treatment takes place is probably a “bad control”.</a:t>
            </a:r>
          </a:p>
          <a:p>
            <a:pPr lvl="1"/>
            <a:endParaRPr lang="en-US" alt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Picking Controls: “Bad Controls”</a:t>
            </a:r>
          </a:p>
        </p:txBody>
      </p:sp>
    </p:spTree>
    <p:extLst>
      <p:ext uri="{BB962C8B-B14F-4D97-AF65-F5344CB8AC3E}">
        <p14:creationId xmlns:p14="http://schemas.microsoft.com/office/powerpoint/2010/main" val="3939135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</a:t>
            </a:r>
            <a:r>
              <a:rPr lang="en-US" b="1" dirty="0"/>
              <a:t>catastrophe</a:t>
            </a:r>
            <a:r>
              <a:rPr lang="en-US" dirty="0"/>
              <a:t> if you </a:t>
            </a:r>
            <a:r>
              <a:rPr lang="en-US" b="1" dirty="0"/>
              <a:t>don’t</a:t>
            </a:r>
            <a:r>
              <a:rPr lang="en-US" dirty="0"/>
              <a:t> include: </a:t>
            </a:r>
            <a:r>
              <a:rPr lang="en-US" dirty="0">
                <a:solidFill>
                  <a:srgbClr val="00B050"/>
                </a:solidFill>
              </a:rPr>
              <a:t>Confounding Variables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 is </a:t>
            </a:r>
            <a:r>
              <a:rPr lang="en-US" b="1" dirty="0"/>
              <a:t>good</a:t>
            </a:r>
            <a:r>
              <a:rPr lang="en-US" dirty="0"/>
              <a:t> to include: </a:t>
            </a:r>
            <a:r>
              <a:rPr lang="en-US" dirty="0">
                <a:solidFill>
                  <a:srgbClr val="00B0F0"/>
                </a:solidFill>
              </a:rPr>
              <a:t>Variance-Reducing Variables</a:t>
            </a:r>
          </a:p>
          <a:p>
            <a:endParaRPr lang="en-US" dirty="0"/>
          </a:p>
          <a:p>
            <a:r>
              <a:rPr lang="en-US" dirty="0"/>
              <a:t>It is a </a:t>
            </a:r>
            <a:r>
              <a:rPr lang="en-US" b="1" dirty="0"/>
              <a:t>waste</a:t>
            </a:r>
            <a:r>
              <a:rPr lang="en-US" dirty="0"/>
              <a:t> to include: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Unrelated variables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 is a </a:t>
            </a:r>
            <a:r>
              <a:rPr lang="en-US" b="1" dirty="0"/>
              <a:t>catastrophe</a:t>
            </a:r>
            <a:r>
              <a:rPr lang="en-US" dirty="0"/>
              <a:t> if you </a:t>
            </a:r>
            <a:r>
              <a:rPr lang="en-US" b="1" dirty="0"/>
              <a:t>do</a:t>
            </a:r>
            <a:r>
              <a:rPr lang="en-US" dirty="0"/>
              <a:t> include: </a:t>
            </a:r>
            <a:r>
              <a:rPr lang="en-US" dirty="0">
                <a:solidFill>
                  <a:srgbClr val="FF0000"/>
                </a:solidFill>
              </a:rPr>
              <a:t>Bad Controls</a:t>
            </a:r>
          </a:p>
        </p:txBody>
      </p:sp>
    </p:spTree>
    <p:extLst>
      <p:ext uri="{BB962C8B-B14F-4D97-AF65-F5344CB8AC3E}">
        <p14:creationId xmlns:p14="http://schemas.microsoft.com/office/powerpoint/2010/main" val="272864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Ex.: Returns to College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</a:t>
            </a:r>
            <a:r>
              <a:rPr lang="en-US" b="1" dirty="0"/>
              <a:t>must </a:t>
            </a:r>
            <a:r>
              <a:rPr lang="en-US" dirty="0"/>
              <a:t>include Confounding Variables:</a:t>
            </a:r>
          </a:p>
          <a:p>
            <a:pPr lvl="1"/>
            <a:r>
              <a:rPr lang="en-US" dirty="0"/>
              <a:t>Ex: Parent’s Education, Parent’s Income, Geographic Controls, # Siblings, High-school GPA, SAT score…</a:t>
            </a:r>
          </a:p>
          <a:p>
            <a:pPr lvl="1"/>
            <a:endParaRPr lang="en-US" dirty="0"/>
          </a:p>
          <a:p>
            <a:r>
              <a:rPr lang="en-US" dirty="0"/>
              <a:t>It is </a:t>
            </a:r>
            <a:r>
              <a:rPr lang="en-US" b="1" dirty="0"/>
              <a:t>good</a:t>
            </a:r>
            <a:r>
              <a:rPr lang="en-US" dirty="0"/>
              <a:t> to include: Variance-Reducing Variables</a:t>
            </a:r>
          </a:p>
          <a:p>
            <a:pPr lvl="1"/>
            <a:r>
              <a:rPr lang="en-US" dirty="0"/>
              <a:t>Ex: Economic conditions the year you graduate college</a:t>
            </a:r>
          </a:p>
          <a:p>
            <a:pPr lvl="1"/>
            <a:endParaRPr lang="en-US" dirty="0"/>
          </a:p>
          <a:p>
            <a:r>
              <a:rPr lang="en-US" dirty="0"/>
              <a:t>It is a </a:t>
            </a:r>
            <a:r>
              <a:rPr lang="en-US" b="1" dirty="0"/>
              <a:t>waste</a:t>
            </a:r>
            <a:r>
              <a:rPr lang="en-US" dirty="0"/>
              <a:t> to include: Unrelated variables.</a:t>
            </a:r>
          </a:p>
          <a:p>
            <a:pPr lvl="1"/>
            <a:r>
              <a:rPr lang="en-US" dirty="0"/>
              <a:t>Student’s favorite NBA player, student’s astrological sign, whether or not student owns exactly 8 pairs of pants</a:t>
            </a:r>
          </a:p>
          <a:p>
            <a:pPr lvl="1"/>
            <a:endParaRPr lang="en-US" dirty="0"/>
          </a:p>
          <a:p>
            <a:r>
              <a:rPr lang="en-US" dirty="0"/>
              <a:t>It is a </a:t>
            </a:r>
            <a:r>
              <a:rPr lang="en-US" b="1" dirty="0"/>
              <a:t>catastrophe</a:t>
            </a:r>
            <a:r>
              <a:rPr lang="en-US" dirty="0"/>
              <a:t> if you include: Bad Controls.</a:t>
            </a:r>
          </a:p>
          <a:p>
            <a:pPr lvl="1"/>
            <a:r>
              <a:rPr lang="en-US" dirty="0"/>
              <a:t>Ex: Number of LinkedIn Connections after college, where student lives after college, other wage data from after college</a:t>
            </a:r>
          </a:p>
        </p:txBody>
      </p:sp>
    </p:spTree>
    <p:extLst>
      <p:ext uri="{BB962C8B-B14F-4D97-AF65-F5344CB8AC3E}">
        <p14:creationId xmlns:p14="http://schemas.microsoft.com/office/powerpoint/2010/main" val="4178576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Design: Difference in Differences (</a:t>
            </a:r>
            <a:r>
              <a:rPr lang="en-US" dirty="0" err="1"/>
              <a:t>DiD</a:t>
            </a:r>
            <a:r>
              <a:rPr lang="en-US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013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in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strategy for exploiting sudden policy changes.</a:t>
            </a:r>
          </a:p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Focus analysis only on a treatment group that was exposed to a policy change and a control group that was not.</a:t>
            </a:r>
          </a:p>
          <a:p>
            <a:pPr lvl="1"/>
            <a:r>
              <a:rPr lang="en-US" dirty="0"/>
              <a:t>Compare the pre-post trend for these two groups. Attribute any difference in trends to the impact of the treatment.</a:t>
            </a:r>
          </a:p>
          <a:p>
            <a:pPr lvl="1"/>
            <a:r>
              <a:rPr lang="en-US" dirty="0"/>
              <a:t>Key Assumption: “Parallel trends”</a:t>
            </a:r>
          </a:p>
        </p:txBody>
      </p:sp>
      <p:pic>
        <p:nvPicPr>
          <p:cNvPr id="4098" name="Picture 2" descr="Image result for difference in differ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981" y="4486274"/>
            <a:ext cx="2745231" cy="205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923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989308" y="1612627"/>
            <a:ext cx="0" cy="480240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1637175" y="356985"/>
            <a:ext cx="8856663" cy="857250"/>
          </a:xfrm>
        </p:spPr>
        <p:txBody>
          <a:bodyPr>
            <a:noAutofit/>
          </a:bodyPr>
          <a:lstStyle/>
          <a:p>
            <a:pPr algn="ctr"/>
            <a:r>
              <a:rPr lang="en-US" sz="2800" i="1" u="sng" dirty="0"/>
              <a:t>Parallel Trends Assumption</a:t>
            </a:r>
            <a:br>
              <a:rPr lang="en-US" sz="4300" i="1" dirty="0"/>
            </a:br>
            <a:r>
              <a:rPr lang="en-US" sz="2000" i="1" dirty="0"/>
              <a:t>(What would Have Happened if No Treatment?)</a:t>
            </a:r>
            <a:endParaRPr lang="en-US" sz="4300" i="1" dirty="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>
            <a:off x="2712708" y="1690627"/>
            <a:ext cx="0" cy="472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712709" y="6415027"/>
            <a:ext cx="6553201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 rot="16200000">
            <a:off x="1195097" y="4128849"/>
            <a:ext cx="2347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</a:rPr>
              <a:t>Outcome Variable</a:t>
            </a:r>
          </a:p>
        </p:txBody>
      </p:sp>
      <p:sp>
        <p:nvSpPr>
          <p:cNvPr id="18" name="Line 33"/>
          <p:cNvSpPr>
            <a:spLocks noChangeShapeType="1"/>
          </p:cNvSpPr>
          <p:nvPr/>
        </p:nvSpPr>
        <p:spPr bwMode="auto">
          <a:xfrm>
            <a:off x="7589507" y="1604887"/>
            <a:ext cx="0" cy="480060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Box 34"/>
          <p:cNvSpPr txBox="1">
            <a:spLocks noChangeArrowheads="1"/>
          </p:cNvSpPr>
          <p:nvPr/>
        </p:nvSpPr>
        <p:spPr bwMode="auto">
          <a:xfrm>
            <a:off x="7284707" y="1919228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0" name="Text Box 35"/>
          <p:cNvSpPr txBox="1">
            <a:spLocks noChangeArrowheads="1"/>
          </p:cNvSpPr>
          <p:nvPr/>
        </p:nvSpPr>
        <p:spPr bwMode="auto">
          <a:xfrm>
            <a:off x="7208507" y="2147828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1" name="Text Box 36"/>
          <p:cNvSpPr txBox="1">
            <a:spLocks noChangeArrowheads="1"/>
          </p:cNvSpPr>
          <p:nvPr/>
        </p:nvSpPr>
        <p:spPr bwMode="auto">
          <a:xfrm>
            <a:off x="5519936" y="3962341"/>
            <a:ext cx="18444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/>
              <a:t>Y</a:t>
            </a:r>
            <a:r>
              <a:rPr lang="en-US" sz="2000" i="1" baseline="-25000" dirty="0"/>
              <a:t>0 </a:t>
            </a:r>
            <a:r>
              <a:rPr lang="en-US" sz="2000" i="1" dirty="0"/>
              <a:t>| </a:t>
            </a:r>
            <a:r>
              <a:rPr lang="en-US" sz="2000" i="1" dirty="0" err="1"/>
              <a:t>G</a:t>
            </a:r>
            <a:r>
              <a:rPr lang="en-US" sz="2000" i="1" baseline="-25000" dirty="0" err="1"/>
              <a:t>i</a:t>
            </a:r>
            <a:r>
              <a:rPr lang="en-US" sz="2000" i="1" dirty="0"/>
              <a:t>=1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23" name="Text Box 38"/>
          <p:cNvSpPr txBox="1">
            <a:spLocks noChangeArrowheads="1"/>
          </p:cNvSpPr>
          <p:nvPr/>
        </p:nvSpPr>
        <p:spPr bwMode="auto">
          <a:xfrm>
            <a:off x="7618072" y="2276347"/>
            <a:ext cx="24383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/>
              <a:t>Y</a:t>
            </a:r>
            <a:r>
              <a:rPr lang="en-US" sz="2000" i="1" baseline="-25000" dirty="0"/>
              <a:t>1</a:t>
            </a:r>
            <a:r>
              <a:rPr lang="en-US" sz="2000" i="1" dirty="0"/>
              <a:t> | </a:t>
            </a:r>
            <a:r>
              <a:rPr lang="en-US" sz="2000" i="1" dirty="0" err="1"/>
              <a:t>G</a:t>
            </a:r>
            <a:r>
              <a:rPr lang="en-US" sz="2000" i="1" baseline="-25000" dirty="0" err="1"/>
              <a:t>i</a:t>
            </a:r>
            <a:r>
              <a:rPr lang="en-US" sz="2000" i="1" dirty="0"/>
              <a:t>=0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24" name="Text Box 39"/>
          <p:cNvSpPr txBox="1">
            <a:spLocks noChangeArrowheads="1"/>
          </p:cNvSpPr>
          <p:nvPr/>
        </p:nvSpPr>
        <p:spPr bwMode="auto">
          <a:xfrm>
            <a:off x="4799856" y="2470293"/>
            <a:ext cx="17724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/>
              <a:t>Y</a:t>
            </a:r>
            <a:r>
              <a:rPr lang="en-US" sz="2000" i="1" baseline="-25000" dirty="0"/>
              <a:t>0 </a:t>
            </a:r>
            <a:r>
              <a:rPr lang="en-US" sz="2000" i="1" dirty="0"/>
              <a:t>| </a:t>
            </a:r>
            <a:r>
              <a:rPr lang="en-US" sz="2000" i="1" dirty="0" err="1"/>
              <a:t>G</a:t>
            </a:r>
            <a:r>
              <a:rPr lang="en-US" sz="2000" i="1" baseline="-25000" dirty="0" err="1"/>
              <a:t>i</a:t>
            </a:r>
            <a:r>
              <a:rPr lang="en-US" sz="2000" i="1" dirty="0"/>
              <a:t>=0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25" name="Text Box 38"/>
          <p:cNvSpPr txBox="1">
            <a:spLocks noChangeArrowheads="1"/>
          </p:cNvSpPr>
          <p:nvPr/>
        </p:nvSpPr>
        <p:spPr bwMode="auto">
          <a:xfrm>
            <a:off x="5608307" y="6358155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T=0 </a:t>
            </a:r>
            <a:endParaRPr lang="en-US" dirty="0"/>
          </a:p>
        </p:txBody>
      </p:sp>
      <p:sp>
        <p:nvSpPr>
          <p:cNvPr id="26" name="Text Box 38"/>
          <p:cNvSpPr txBox="1">
            <a:spLocks noChangeArrowheads="1"/>
          </p:cNvSpPr>
          <p:nvPr/>
        </p:nvSpPr>
        <p:spPr bwMode="auto">
          <a:xfrm>
            <a:off x="7208507" y="6358155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T=1 </a:t>
            </a:r>
            <a:endParaRPr lang="en-US" dirty="0"/>
          </a:p>
        </p:txBody>
      </p:sp>
      <p:sp>
        <p:nvSpPr>
          <p:cNvPr id="28" name="Freeform 57"/>
          <p:cNvSpPr/>
          <p:nvPr/>
        </p:nvSpPr>
        <p:spPr bwMode="auto">
          <a:xfrm>
            <a:off x="2716735" y="3900427"/>
            <a:ext cx="3348773" cy="528710"/>
          </a:xfrm>
          <a:custGeom>
            <a:avLst/>
            <a:gdLst>
              <a:gd name="connsiteX0" fmla="*/ 0 w 3406726"/>
              <a:gd name="connsiteY0" fmla="*/ 602566 h 604910"/>
              <a:gd name="connsiteX1" fmla="*/ 787790 w 3406726"/>
              <a:gd name="connsiteY1" fmla="*/ 433753 h 604910"/>
              <a:gd name="connsiteX2" fmla="*/ 1674055 w 3406726"/>
              <a:gd name="connsiteY2" fmla="*/ 546295 h 604910"/>
              <a:gd name="connsiteX3" fmla="*/ 2560320 w 3406726"/>
              <a:gd name="connsiteY3" fmla="*/ 82061 h 604910"/>
              <a:gd name="connsiteX4" fmla="*/ 3291840 w 3406726"/>
              <a:gd name="connsiteY4" fmla="*/ 53926 h 604910"/>
              <a:gd name="connsiteX5" fmla="*/ 3249637 w 3406726"/>
              <a:gd name="connsiteY5" fmla="*/ 53926 h 60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06726" h="604910">
                <a:moveTo>
                  <a:pt x="0" y="602566"/>
                </a:moveTo>
                <a:cubicBezTo>
                  <a:pt x="254390" y="522849"/>
                  <a:pt x="508781" y="443132"/>
                  <a:pt x="787790" y="433753"/>
                </a:cubicBezTo>
                <a:cubicBezTo>
                  <a:pt x="1066799" y="424375"/>
                  <a:pt x="1378633" y="604910"/>
                  <a:pt x="1674055" y="546295"/>
                </a:cubicBezTo>
                <a:cubicBezTo>
                  <a:pt x="1969477" y="487680"/>
                  <a:pt x="2290689" y="164122"/>
                  <a:pt x="2560320" y="82061"/>
                </a:cubicBezTo>
                <a:cubicBezTo>
                  <a:pt x="2829951" y="0"/>
                  <a:pt x="3176954" y="58615"/>
                  <a:pt x="3291840" y="53926"/>
                </a:cubicBezTo>
                <a:cubicBezTo>
                  <a:pt x="3406726" y="49237"/>
                  <a:pt x="3328181" y="51581"/>
                  <a:pt x="3249637" y="53926"/>
                </a:cubicBezTo>
              </a:path>
            </a:pathLst>
          </a:custGeom>
          <a:solidFill>
            <a:schemeClr val="bg1"/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Verdana" pitchFamily="34" charset="0"/>
              <a:cs typeface="Arial" pitchFamily="34" charset="0"/>
            </a:endParaRPr>
          </a:p>
        </p:txBody>
      </p:sp>
      <p:sp>
        <p:nvSpPr>
          <p:cNvPr id="29" name="Freeform 58"/>
          <p:cNvSpPr/>
          <p:nvPr/>
        </p:nvSpPr>
        <p:spPr bwMode="auto">
          <a:xfrm>
            <a:off x="6005720" y="2681228"/>
            <a:ext cx="1583788" cy="212187"/>
          </a:xfrm>
          <a:custGeom>
            <a:avLst/>
            <a:gdLst>
              <a:gd name="connsiteX0" fmla="*/ 0 w 1749083"/>
              <a:gd name="connsiteY0" fmla="*/ 199293 h 241495"/>
              <a:gd name="connsiteX1" fmla="*/ 717453 w 1749083"/>
              <a:gd name="connsiteY1" fmla="*/ 213360 h 241495"/>
              <a:gd name="connsiteX2" fmla="*/ 1603717 w 1749083"/>
              <a:gd name="connsiteY2" fmla="*/ 30480 h 241495"/>
              <a:gd name="connsiteX3" fmla="*/ 1589650 w 1749083"/>
              <a:gd name="connsiteY3" fmla="*/ 30480 h 24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9083" h="241495">
                <a:moveTo>
                  <a:pt x="0" y="199293"/>
                </a:moveTo>
                <a:cubicBezTo>
                  <a:pt x="225083" y="220394"/>
                  <a:pt x="450167" y="241495"/>
                  <a:pt x="717453" y="213360"/>
                </a:cubicBezTo>
                <a:cubicBezTo>
                  <a:pt x="984739" y="185225"/>
                  <a:pt x="1458351" y="60960"/>
                  <a:pt x="1603717" y="30480"/>
                </a:cubicBezTo>
                <a:cubicBezTo>
                  <a:pt x="1749083" y="0"/>
                  <a:pt x="1669366" y="15240"/>
                  <a:pt x="1589650" y="30480"/>
                </a:cubicBez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Verdana" pitchFamily="34" charset="0"/>
              <a:cs typeface="Arial" pitchFamily="34" charset="0"/>
            </a:endParaRPr>
          </a:p>
        </p:txBody>
      </p:sp>
      <p:sp>
        <p:nvSpPr>
          <p:cNvPr id="30" name="Freeform 60"/>
          <p:cNvSpPr/>
          <p:nvPr/>
        </p:nvSpPr>
        <p:spPr bwMode="auto">
          <a:xfrm>
            <a:off x="5913108" y="3748028"/>
            <a:ext cx="1676400" cy="241495"/>
          </a:xfrm>
          <a:custGeom>
            <a:avLst/>
            <a:gdLst>
              <a:gd name="connsiteX0" fmla="*/ 0 w 1749083"/>
              <a:gd name="connsiteY0" fmla="*/ 199293 h 241495"/>
              <a:gd name="connsiteX1" fmla="*/ 717453 w 1749083"/>
              <a:gd name="connsiteY1" fmla="*/ 213360 h 241495"/>
              <a:gd name="connsiteX2" fmla="*/ 1603717 w 1749083"/>
              <a:gd name="connsiteY2" fmla="*/ 30480 h 241495"/>
              <a:gd name="connsiteX3" fmla="*/ 1589650 w 1749083"/>
              <a:gd name="connsiteY3" fmla="*/ 30480 h 24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9083" h="241495">
                <a:moveTo>
                  <a:pt x="0" y="199293"/>
                </a:moveTo>
                <a:cubicBezTo>
                  <a:pt x="225083" y="220394"/>
                  <a:pt x="450167" y="241495"/>
                  <a:pt x="717453" y="213360"/>
                </a:cubicBezTo>
                <a:cubicBezTo>
                  <a:pt x="984739" y="185225"/>
                  <a:pt x="1458351" y="60960"/>
                  <a:pt x="1603717" y="30480"/>
                </a:cubicBezTo>
                <a:cubicBezTo>
                  <a:pt x="1749083" y="0"/>
                  <a:pt x="1669366" y="15240"/>
                  <a:pt x="1589650" y="30480"/>
                </a:cubicBez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Verdana" pitchFamily="34" charset="0"/>
              <a:cs typeface="Arial" pitchFamily="34" charset="0"/>
            </a:endParaRPr>
          </a:p>
        </p:txBody>
      </p:sp>
      <p:sp>
        <p:nvSpPr>
          <p:cNvPr id="32" name="Oval 64"/>
          <p:cNvSpPr/>
          <p:nvPr/>
        </p:nvSpPr>
        <p:spPr bwMode="auto">
          <a:xfrm>
            <a:off x="5913107" y="3881379"/>
            <a:ext cx="152400" cy="152400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Verdana" pitchFamily="34" charset="0"/>
              <a:cs typeface="Arial" pitchFamily="34" charset="0"/>
            </a:endParaRPr>
          </a:p>
        </p:txBody>
      </p:sp>
      <p:sp>
        <p:nvSpPr>
          <p:cNvPr id="33" name="Oval 65"/>
          <p:cNvSpPr/>
          <p:nvPr/>
        </p:nvSpPr>
        <p:spPr bwMode="auto">
          <a:xfrm>
            <a:off x="7513307" y="2605027"/>
            <a:ext cx="152400" cy="152400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Verdana" pitchFamily="34" charset="0"/>
              <a:cs typeface="Arial" pitchFamily="34" charset="0"/>
            </a:endParaRPr>
          </a:p>
        </p:txBody>
      </p:sp>
      <p:sp>
        <p:nvSpPr>
          <p:cNvPr id="34" name="Oval 66"/>
          <p:cNvSpPr/>
          <p:nvPr/>
        </p:nvSpPr>
        <p:spPr bwMode="auto">
          <a:xfrm>
            <a:off x="5913107" y="274789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Verdana" pitchFamily="34" charset="0"/>
              <a:cs typeface="Arial" pitchFamily="34" charset="0"/>
            </a:endParaRPr>
          </a:p>
        </p:txBody>
      </p:sp>
      <p:sp>
        <p:nvSpPr>
          <p:cNvPr id="35" name="Oval 67"/>
          <p:cNvSpPr/>
          <p:nvPr/>
        </p:nvSpPr>
        <p:spPr bwMode="auto">
          <a:xfrm>
            <a:off x="7512074" y="3678741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Verdana" pitchFamily="34" charset="0"/>
              <a:cs typeface="Arial" pitchFamily="34" charset="0"/>
            </a:endParaRPr>
          </a:p>
        </p:txBody>
      </p:sp>
      <p:sp>
        <p:nvSpPr>
          <p:cNvPr id="69" name="Text Box 13"/>
          <p:cNvSpPr txBox="1">
            <a:spLocks noChangeArrowheads="1"/>
          </p:cNvSpPr>
          <p:nvPr/>
        </p:nvSpPr>
        <p:spPr bwMode="auto">
          <a:xfrm>
            <a:off x="9051586" y="6286717"/>
            <a:ext cx="9735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70" name="Text Box 13"/>
          <p:cNvSpPr txBox="1">
            <a:spLocks noChangeArrowheads="1"/>
          </p:cNvSpPr>
          <p:nvPr/>
        </p:nvSpPr>
        <p:spPr bwMode="auto">
          <a:xfrm>
            <a:off x="4649058" y="3205041"/>
            <a:ext cx="1187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</a:rPr>
              <a:t>Enrolled</a:t>
            </a:r>
          </a:p>
        </p:txBody>
      </p:sp>
      <p:sp>
        <p:nvSpPr>
          <p:cNvPr id="71" name="Text Box 13"/>
          <p:cNvSpPr txBox="1">
            <a:spLocks noChangeArrowheads="1"/>
          </p:cNvSpPr>
          <p:nvPr/>
        </p:nvSpPr>
        <p:spPr bwMode="auto">
          <a:xfrm>
            <a:off x="4193802" y="1676325"/>
            <a:ext cx="16430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</a:rPr>
              <a:t>Not enrolled</a:t>
            </a:r>
          </a:p>
        </p:txBody>
      </p:sp>
      <p:cxnSp>
        <p:nvCxnSpPr>
          <p:cNvPr id="86" name="85 Forma"/>
          <p:cNvCxnSpPr>
            <a:stCxn id="71" idx="3"/>
          </p:cNvCxnSpPr>
          <p:nvPr/>
        </p:nvCxnSpPr>
        <p:spPr>
          <a:xfrm>
            <a:off x="5836876" y="1876381"/>
            <a:ext cx="571504" cy="942953"/>
          </a:xfrm>
          <a:prstGeom prst="curvedConnector2">
            <a:avLst/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 Box 37"/>
          <p:cNvSpPr txBox="1">
            <a:spLocks noChangeArrowheads="1"/>
          </p:cNvSpPr>
          <p:nvPr/>
        </p:nvSpPr>
        <p:spPr bwMode="auto">
          <a:xfrm>
            <a:off x="7737531" y="3452662"/>
            <a:ext cx="25994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i="1" dirty="0"/>
              <a:t>Y</a:t>
            </a:r>
            <a:r>
              <a:rPr lang="en-US" sz="2000" i="1" baseline="-25000" dirty="0"/>
              <a:t>1 </a:t>
            </a:r>
            <a:r>
              <a:rPr lang="en-US" sz="2000" i="1" dirty="0"/>
              <a:t>| </a:t>
            </a:r>
            <a:r>
              <a:rPr lang="en-US" sz="2000" i="1" dirty="0" err="1"/>
              <a:t>G</a:t>
            </a:r>
            <a:r>
              <a:rPr lang="en-US" sz="2000" i="1" baseline="-25000" dirty="0" err="1"/>
              <a:t>i</a:t>
            </a:r>
            <a:r>
              <a:rPr lang="en-US" sz="2000" i="1" dirty="0"/>
              <a:t>=1</a:t>
            </a:r>
            <a:endParaRPr lang="en-US" sz="2000" dirty="0"/>
          </a:p>
        </p:txBody>
      </p:sp>
      <p:cxnSp>
        <p:nvCxnSpPr>
          <p:cNvPr id="103" name="102 Forma"/>
          <p:cNvCxnSpPr/>
          <p:nvPr/>
        </p:nvCxnSpPr>
        <p:spPr>
          <a:xfrm>
            <a:off x="5836876" y="3390838"/>
            <a:ext cx="428628" cy="442887"/>
          </a:xfrm>
          <a:prstGeom prst="curvedConnector2">
            <a:avLst/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56"/>
          <p:cNvSpPr/>
          <p:nvPr/>
        </p:nvSpPr>
        <p:spPr bwMode="auto">
          <a:xfrm>
            <a:off x="2738414" y="2819333"/>
            <a:ext cx="3276562" cy="604910"/>
          </a:xfrm>
          <a:custGeom>
            <a:avLst/>
            <a:gdLst>
              <a:gd name="connsiteX0" fmla="*/ 0 w 3406726"/>
              <a:gd name="connsiteY0" fmla="*/ 602566 h 604910"/>
              <a:gd name="connsiteX1" fmla="*/ 787790 w 3406726"/>
              <a:gd name="connsiteY1" fmla="*/ 433753 h 604910"/>
              <a:gd name="connsiteX2" fmla="*/ 1674055 w 3406726"/>
              <a:gd name="connsiteY2" fmla="*/ 546295 h 604910"/>
              <a:gd name="connsiteX3" fmla="*/ 2560320 w 3406726"/>
              <a:gd name="connsiteY3" fmla="*/ 82061 h 604910"/>
              <a:gd name="connsiteX4" fmla="*/ 3291840 w 3406726"/>
              <a:gd name="connsiteY4" fmla="*/ 53926 h 604910"/>
              <a:gd name="connsiteX5" fmla="*/ 3249637 w 3406726"/>
              <a:gd name="connsiteY5" fmla="*/ 53926 h 60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06726" h="604910">
                <a:moveTo>
                  <a:pt x="0" y="602566"/>
                </a:moveTo>
                <a:cubicBezTo>
                  <a:pt x="254390" y="522849"/>
                  <a:pt x="508781" y="443132"/>
                  <a:pt x="787790" y="433753"/>
                </a:cubicBezTo>
                <a:cubicBezTo>
                  <a:pt x="1066799" y="424375"/>
                  <a:pt x="1378633" y="604910"/>
                  <a:pt x="1674055" y="546295"/>
                </a:cubicBezTo>
                <a:cubicBezTo>
                  <a:pt x="1969477" y="487680"/>
                  <a:pt x="2290689" y="164122"/>
                  <a:pt x="2560320" y="82061"/>
                </a:cubicBezTo>
                <a:cubicBezTo>
                  <a:pt x="2829951" y="0"/>
                  <a:pt x="3176954" y="58615"/>
                  <a:pt x="3291840" y="53926"/>
                </a:cubicBezTo>
                <a:cubicBezTo>
                  <a:pt x="3406726" y="49237"/>
                  <a:pt x="3328181" y="51581"/>
                  <a:pt x="3249637" y="53926"/>
                </a:cubicBezTo>
              </a:path>
            </a:pathLst>
          </a:custGeom>
          <a:solidFill>
            <a:schemeClr val="bg1"/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561894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989308" y="1502500"/>
            <a:ext cx="0" cy="480240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1668494" y="71438"/>
            <a:ext cx="8856663" cy="857250"/>
          </a:xfrm>
        </p:spPr>
        <p:txBody>
          <a:bodyPr>
            <a:noAutofit/>
          </a:bodyPr>
          <a:lstStyle/>
          <a:p>
            <a:pPr algn="ctr"/>
            <a:r>
              <a:rPr lang="en-US" sz="3200" i="1" u="sng" dirty="0"/>
              <a:t>Impact of Treatment</a:t>
            </a:r>
            <a:br>
              <a:rPr lang="en-US" sz="3200" i="1" dirty="0"/>
            </a:br>
            <a:r>
              <a:rPr lang="en-US" sz="2400" i="1" dirty="0"/>
              <a:t>(Graphical Depiction)</a:t>
            </a:r>
            <a:endParaRPr lang="en-US" sz="3200" i="1" dirty="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>
            <a:off x="2712708" y="1580500"/>
            <a:ext cx="0" cy="472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712709" y="6304900"/>
            <a:ext cx="6553201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 rot="16200000">
            <a:off x="1291472" y="2396827"/>
            <a:ext cx="2347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</a:rPr>
              <a:t>Outcome Variable</a:t>
            </a:r>
          </a:p>
        </p:txBody>
      </p:sp>
      <p:sp>
        <p:nvSpPr>
          <p:cNvPr id="18" name="Line 33"/>
          <p:cNvSpPr>
            <a:spLocks noChangeShapeType="1"/>
          </p:cNvSpPr>
          <p:nvPr/>
        </p:nvSpPr>
        <p:spPr bwMode="auto">
          <a:xfrm>
            <a:off x="7589507" y="1494760"/>
            <a:ext cx="0" cy="480060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Box 34"/>
          <p:cNvSpPr txBox="1">
            <a:spLocks noChangeArrowheads="1"/>
          </p:cNvSpPr>
          <p:nvPr/>
        </p:nvSpPr>
        <p:spPr bwMode="auto">
          <a:xfrm>
            <a:off x="7284707" y="1809101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0" name="Text Box 35"/>
          <p:cNvSpPr txBox="1">
            <a:spLocks noChangeArrowheads="1"/>
          </p:cNvSpPr>
          <p:nvPr/>
        </p:nvSpPr>
        <p:spPr bwMode="auto">
          <a:xfrm>
            <a:off x="7208507" y="2037701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1" name="Text Box 36"/>
          <p:cNvSpPr txBox="1">
            <a:spLocks noChangeArrowheads="1"/>
          </p:cNvSpPr>
          <p:nvPr/>
        </p:nvSpPr>
        <p:spPr bwMode="auto">
          <a:xfrm>
            <a:off x="5519936" y="3852214"/>
            <a:ext cx="18444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/>
              <a:t>Y</a:t>
            </a:r>
            <a:r>
              <a:rPr lang="en-US" sz="2000" i="1" baseline="-25000" dirty="0"/>
              <a:t>0 </a:t>
            </a:r>
            <a:r>
              <a:rPr lang="en-US" sz="2000" i="1" dirty="0"/>
              <a:t>| </a:t>
            </a:r>
            <a:r>
              <a:rPr lang="en-US" sz="2000" i="1" dirty="0" err="1"/>
              <a:t>G</a:t>
            </a:r>
            <a:r>
              <a:rPr lang="en-US" sz="2000" i="1" baseline="-25000" dirty="0" err="1"/>
              <a:t>i</a:t>
            </a:r>
            <a:r>
              <a:rPr lang="en-US" sz="2000" i="1" dirty="0"/>
              <a:t>=1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23" name="Text Box 38"/>
          <p:cNvSpPr txBox="1">
            <a:spLocks noChangeArrowheads="1"/>
          </p:cNvSpPr>
          <p:nvPr/>
        </p:nvSpPr>
        <p:spPr bwMode="auto">
          <a:xfrm>
            <a:off x="7618072" y="2166220"/>
            <a:ext cx="24383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/>
              <a:t>Y</a:t>
            </a:r>
            <a:r>
              <a:rPr lang="en-US" sz="2000" i="1" baseline="-25000" dirty="0"/>
              <a:t>1</a:t>
            </a:r>
            <a:r>
              <a:rPr lang="en-US" sz="2000" i="1" dirty="0"/>
              <a:t> | </a:t>
            </a:r>
            <a:r>
              <a:rPr lang="en-US" sz="2000" i="1" dirty="0" err="1"/>
              <a:t>G</a:t>
            </a:r>
            <a:r>
              <a:rPr lang="en-US" sz="2000" i="1" baseline="-25000" dirty="0" err="1"/>
              <a:t>i</a:t>
            </a:r>
            <a:r>
              <a:rPr lang="en-US" sz="2000" i="1" dirty="0"/>
              <a:t>=0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24" name="Text Box 39"/>
          <p:cNvSpPr txBox="1">
            <a:spLocks noChangeArrowheads="1"/>
          </p:cNvSpPr>
          <p:nvPr/>
        </p:nvSpPr>
        <p:spPr bwMode="auto">
          <a:xfrm>
            <a:off x="4799856" y="2360166"/>
            <a:ext cx="17724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/>
              <a:t>Y</a:t>
            </a:r>
            <a:r>
              <a:rPr lang="en-US" sz="2000" i="1" baseline="-25000" dirty="0"/>
              <a:t>0 </a:t>
            </a:r>
            <a:r>
              <a:rPr lang="en-US" sz="2000" i="1" dirty="0"/>
              <a:t>| </a:t>
            </a:r>
            <a:r>
              <a:rPr lang="en-US" sz="2000" i="1" dirty="0" err="1"/>
              <a:t>G</a:t>
            </a:r>
            <a:r>
              <a:rPr lang="en-US" sz="2000" i="1" baseline="-25000" dirty="0" err="1"/>
              <a:t>i</a:t>
            </a:r>
            <a:r>
              <a:rPr lang="en-US" sz="2000" i="1" dirty="0"/>
              <a:t>=0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25" name="Text Box 38"/>
          <p:cNvSpPr txBox="1">
            <a:spLocks noChangeArrowheads="1"/>
          </p:cNvSpPr>
          <p:nvPr/>
        </p:nvSpPr>
        <p:spPr bwMode="auto">
          <a:xfrm>
            <a:off x="5608307" y="6248028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T=0 </a:t>
            </a:r>
            <a:endParaRPr lang="en-US" dirty="0"/>
          </a:p>
        </p:txBody>
      </p:sp>
      <p:sp>
        <p:nvSpPr>
          <p:cNvPr id="26" name="Text Box 38"/>
          <p:cNvSpPr txBox="1">
            <a:spLocks noChangeArrowheads="1"/>
          </p:cNvSpPr>
          <p:nvPr/>
        </p:nvSpPr>
        <p:spPr bwMode="auto">
          <a:xfrm>
            <a:off x="7208507" y="6248028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T=1 </a:t>
            </a:r>
            <a:endParaRPr lang="en-US" dirty="0"/>
          </a:p>
        </p:txBody>
      </p:sp>
      <p:sp>
        <p:nvSpPr>
          <p:cNvPr id="28" name="Freeform 57"/>
          <p:cNvSpPr/>
          <p:nvPr/>
        </p:nvSpPr>
        <p:spPr bwMode="auto">
          <a:xfrm>
            <a:off x="2716735" y="3790300"/>
            <a:ext cx="3348773" cy="528710"/>
          </a:xfrm>
          <a:custGeom>
            <a:avLst/>
            <a:gdLst>
              <a:gd name="connsiteX0" fmla="*/ 0 w 3406726"/>
              <a:gd name="connsiteY0" fmla="*/ 602566 h 604910"/>
              <a:gd name="connsiteX1" fmla="*/ 787790 w 3406726"/>
              <a:gd name="connsiteY1" fmla="*/ 433753 h 604910"/>
              <a:gd name="connsiteX2" fmla="*/ 1674055 w 3406726"/>
              <a:gd name="connsiteY2" fmla="*/ 546295 h 604910"/>
              <a:gd name="connsiteX3" fmla="*/ 2560320 w 3406726"/>
              <a:gd name="connsiteY3" fmla="*/ 82061 h 604910"/>
              <a:gd name="connsiteX4" fmla="*/ 3291840 w 3406726"/>
              <a:gd name="connsiteY4" fmla="*/ 53926 h 604910"/>
              <a:gd name="connsiteX5" fmla="*/ 3249637 w 3406726"/>
              <a:gd name="connsiteY5" fmla="*/ 53926 h 60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06726" h="604910">
                <a:moveTo>
                  <a:pt x="0" y="602566"/>
                </a:moveTo>
                <a:cubicBezTo>
                  <a:pt x="254390" y="522849"/>
                  <a:pt x="508781" y="443132"/>
                  <a:pt x="787790" y="433753"/>
                </a:cubicBezTo>
                <a:cubicBezTo>
                  <a:pt x="1066799" y="424375"/>
                  <a:pt x="1378633" y="604910"/>
                  <a:pt x="1674055" y="546295"/>
                </a:cubicBezTo>
                <a:cubicBezTo>
                  <a:pt x="1969477" y="487680"/>
                  <a:pt x="2290689" y="164122"/>
                  <a:pt x="2560320" y="82061"/>
                </a:cubicBezTo>
                <a:cubicBezTo>
                  <a:pt x="2829951" y="0"/>
                  <a:pt x="3176954" y="58615"/>
                  <a:pt x="3291840" y="53926"/>
                </a:cubicBezTo>
                <a:cubicBezTo>
                  <a:pt x="3406726" y="49237"/>
                  <a:pt x="3328181" y="51581"/>
                  <a:pt x="3249637" y="53926"/>
                </a:cubicBezTo>
              </a:path>
            </a:pathLst>
          </a:custGeom>
          <a:solidFill>
            <a:schemeClr val="bg1"/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Verdana" pitchFamily="34" charset="0"/>
              <a:cs typeface="Arial" pitchFamily="34" charset="0"/>
            </a:endParaRPr>
          </a:p>
        </p:txBody>
      </p:sp>
      <p:sp>
        <p:nvSpPr>
          <p:cNvPr id="29" name="Freeform 58"/>
          <p:cNvSpPr/>
          <p:nvPr/>
        </p:nvSpPr>
        <p:spPr bwMode="auto">
          <a:xfrm>
            <a:off x="6005720" y="2571101"/>
            <a:ext cx="1583788" cy="212187"/>
          </a:xfrm>
          <a:custGeom>
            <a:avLst/>
            <a:gdLst>
              <a:gd name="connsiteX0" fmla="*/ 0 w 1749083"/>
              <a:gd name="connsiteY0" fmla="*/ 199293 h 241495"/>
              <a:gd name="connsiteX1" fmla="*/ 717453 w 1749083"/>
              <a:gd name="connsiteY1" fmla="*/ 213360 h 241495"/>
              <a:gd name="connsiteX2" fmla="*/ 1603717 w 1749083"/>
              <a:gd name="connsiteY2" fmla="*/ 30480 h 241495"/>
              <a:gd name="connsiteX3" fmla="*/ 1589650 w 1749083"/>
              <a:gd name="connsiteY3" fmla="*/ 30480 h 24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9083" h="241495">
                <a:moveTo>
                  <a:pt x="0" y="199293"/>
                </a:moveTo>
                <a:cubicBezTo>
                  <a:pt x="225083" y="220394"/>
                  <a:pt x="450167" y="241495"/>
                  <a:pt x="717453" y="213360"/>
                </a:cubicBezTo>
                <a:cubicBezTo>
                  <a:pt x="984739" y="185225"/>
                  <a:pt x="1458351" y="60960"/>
                  <a:pt x="1603717" y="30480"/>
                </a:cubicBezTo>
                <a:cubicBezTo>
                  <a:pt x="1749083" y="0"/>
                  <a:pt x="1669366" y="15240"/>
                  <a:pt x="1589650" y="30480"/>
                </a:cubicBez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Verdana" pitchFamily="34" charset="0"/>
              <a:cs typeface="Arial" pitchFamily="34" charset="0"/>
            </a:endParaRPr>
          </a:p>
        </p:txBody>
      </p:sp>
      <p:sp>
        <p:nvSpPr>
          <p:cNvPr id="30" name="Freeform 60"/>
          <p:cNvSpPr/>
          <p:nvPr/>
        </p:nvSpPr>
        <p:spPr bwMode="auto">
          <a:xfrm>
            <a:off x="5913108" y="3637901"/>
            <a:ext cx="1676400" cy="241495"/>
          </a:xfrm>
          <a:custGeom>
            <a:avLst/>
            <a:gdLst>
              <a:gd name="connsiteX0" fmla="*/ 0 w 1749083"/>
              <a:gd name="connsiteY0" fmla="*/ 199293 h 241495"/>
              <a:gd name="connsiteX1" fmla="*/ 717453 w 1749083"/>
              <a:gd name="connsiteY1" fmla="*/ 213360 h 241495"/>
              <a:gd name="connsiteX2" fmla="*/ 1603717 w 1749083"/>
              <a:gd name="connsiteY2" fmla="*/ 30480 h 241495"/>
              <a:gd name="connsiteX3" fmla="*/ 1589650 w 1749083"/>
              <a:gd name="connsiteY3" fmla="*/ 30480 h 24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9083" h="241495">
                <a:moveTo>
                  <a:pt x="0" y="199293"/>
                </a:moveTo>
                <a:cubicBezTo>
                  <a:pt x="225083" y="220394"/>
                  <a:pt x="450167" y="241495"/>
                  <a:pt x="717453" y="213360"/>
                </a:cubicBezTo>
                <a:cubicBezTo>
                  <a:pt x="984739" y="185225"/>
                  <a:pt x="1458351" y="60960"/>
                  <a:pt x="1603717" y="30480"/>
                </a:cubicBezTo>
                <a:cubicBezTo>
                  <a:pt x="1749083" y="0"/>
                  <a:pt x="1669366" y="15240"/>
                  <a:pt x="1589650" y="30480"/>
                </a:cubicBez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Verdana" pitchFamily="34" charset="0"/>
              <a:cs typeface="Arial" pitchFamily="34" charset="0"/>
            </a:endParaRPr>
          </a:p>
        </p:txBody>
      </p:sp>
      <p:sp>
        <p:nvSpPr>
          <p:cNvPr id="31" name="Freeform 63"/>
          <p:cNvSpPr/>
          <p:nvPr/>
        </p:nvSpPr>
        <p:spPr bwMode="auto">
          <a:xfrm>
            <a:off x="5989308" y="3180700"/>
            <a:ext cx="1589649" cy="647114"/>
          </a:xfrm>
          <a:custGeom>
            <a:avLst/>
            <a:gdLst>
              <a:gd name="connsiteX0" fmla="*/ 0 w 1589649"/>
              <a:gd name="connsiteY0" fmla="*/ 647114 h 647114"/>
              <a:gd name="connsiteX1" fmla="*/ 661181 w 1589649"/>
              <a:gd name="connsiteY1" fmla="*/ 520505 h 647114"/>
              <a:gd name="connsiteX2" fmla="*/ 1181686 w 1589649"/>
              <a:gd name="connsiteY2" fmla="*/ 196948 h 647114"/>
              <a:gd name="connsiteX3" fmla="*/ 1589649 w 1589649"/>
              <a:gd name="connsiteY3" fmla="*/ 0 h 64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9649" h="647114">
                <a:moveTo>
                  <a:pt x="0" y="647114"/>
                </a:moveTo>
                <a:cubicBezTo>
                  <a:pt x="232116" y="621323"/>
                  <a:pt x="464233" y="595533"/>
                  <a:pt x="661181" y="520505"/>
                </a:cubicBezTo>
                <a:cubicBezTo>
                  <a:pt x="858129" y="445477"/>
                  <a:pt x="1026941" y="283699"/>
                  <a:pt x="1181686" y="196948"/>
                </a:cubicBezTo>
                <a:cubicBezTo>
                  <a:pt x="1336431" y="110197"/>
                  <a:pt x="1463040" y="55098"/>
                  <a:pt x="1589649" y="0"/>
                </a:cubicBezTo>
              </a:path>
            </a:pathLst>
          </a:custGeom>
          <a:solidFill>
            <a:schemeClr val="bg1"/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Verdana" pitchFamily="34" charset="0"/>
              <a:cs typeface="Arial" pitchFamily="34" charset="0"/>
            </a:endParaRPr>
          </a:p>
        </p:txBody>
      </p:sp>
      <p:sp>
        <p:nvSpPr>
          <p:cNvPr id="32" name="Oval 64"/>
          <p:cNvSpPr/>
          <p:nvPr/>
        </p:nvSpPr>
        <p:spPr bwMode="auto">
          <a:xfrm>
            <a:off x="5913107" y="3771252"/>
            <a:ext cx="152400" cy="152400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Verdana" pitchFamily="34" charset="0"/>
              <a:cs typeface="Arial" pitchFamily="34" charset="0"/>
            </a:endParaRPr>
          </a:p>
        </p:txBody>
      </p:sp>
      <p:sp>
        <p:nvSpPr>
          <p:cNvPr id="33" name="Oval 65"/>
          <p:cNvSpPr/>
          <p:nvPr/>
        </p:nvSpPr>
        <p:spPr bwMode="auto">
          <a:xfrm>
            <a:off x="7513307" y="2494900"/>
            <a:ext cx="152400" cy="152400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Verdana" pitchFamily="34" charset="0"/>
              <a:cs typeface="Arial" pitchFamily="34" charset="0"/>
            </a:endParaRPr>
          </a:p>
        </p:txBody>
      </p:sp>
      <p:sp>
        <p:nvSpPr>
          <p:cNvPr id="34" name="Oval 66"/>
          <p:cNvSpPr/>
          <p:nvPr/>
        </p:nvSpPr>
        <p:spPr bwMode="auto">
          <a:xfrm>
            <a:off x="5913107" y="2637768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Verdana" pitchFamily="34" charset="0"/>
              <a:cs typeface="Arial" pitchFamily="34" charset="0"/>
            </a:endParaRPr>
          </a:p>
        </p:txBody>
      </p:sp>
      <p:sp>
        <p:nvSpPr>
          <p:cNvPr id="35" name="Oval 67"/>
          <p:cNvSpPr/>
          <p:nvPr/>
        </p:nvSpPr>
        <p:spPr bwMode="auto">
          <a:xfrm>
            <a:off x="7513307" y="3104500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Verdana" pitchFamily="34" charset="0"/>
              <a:cs typeface="Arial" pitchFamily="34" charset="0"/>
            </a:endParaRPr>
          </a:p>
        </p:txBody>
      </p:sp>
      <p:sp>
        <p:nvSpPr>
          <p:cNvPr id="69" name="Text Box 13"/>
          <p:cNvSpPr txBox="1">
            <a:spLocks noChangeArrowheads="1"/>
          </p:cNvSpPr>
          <p:nvPr/>
        </p:nvSpPr>
        <p:spPr bwMode="auto">
          <a:xfrm>
            <a:off x="9051586" y="6176590"/>
            <a:ext cx="9735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70" name="Text Box 13"/>
          <p:cNvSpPr txBox="1">
            <a:spLocks noChangeArrowheads="1"/>
          </p:cNvSpPr>
          <p:nvPr/>
        </p:nvSpPr>
        <p:spPr bwMode="auto">
          <a:xfrm>
            <a:off x="4649058" y="3094914"/>
            <a:ext cx="1187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</a:rPr>
              <a:t>Enrolled</a:t>
            </a:r>
          </a:p>
        </p:txBody>
      </p:sp>
      <p:sp>
        <p:nvSpPr>
          <p:cNvPr id="71" name="Text Box 13"/>
          <p:cNvSpPr txBox="1">
            <a:spLocks noChangeArrowheads="1"/>
          </p:cNvSpPr>
          <p:nvPr/>
        </p:nvSpPr>
        <p:spPr bwMode="auto">
          <a:xfrm>
            <a:off x="4193802" y="1566198"/>
            <a:ext cx="16430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</a:rPr>
              <a:t>Not enrolled</a:t>
            </a:r>
          </a:p>
        </p:txBody>
      </p:sp>
      <p:cxnSp>
        <p:nvCxnSpPr>
          <p:cNvPr id="86" name="85 Forma"/>
          <p:cNvCxnSpPr>
            <a:stCxn id="71" idx="3"/>
          </p:cNvCxnSpPr>
          <p:nvPr/>
        </p:nvCxnSpPr>
        <p:spPr>
          <a:xfrm>
            <a:off x="5836876" y="1766254"/>
            <a:ext cx="571504" cy="942953"/>
          </a:xfrm>
          <a:prstGeom prst="curvedConnector2">
            <a:avLst/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98 Cerrar llave"/>
          <p:cNvSpPr/>
          <p:nvPr/>
        </p:nvSpPr>
        <p:spPr>
          <a:xfrm>
            <a:off x="7694264" y="3137834"/>
            <a:ext cx="214314" cy="500066"/>
          </a:xfrm>
          <a:prstGeom prst="rightBrac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 Box 21"/>
          <p:cNvSpPr txBox="1">
            <a:spLocks noChangeArrowheads="1"/>
          </p:cNvSpPr>
          <p:nvPr/>
        </p:nvSpPr>
        <p:spPr bwMode="auto">
          <a:xfrm>
            <a:off x="7881950" y="3137836"/>
            <a:ext cx="231850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Estimated Treatment Effect</a:t>
            </a:r>
          </a:p>
        </p:txBody>
      </p:sp>
      <p:sp>
        <p:nvSpPr>
          <p:cNvPr id="102" name="Text Box 37"/>
          <p:cNvSpPr txBox="1">
            <a:spLocks noChangeArrowheads="1"/>
          </p:cNvSpPr>
          <p:nvPr/>
        </p:nvSpPr>
        <p:spPr bwMode="auto">
          <a:xfrm>
            <a:off x="7600968" y="2737724"/>
            <a:ext cx="25994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i="1" dirty="0"/>
              <a:t>Y</a:t>
            </a:r>
            <a:r>
              <a:rPr lang="en-US" sz="2000" i="1" baseline="-25000" dirty="0"/>
              <a:t>1 </a:t>
            </a:r>
            <a:r>
              <a:rPr lang="en-US" sz="2000" i="1" dirty="0"/>
              <a:t>| </a:t>
            </a:r>
            <a:r>
              <a:rPr lang="en-US" sz="2000" i="1" dirty="0" err="1"/>
              <a:t>G</a:t>
            </a:r>
            <a:r>
              <a:rPr lang="en-US" sz="2000" i="1" baseline="-25000" dirty="0" err="1"/>
              <a:t>i</a:t>
            </a:r>
            <a:r>
              <a:rPr lang="en-US" sz="2000" i="1" dirty="0"/>
              <a:t>=1</a:t>
            </a:r>
            <a:endParaRPr lang="en-US" sz="2000" dirty="0"/>
          </a:p>
        </p:txBody>
      </p:sp>
      <p:cxnSp>
        <p:nvCxnSpPr>
          <p:cNvPr id="103" name="102 Forma"/>
          <p:cNvCxnSpPr/>
          <p:nvPr/>
        </p:nvCxnSpPr>
        <p:spPr>
          <a:xfrm>
            <a:off x="5836876" y="3280711"/>
            <a:ext cx="428628" cy="442887"/>
          </a:xfrm>
          <a:prstGeom prst="curvedConnector2">
            <a:avLst/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56"/>
          <p:cNvSpPr/>
          <p:nvPr/>
        </p:nvSpPr>
        <p:spPr bwMode="auto">
          <a:xfrm>
            <a:off x="2738414" y="2709206"/>
            <a:ext cx="3276562" cy="604910"/>
          </a:xfrm>
          <a:custGeom>
            <a:avLst/>
            <a:gdLst>
              <a:gd name="connsiteX0" fmla="*/ 0 w 3406726"/>
              <a:gd name="connsiteY0" fmla="*/ 602566 h 604910"/>
              <a:gd name="connsiteX1" fmla="*/ 787790 w 3406726"/>
              <a:gd name="connsiteY1" fmla="*/ 433753 h 604910"/>
              <a:gd name="connsiteX2" fmla="*/ 1674055 w 3406726"/>
              <a:gd name="connsiteY2" fmla="*/ 546295 h 604910"/>
              <a:gd name="connsiteX3" fmla="*/ 2560320 w 3406726"/>
              <a:gd name="connsiteY3" fmla="*/ 82061 h 604910"/>
              <a:gd name="connsiteX4" fmla="*/ 3291840 w 3406726"/>
              <a:gd name="connsiteY4" fmla="*/ 53926 h 604910"/>
              <a:gd name="connsiteX5" fmla="*/ 3249637 w 3406726"/>
              <a:gd name="connsiteY5" fmla="*/ 53926 h 60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06726" h="604910">
                <a:moveTo>
                  <a:pt x="0" y="602566"/>
                </a:moveTo>
                <a:cubicBezTo>
                  <a:pt x="254390" y="522849"/>
                  <a:pt x="508781" y="443132"/>
                  <a:pt x="787790" y="433753"/>
                </a:cubicBezTo>
                <a:cubicBezTo>
                  <a:pt x="1066799" y="424375"/>
                  <a:pt x="1378633" y="604910"/>
                  <a:pt x="1674055" y="546295"/>
                </a:cubicBezTo>
                <a:cubicBezTo>
                  <a:pt x="1969477" y="487680"/>
                  <a:pt x="2290689" y="164122"/>
                  <a:pt x="2560320" y="82061"/>
                </a:cubicBezTo>
                <a:cubicBezTo>
                  <a:pt x="2829951" y="0"/>
                  <a:pt x="3176954" y="58615"/>
                  <a:pt x="3291840" y="53926"/>
                </a:cubicBezTo>
                <a:cubicBezTo>
                  <a:pt x="3406726" y="49237"/>
                  <a:pt x="3328181" y="51581"/>
                  <a:pt x="3249637" y="53926"/>
                </a:cubicBezTo>
              </a:path>
            </a:pathLst>
          </a:custGeom>
          <a:solidFill>
            <a:schemeClr val="bg1"/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Verdana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538338" y="4834531"/>
            <a:ext cx="2432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Only data point to get intervention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7694264" y="3337655"/>
            <a:ext cx="1567618" cy="1754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853427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961677" y="714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/>
              <a:t>Box Depiction</a:t>
            </a:r>
            <a:br>
              <a:rPr lang="en-US" sz="2800" u="sng" dirty="0"/>
            </a:br>
            <a:r>
              <a:rPr lang="en-US" sz="2800" dirty="0"/>
              <a:t>(“The difference between differences”)</a:t>
            </a:r>
            <a:endParaRPr lang="en-US" sz="2800" i="1" u="sng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756572"/>
              </p:ext>
            </p:extLst>
          </p:nvPr>
        </p:nvGraphicFramePr>
        <p:xfrm>
          <a:off x="1937438" y="1495386"/>
          <a:ext cx="8286807" cy="3237186"/>
        </p:xfrm>
        <a:graphic>
          <a:graphicData uri="http://schemas.openxmlformats.org/drawingml/2006/table">
            <a:tbl>
              <a:tblPr firstRow="1" bandRow="1">
                <a:effectLst/>
                <a:tableStyleId>{21E4AEA4-8DFA-4A89-87EB-49C32662AFE0}</a:tableStyleId>
              </a:tblPr>
              <a:tblGrid>
                <a:gridCol w="2335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0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0134">
                <a:tc>
                  <a:txBody>
                    <a:bodyPr/>
                    <a:lstStyle/>
                    <a:p>
                      <a:pPr algn="ctr"/>
                      <a:endParaRPr lang="en-US" sz="2400" i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Group affected by the policy change</a:t>
                      </a:r>
                    </a:p>
                    <a:p>
                      <a:pPr algn="ctr"/>
                      <a:r>
                        <a:rPr lang="en-US" sz="2000" b="0" i="1" dirty="0">
                          <a:solidFill>
                            <a:schemeClr val="tx1"/>
                          </a:solidFill>
                        </a:rPr>
                        <a:t>(treatment group)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Group that is not affected by the policy change</a:t>
                      </a:r>
                    </a:p>
                    <a:p>
                      <a:pPr algn="ctr"/>
                      <a:r>
                        <a:rPr lang="en-US" sz="2000" b="0" i="1" dirty="0">
                          <a:solidFill>
                            <a:schemeClr val="tx1"/>
                          </a:solidFill>
                        </a:rPr>
                        <a:t>(control group)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5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After the program start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i="1" baseline="0" dirty="0">
                          <a:solidFill>
                            <a:srgbClr val="FF0000"/>
                          </a:solidFill>
                        </a:rPr>
                        <a:t>Y</a:t>
                      </a:r>
                      <a:r>
                        <a:rPr lang="en-US" sz="2600" i="1" baseline="-25000" dirty="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en-US" sz="2600" i="1" dirty="0">
                          <a:solidFill>
                            <a:srgbClr val="FF0000"/>
                          </a:solidFill>
                        </a:rPr>
                        <a:t>| </a:t>
                      </a:r>
                      <a:r>
                        <a:rPr lang="en-US" sz="2600" i="1" dirty="0" err="1">
                          <a:solidFill>
                            <a:srgbClr val="FF0000"/>
                          </a:solidFill>
                        </a:rPr>
                        <a:t>G</a:t>
                      </a:r>
                      <a:r>
                        <a:rPr lang="en-US" sz="2600" i="1" baseline="-25000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en-US" sz="2600" i="1" dirty="0">
                          <a:solidFill>
                            <a:srgbClr val="FF0000"/>
                          </a:solidFill>
                        </a:rPr>
                        <a:t>=1</a:t>
                      </a:r>
                      <a:endParaRPr lang="en-US" sz="2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i="1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600" i="1" baseline="-2500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US" sz="2600" i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n-US" sz="2600" i="1" dirty="0" err="1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sz="2600" i="1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600" i="1" dirty="0">
                          <a:solidFill>
                            <a:schemeClr val="tx1"/>
                          </a:solidFill>
                        </a:rPr>
                        <a:t>=0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37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Before the program start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i="1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600" i="1" baseline="-25000" dirty="0">
                          <a:solidFill>
                            <a:schemeClr val="tx1"/>
                          </a:solidFill>
                        </a:rPr>
                        <a:t> 0 </a:t>
                      </a:r>
                      <a:r>
                        <a:rPr lang="en-US" sz="2600" i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n-US" sz="2600" i="1" dirty="0" err="1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sz="2600" i="1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600" i="1" dirty="0">
                          <a:solidFill>
                            <a:schemeClr val="tx1"/>
                          </a:solidFill>
                        </a:rPr>
                        <a:t>=1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i="1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600" i="1" baseline="-2500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en-US" sz="2600" i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n-US" sz="2600" i="1" dirty="0" err="1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sz="2600" i="1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600" i="1" dirty="0">
                          <a:solidFill>
                            <a:schemeClr val="tx1"/>
                          </a:solidFill>
                        </a:rPr>
                        <a:t>=0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84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“Diff”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1" dirty="0">
                          <a:solidFill>
                            <a:schemeClr val="tx1"/>
                          </a:solidFill>
                        </a:rPr>
                        <a:t>(Y</a:t>
                      </a:r>
                      <a:r>
                        <a:rPr lang="en-US" sz="2600" b="0" i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600" b="0" i="1" dirty="0">
                          <a:solidFill>
                            <a:schemeClr val="tx1"/>
                          </a:solidFill>
                        </a:rPr>
                        <a:t>|G=1)-(Y</a:t>
                      </a:r>
                      <a:r>
                        <a:rPr lang="en-US" sz="2600" b="0" i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2600" b="0" i="1" dirty="0">
                          <a:solidFill>
                            <a:schemeClr val="tx1"/>
                          </a:solidFill>
                        </a:rPr>
                        <a:t>|G=1)</a:t>
                      </a:r>
                      <a:endParaRPr lang="en-US" sz="2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1" dirty="0">
                          <a:solidFill>
                            <a:schemeClr val="tx1"/>
                          </a:solidFill>
                        </a:rPr>
                        <a:t>(Y</a:t>
                      </a:r>
                      <a:r>
                        <a:rPr lang="en-US" sz="2600" b="0" i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600" b="0" i="1" dirty="0">
                          <a:solidFill>
                            <a:schemeClr val="tx1"/>
                          </a:solidFill>
                        </a:rPr>
                        <a:t>|G=0)-(Y</a:t>
                      </a:r>
                      <a:r>
                        <a:rPr lang="en-US" sz="2600" b="0" i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2600" b="0" i="1" dirty="0">
                          <a:solidFill>
                            <a:schemeClr val="tx1"/>
                          </a:solidFill>
                        </a:rPr>
                        <a:t>|G=0)</a:t>
                      </a:r>
                      <a:endParaRPr lang="en-US" sz="2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4 Rectángulo redondeado"/>
          <p:cNvSpPr/>
          <p:nvPr/>
        </p:nvSpPr>
        <p:spPr>
          <a:xfrm>
            <a:off x="1850842" y="4817683"/>
            <a:ext cx="8460000" cy="13007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algn="ctr">
              <a:spcBef>
                <a:spcPct val="20000"/>
              </a:spcBef>
              <a:buClr>
                <a:srgbClr val="000066"/>
              </a:buClr>
              <a:buSzPct val="75000"/>
            </a:pPr>
            <a:r>
              <a:rPr lang="en-US" sz="3200" i="1" dirty="0">
                <a:solidFill>
                  <a:schemeClr val="accent1"/>
                </a:solidFill>
              </a:rPr>
              <a:t>“Diff in Diffs”: </a:t>
            </a:r>
          </a:p>
          <a:p>
            <a:pPr marL="0" lvl="1" algn="ctr">
              <a:spcBef>
                <a:spcPct val="20000"/>
              </a:spcBef>
              <a:buClr>
                <a:srgbClr val="000066"/>
              </a:buClr>
              <a:buSzPct val="75000"/>
            </a:pPr>
            <a:r>
              <a:rPr lang="en-US" sz="3200" i="1" dirty="0">
                <a:solidFill>
                  <a:schemeClr val="accent1"/>
                </a:solidFill>
              </a:rPr>
              <a:t>DD=[(Y</a:t>
            </a:r>
            <a:r>
              <a:rPr lang="en-US" sz="3200" i="1" baseline="-25000" dirty="0">
                <a:solidFill>
                  <a:schemeClr val="accent1"/>
                </a:solidFill>
              </a:rPr>
              <a:t>1</a:t>
            </a:r>
            <a:r>
              <a:rPr lang="en-US" sz="3200" i="1" dirty="0">
                <a:solidFill>
                  <a:schemeClr val="accent1"/>
                </a:solidFill>
              </a:rPr>
              <a:t>|G=1)-(Y</a:t>
            </a:r>
            <a:r>
              <a:rPr lang="en-US" sz="3200" i="1" baseline="-25000" dirty="0">
                <a:solidFill>
                  <a:schemeClr val="accent1"/>
                </a:solidFill>
              </a:rPr>
              <a:t>0</a:t>
            </a:r>
            <a:r>
              <a:rPr lang="en-US" sz="3200" i="1" dirty="0">
                <a:solidFill>
                  <a:schemeClr val="accent1"/>
                </a:solidFill>
              </a:rPr>
              <a:t>|G=1)] - [(Y</a:t>
            </a:r>
            <a:r>
              <a:rPr lang="en-US" sz="3200" i="1" baseline="-25000" dirty="0">
                <a:solidFill>
                  <a:schemeClr val="accent1"/>
                </a:solidFill>
              </a:rPr>
              <a:t>1</a:t>
            </a:r>
            <a:r>
              <a:rPr lang="en-US" sz="3200" i="1" dirty="0">
                <a:solidFill>
                  <a:schemeClr val="accent1"/>
                </a:solidFill>
              </a:rPr>
              <a:t>|G=0)-(Y</a:t>
            </a:r>
            <a:r>
              <a:rPr lang="en-US" sz="3200" i="1" baseline="-25000" dirty="0">
                <a:solidFill>
                  <a:schemeClr val="accent1"/>
                </a:solidFill>
              </a:rPr>
              <a:t>0</a:t>
            </a:r>
            <a:r>
              <a:rPr lang="en-US" sz="3200" i="1" dirty="0">
                <a:solidFill>
                  <a:schemeClr val="accent1"/>
                </a:solidFill>
              </a:rPr>
              <a:t>|G=0)]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1340" y="3017597"/>
            <a:ext cx="2432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Only cell to get intervention</a:t>
            </a: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1691974" y="3113979"/>
            <a:ext cx="3159820" cy="4368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634642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120770" y="1"/>
            <a:ext cx="12312770" cy="63145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dirty="0">
                <a:solidFill>
                  <a:schemeClr val="accent1"/>
                </a:solidFill>
              </a:rPr>
              <a:t>This is an especially big problem when doing policy analysis. Why?</a:t>
            </a:r>
          </a:p>
          <a:p>
            <a:pPr algn="ctr"/>
            <a:endParaRPr lang="en-US" sz="6000" dirty="0">
              <a:solidFill>
                <a:schemeClr val="accent1"/>
              </a:solidFill>
            </a:endParaRPr>
          </a:p>
          <a:p>
            <a:pPr algn="ctr"/>
            <a:r>
              <a:rPr lang="en-US" sz="6000" dirty="0">
                <a:solidFill>
                  <a:srgbClr val="FF0000"/>
                </a:solidFill>
              </a:rPr>
              <a:t>Policy (umbrellas) are often chosen because of concerns about the exact outcome (rain) we are measuring.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97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28701" y="2106386"/>
                <a:ext cx="8825592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i="1" dirty="0">
                    <a:latin typeface="Cambria Math" panose="02040503050406030204" pitchFamily="18" charset="0"/>
                  </a:rPr>
                  <a:t>How do we turn this into a regression?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⋅1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𝐺𝑟𝑜𝑢𝑝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⋅1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𝐴𝑓𝑡𝑒𝑟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Alpha gives the “baseline outcome” for Group 0 in the Before period.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Gamma gives the difference in “levels” between the two groups.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0" dirty="0"/>
                  <a:t>Delta gives the common trends that applies to each group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Beta gives the treatment effect</a:t>
                </a:r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Q: Does this regression satisfy the natural experiment condition?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What is in the error term (epsilon)?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Is that uncorrelated with treatment (D)?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i="1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/>
                  <a:t>A: Only if we believe in parallel trends</a:t>
                </a:r>
                <a:endParaRPr lang="en-US" i="1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1" y="2106386"/>
                <a:ext cx="8825592" cy="4524315"/>
              </a:xfrm>
              <a:prstGeom prst="rect">
                <a:avLst/>
              </a:prstGeom>
              <a:blipFill>
                <a:blip r:embed="rId2"/>
                <a:stretch>
                  <a:fillRect l="-483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Image result for difference in difference">
            <a:extLst>
              <a:ext uri="{FF2B5EF4-FFF2-40B4-BE49-F238E27FC236}">
                <a16:creationId xmlns:a16="http://schemas.microsoft.com/office/drawing/2014/main" id="{12C74213-0C53-44D9-90FB-16BFF1E09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677" y="4088094"/>
            <a:ext cx="2745231" cy="205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61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we Believe </a:t>
            </a:r>
            <a:r>
              <a:rPr lang="en-US" dirty="0" err="1"/>
              <a:t>DiD</a:t>
            </a:r>
            <a:r>
              <a:rPr lang="en-US" dirty="0"/>
              <a:t> designs?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5029" y="2106386"/>
            <a:ext cx="88255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if we believe in the “</a:t>
            </a:r>
            <a:r>
              <a:rPr lang="en-US" dirty="0">
                <a:solidFill>
                  <a:schemeClr val="accent6"/>
                </a:solidFill>
              </a:rPr>
              <a:t>parallel trends</a:t>
            </a:r>
            <a:r>
              <a:rPr lang="en-US" dirty="0"/>
              <a:t>” assumption. That is: Any difference in the “natural trend” of our two groups shows up in our error term and is certainly correlated with treatment.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Graphically: We should only believe </a:t>
            </a:r>
            <a:r>
              <a:rPr lang="en-US" dirty="0" err="1"/>
              <a:t>DiD</a:t>
            </a:r>
            <a:r>
              <a:rPr lang="en-US" dirty="0"/>
              <a:t> if we thought the red and the green lines would have </a:t>
            </a:r>
            <a:r>
              <a:rPr lang="en-US" b="1" dirty="0"/>
              <a:t>had the same slope in the absence of the intervention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441585" y="3162691"/>
                <a:ext cx="5864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⋅1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𝐺𝑟𝑜𝑢𝑝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⋅1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𝐴𝑓𝑡𝑒𝑟</m:t>
                          </m:r>
                        </m:e>
                      </m:d>
                      <m:r>
                        <a:rPr lang="en-US" i="1" dirty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585" y="3162691"/>
                <a:ext cx="5864875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0618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09800-EAB5-4B15-998B-33BA7D2B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researchers use </a:t>
            </a:r>
            <a:r>
              <a:rPr lang="en-US" dirty="0" err="1"/>
              <a:t>DiD</a:t>
            </a:r>
            <a:r>
              <a:rPr lang="en-US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84FE56-C121-4CE4-9183-1DD75C1B1121}"/>
              </a:ext>
            </a:extLst>
          </p:cNvPr>
          <p:cNvSpPr txBox="1"/>
          <p:nvPr/>
        </p:nvSpPr>
        <p:spPr>
          <a:xfrm>
            <a:off x="747539" y="2159185"/>
            <a:ext cx="108593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 big event (e.g. natural disaster, passage of new law) impacts one region/country/state, but not a nearby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Researcher is concerned that a simple diff might be contaminated by other things changing in the treated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Researcher believes time-varying shocks are the </a:t>
            </a:r>
            <a:r>
              <a:rPr lang="en-US" i="1" dirty="0"/>
              <a:t>same </a:t>
            </a:r>
            <a:r>
              <a:rPr lang="en-US" dirty="0"/>
              <a:t>in a nearby control region </a:t>
            </a:r>
            <a:r>
              <a:rPr lang="en-US" i="1" dirty="0"/>
              <a:t>(“parallel trends”).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Famous example: Impact of new minimum wage laws.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2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-120770" y="1"/>
                <a:ext cx="12312770" cy="6314536"/>
              </a:xfrm>
              <a:prstGeom prst="rect">
                <a:avLst/>
              </a:prstGeom>
            </p:spPr>
            <p:txBody>
              <a:bodyPr anchor="ctr"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solidFill>
                      <a:schemeClr val="accent1"/>
                    </a:solidFill>
                  </a:rPr>
                  <a:t>Prediction</a:t>
                </a:r>
              </a:p>
              <a:p>
                <a:pPr algn="ctr"/>
                <a:r>
                  <a:rPr lang="en-US" sz="2800" dirty="0"/>
                  <a:t>Make a forecast, leaving the world as it is</a:t>
                </a:r>
              </a:p>
              <a:p>
                <a:pPr algn="ctr"/>
                <a:r>
                  <a:rPr lang="en-US" sz="2800" dirty="0">
                    <a:solidFill>
                      <a:schemeClr val="accent5"/>
                    </a:solidFill>
                  </a:rPr>
                  <a:t>(seeing cities hire lots of police, helps me predict that crime in that city is high)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𝑛𝑎𝑖𝑣𝑒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𝑂𝐿𝑆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𝑐𝑟𝑖𝑚𝑒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/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𝑃𝑜𝑙𝑖𝑐𝑒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       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800" dirty="0">
                  <a:solidFill>
                    <a:schemeClr val="accent5"/>
                  </a:solidFill>
                </a:endParaRPr>
              </a:p>
              <a:p>
                <a:pPr algn="ctr"/>
                <a:r>
                  <a:rPr lang="en-US" sz="2800" dirty="0"/>
                  <a:t>vs.</a:t>
                </a:r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6000" b="1" dirty="0">
                    <a:solidFill>
                      <a:srgbClr val="FF0000"/>
                    </a:solidFill>
                  </a:rPr>
                  <a:t>Causation</a:t>
                </a:r>
              </a:p>
              <a:p>
                <a:pPr algn="ctr"/>
                <a:r>
                  <a:rPr lang="en-US" sz="2800" dirty="0"/>
                  <a:t>Anticipate what will happen when you make a change in the world</a:t>
                </a:r>
              </a:p>
              <a:p>
                <a:pPr algn="ctr"/>
                <a:r>
                  <a:rPr lang="en-US" sz="2800" dirty="0"/>
                  <a:t> </a:t>
                </a:r>
                <a:r>
                  <a:rPr lang="en-US" sz="2200" dirty="0">
                    <a:solidFill>
                      <a:srgbClr val="C00000"/>
                    </a:solidFill>
                  </a:rPr>
                  <a:t>(but did hiring more cops cause an increase in crime?)</a:t>
                </a:r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770" y="1"/>
                <a:ext cx="12312770" cy="6314536"/>
              </a:xfrm>
              <a:prstGeom prst="rect">
                <a:avLst/>
              </a:prstGeom>
              <a:blipFill>
                <a:blip r:embed="rId2"/>
                <a:stretch>
                  <a:fillRect t="-2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84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-120770" y="1"/>
                <a:ext cx="12312770" cy="6314536"/>
              </a:xfrm>
              <a:prstGeom prst="rect">
                <a:avLst/>
              </a:prstGeom>
            </p:spPr>
            <p:txBody>
              <a:bodyPr anchor="ctr">
                <a:normAutofit fontScale="92500"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solidFill>
                      <a:schemeClr val="accent1"/>
                    </a:solidFill>
                  </a:rPr>
                  <a:t>Prediction</a:t>
                </a:r>
              </a:p>
              <a:p>
                <a:pPr algn="ctr"/>
                <a:r>
                  <a:rPr lang="en-US" sz="2800" dirty="0"/>
                  <a:t>Make a forecast, leaving the world as it is</a:t>
                </a:r>
              </a:p>
              <a:p>
                <a:pPr algn="ctr"/>
                <a:r>
                  <a:rPr lang="en-US" sz="2800" dirty="0">
                    <a:solidFill>
                      <a:schemeClr val="accent5"/>
                    </a:solidFill>
                  </a:rPr>
                  <a:t>(seeing governments engage in deficit spending, often helps predict poor economic conditions)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𝑛𝑎𝑖𝑣𝑒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𝑂𝐿𝑆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𝐺𝐷𝑃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/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𝐷𝑒𝑓𝑖𝑐𝑖𝑡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800" dirty="0">
                  <a:solidFill>
                    <a:schemeClr val="accent5"/>
                  </a:solidFill>
                </a:endParaRPr>
              </a:p>
              <a:p>
                <a:pPr algn="ctr"/>
                <a:r>
                  <a:rPr lang="en-US" sz="2800" dirty="0"/>
                  <a:t>vs.</a:t>
                </a:r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6000" b="1" dirty="0">
                    <a:solidFill>
                      <a:srgbClr val="FF0000"/>
                    </a:solidFill>
                  </a:rPr>
                  <a:t>Causation</a:t>
                </a:r>
              </a:p>
              <a:p>
                <a:pPr algn="ctr"/>
                <a:r>
                  <a:rPr lang="en-US" sz="2800" dirty="0"/>
                  <a:t>Anticipate what will happen when you make a change in the world</a:t>
                </a:r>
              </a:p>
              <a:p>
                <a:pPr algn="ctr"/>
                <a:r>
                  <a:rPr lang="en-US" sz="2800" dirty="0">
                    <a:solidFill>
                      <a:srgbClr val="C00000"/>
                    </a:solidFill>
                  </a:rPr>
                  <a:t>(but did the spending cause the poor economy?)</a:t>
                </a:r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770" y="1"/>
                <a:ext cx="12312770" cy="6314536"/>
              </a:xfrm>
              <a:prstGeom prst="rect">
                <a:avLst/>
              </a:prstGeom>
              <a:blipFill>
                <a:blip r:embed="rId2"/>
                <a:stretch>
                  <a:fillRect t="-2703" b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94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-120770" y="1"/>
                <a:ext cx="12312770" cy="6314536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solidFill>
                      <a:schemeClr val="accent1"/>
                    </a:solidFill>
                  </a:rPr>
                  <a:t>Prediction</a:t>
                </a:r>
              </a:p>
              <a:p>
                <a:pPr algn="ctr"/>
                <a:r>
                  <a:rPr lang="en-US" sz="2800" dirty="0"/>
                  <a:t>Make a forecast, leaving the world as it is</a:t>
                </a:r>
              </a:p>
              <a:p>
                <a:pPr algn="ctr"/>
                <a:r>
                  <a:rPr lang="en-US" sz="2800" dirty="0">
                    <a:solidFill>
                      <a:schemeClr val="accent5"/>
                    </a:solidFill>
                  </a:rPr>
                  <a:t>(people who get lots of education, can often be predicted to earn high wages)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𝑛𝑎𝑖𝑣𝑒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𝑂𝐿𝑆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𝑤𝑎𝑔𝑒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/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𝐸𝑑𝑢𝑐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      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800" dirty="0">
                  <a:solidFill>
                    <a:schemeClr val="accent5"/>
                  </a:solidFill>
                </a:endParaRPr>
              </a:p>
              <a:p>
                <a:pPr algn="ctr"/>
                <a:r>
                  <a:rPr lang="en-US" sz="2800" dirty="0"/>
                  <a:t>vs.</a:t>
                </a:r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6000" b="1" dirty="0">
                    <a:solidFill>
                      <a:srgbClr val="FF0000"/>
                    </a:solidFill>
                  </a:rPr>
                  <a:t>Causation</a:t>
                </a:r>
              </a:p>
              <a:p>
                <a:pPr algn="ctr"/>
                <a:r>
                  <a:rPr lang="en-US" sz="2800" dirty="0"/>
                  <a:t>Anticipate what will happen when you make a change in the world</a:t>
                </a:r>
              </a:p>
              <a:p>
                <a:pPr lvl="8" algn="ctr"/>
                <a:r>
                  <a:rPr lang="en-US" sz="2200" dirty="0">
                    <a:solidFill>
                      <a:srgbClr val="C00000"/>
                    </a:solidFill>
                  </a:rPr>
                  <a:t>(but did the education cause the </a:t>
                </a:r>
                <a:r>
                  <a:rPr lang="en-US" sz="2200" i="1" dirty="0">
                    <a:solidFill>
                      <a:srgbClr val="C00000"/>
                    </a:solidFill>
                  </a:rPr>
                  <a:t>entire</a:t>
                </a:r>
                <a:r>
                  <a:rPr lang="en-US" sz="2200" dirty="0">
                    <a:solidFill>
                      <a:srgbClr val="C00000"/>
                    </a:solidFill>
                  </a:rPr>
                  <a:t> increase in wages)</a:t>
                </a:r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770" y="1"/>
                <a:ext cx="12312770" cy="6314536"/>
              </a:xfrm>
              <a:prstGeom prst="rect">
                <a:avLst/>
              </a:prstGeom>
              <a:blipFill>
                <a:blip r:embed="rId2"/>
                <a:stretch>
                  <a:fillRect t="-3861" b="-1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36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-120770" y="1"/>
                <a:ext cx="12312770" cy="6314536"/>
              </a:xfrm>
              <a:prstGeom prst="rect">
                <a:avLst/>
              </a:prstGeom>
            </p:spPr>
            <p:txBody>
              <a:bodyPr anchor="ctr"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solidFill>
                      <a:schemeClr val="accent1"/>
                    </a:solidFill>
                  </a:rPr>
                  <a:t>Prediction</a:t>
                </a:r>
              </a:p>
              <a:p>
                <a:pPr algn="ctr"/>
                <a:r>
                  <a:rPr lang="en-US" sz="2800" dirty="0"/>
                  <a:t>Make a forecast, leaving the world as it is</a:t>
                </a:r>
              </a:p>
              <a:p>
                <a:pPr algn="ctr"/>
                <a:r>
                  <a:rPr lang="en-US" sz="2800" dirty="0">
                    <a:solidFill>
                      <a:schemeClr val="accent5"/>
                    </a:solidFill>
                  </a:rPr>
                  <a:t>(elected politicians are very often re-elected)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𝑛𝑎𝑖𝑣𝑒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𝑂𝐿𝑆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𝑒𝑙𝑒𝑐𝑡𝑒𝑑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/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𝐼𝑛𝑐𝑢𝑚𝑏𝑒𝑛𝑡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       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800" dirty="0">
                  <a:solidFill>
                    <a:schemeClr val="accent5"/>
                  </a:solidFill>
                </a:endParaRPr>
              </a:p>
              <a:p>
                <a:pPr algn="ctr"/>
                <a:r>
                  <a:rPr lang="en-US" sz="2800" dirty="0"/>
                  <a:t>vs.</a:t>
                </a:r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6000" b="1" dirty="0">
                    <a:solidFill>
                      <a:srgbClr val="FF0000"/>
                    </a:solidFill>
                  </a:rPr>
                  <a:t>Causation</a:t>
                </a:r>
              </a:p>
              <a:p>
                <a:pPr algn="ctr"/>
                <a:r>
                  <a:rPr lang="en-US" sz="2800" dirty="0"/>
                  <a:t>Anticipate what will happen when you make a change in the world</a:t>
                </a:r>
              </a:p>
              <a:p>
                <a:pPr algn="ctr"/>
                <a:r>
                  <a:rPr lang="en-US" sz="2800" dirty="0">
                    <a:solidFill>
                      <a:srgbClr val="C00000"/>
                    </a:solidFill>
                  </a:rPr>
                  <a:t>(but did their incumbency give them an additional advantage)</a:t>
                </a:r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770" y="1"/>
                <a:ext cx="12312770" cy="6314536"/>
              </a:xfrm>
              <a:prstGeom prst="rect">
                <a:avLst/>
              </a:prstGeom>
              <a:blipFill>
                <a:blip r:embed="rId2"/>
                <a:stretch>
                  <a:fillRect t="-2992" b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17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Causality: Two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an experiment: </a:t>
            </a:r>
          </a:p>
          <a:p>
            <a:pPr lvl="1"/>
            <a:r>
              <a:rPr lang="en-US" dirty="0"/>
              <a:t>Experimentation is always the gold standard of causal inference.</a:t>
            </a:r>
          </a:p>
          <a:p>
            <a:pPr lvl="1"/>
            <a:r>
              <a:rPr lang="en-US" dirty="0"/>
              <a:t>Getting cities/states/countries/firms to randomize policy is often hard.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Find a </a:t>
            </a:r>
            <a:r>
              <a:rPr lang="en-US" b="1" dirty="0"/>
              <a:t>natural experiment:</a:t>
            </a:r>
            <a:endParaRPr lang="en-US" dirty="0"/>
          </a:p>
          <a:p>
            <a:pPr lvl="1"/>
            <a:r>
              <a:rPr lang="en-US" dirty="0"/>
              <a:t>Finding </a:t>
            </a:r>
            <a:r>
              <a:rPr lang="en-US" dirty="0">
                <a:solidFill>
                  <a:srgbClr val="00B050"/>
                </a:solidFill>
              </a:rPr>
              <a:t>“experiment like” variation </a:t>
            </a:r>
            <a:r>
              <a:rPr lang="en-US" dirty="0"/>
              <a:t>in a treatment of interest.</a:t>
            </a:r>
          </a:p>
          <a:p>
            <a:pPr lvl="1"/>
            <a:r>
              <a:rPr lang="en-US" dirty="0"/>
              <a:t>Economists call this: finding a </a:t>
            </a:r>
            <a:r>
              <a:rPr lang="en-US" dirty="0">
                <a:solidFill>
                  <a:srgbClr val="00B050"/>
                </a:solidFill>
              </a:rPr>
              <a:t>natural experiment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94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2319</Words>
  <Application>Microsoft Office PowerPoint</Application>
  <PresentationFormat>Widescreen</PresentationFormat>
  <Paragraphs>322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Verdana</vt:lpstr>
      <vt:lpstr>Office Theme</vt:lpstr>
      <vt:lpstr>Inferring Causality with Observational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Measuring Causality: Two Strategies</vt:lpstr>
      <vt:lpstr>Natural Experiments</vt:lpstr>
      <vt:lpstr>PowerPoint Presentation</vt:lpstr>
      <vt:lpstr>PowerPoint Presentation</vt:lpstr>
      <vt:lpstr>PowerPoint Presentation</vt:lpstr>
      <vt:lpstr>Do I have a Natural Experiment?</vt:lpstr>
      <vt:lpstr>The “Natural Experiment” Criteria</vt:lpstr>
      <vt:lpstr>Graphical Depiction of “Natural Experiment” Criteria</vt:lpstr>
      <vt:lpstr>Graphical Depiction of “Natural Experiment” Criteria</vt:lpstr>
      <vt:lpstr>Graphical Depiction of “Natural Experiment” Criteria</vt:lpstr>
      <vt:lpstr>Graphical Depiction of “Natural Experiment” Criteria</vt:lpstr>
      <vt:lpstr>Is Living Near a Public Water Pump A Natural Experiment?</vt:lpstr>
      <vt:lpstr>Using Control Variables in a Regression</vt:lpstr>
      <vt:lpstr>Getting Closer to a Natural Experiment with Controls (Z)</vt:lpstr>
      <vt:lpstr>For Example (Returns to Education)….</vt:lpstr>
      <vt:lpstr>For Example (Incumbency)….</vt:lpstr>
      <vt:lpstr>Goal: Pick Control Variables so that you get closer to a “natural experiment”</vt:lpstr>
      <vt:lpstr>Picking Controls: Confounding Variable</vt:lpstr>
      <vt:lpstr>Graphical Depiction of Confounding Variables</vt:lpstr>
      <vt:lpstr>Graphical Depiction of Confounding Variables</vt:lpstr>
      <vt:lpstr>Graphical Depiction of Confounding Variables</vt:lpstr>
      <vt:lpstr>Picking Controls: Variance-Reducing Variables</vt:lpstr>
      <vt:lpstr>Picking Controls: Unrelated Variables</vt:lpstr>
      <vt:lpstr>Picking Controls: “Bad Controls”</vt:lpstr>
      <vt:lpstr>Summary</vt:lpstr>
      <vt:lpstr>Ex.: Returns to College Education</vt:lpstr>
      <vt:lpstr>Research Design: Difference in Differences (DiD)</vt:lpstr>
      <vt:lpstr>Difference in Differences</vt:lpstr>
      <vt:lpstr>Parallel Trends Assumption (What would Have Happened if No Treatment?)</vt:lpstr>
      <vt:lpstr>Impact of Treatment (Graphical Depiction)</vt:lpstr>
      <vt:lpstr>Box Depiction (“The difference between differences”)</vt:lpstr>
      <vt:lpstr>Regression</vt:lpstr>
      <vt:lpstr>Should we Believe DiD designs?</vt:lpstr>
      <vt:lpstr>When do researchers use DiD?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Inferring Causality with Observational Settings</dc:title>
  <dc:creator>Matt Goldman</dc:creator>
  <cp:lastModifiedBy>Matt Goldman</cp:lastModifiedBy>
  <cp:revision>41</cp:revision>
  <dcterms:created xsi:type="dcterms:W3CDTF">2017-06-28T15:33:23Z</dcterms:created>
  <dcterms:modified xsi:type="dcterms:W3CDTF">2018-06-28T14:22:53Z</dcterms:modified>
</cp:coreProperties>
</file>