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59" r:id="rId6"/>
    <p:sldId id="261" r:id="rId7"/>
    <p:sldId id="265" r:id="rId8"/>
    <p:sldId id="266" r:id="rId9"/>
    <p:sldId id="269" r:id="rId10"/>
    <p:sldId id="268" r:id="rId11"/>
    <p:sldId id="270" r:id="rId12"/>
    <p:sldId id="271" r:id="rId13"/>
    <p:sldId id="272" r:id="rId14"/>
    <p:sldId id="273" r:id="rId15"/>
    <p:sldId id="274" r:id="rId16"/>
    <p:sldId id="278" r:id="rId17"/>
    <p:sldId id="275" r:id="rId18"/>
    <p:sldId id="262" r:id="rId19"/>
    <p:sldId id="277" r:id="rId20"/>
    <p:sldId id="276" r:id="rId21"/>
    <p:sldId id="263" r:id="rId22"/>
    <p:sldId id="279"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90" d="100"/>
          <a:sy n="90" d="100"/>
        </p:scale>
        <p:origin x="55" y="6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13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173936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343471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23955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0C756B-8D03-4FDF-9B4F-01CAEE5F470D}"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2CAC-D120-45D4-BA02-418E9982FE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54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0C756B-8D03-4FDF-9B4F-01CAEE5F470D}"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93714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0C756B-8D03-4FDF-9B4F-01CAEE5F470D}"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178314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0C756B-8D03-4FDF-9B4F-01CAEE5F470D}"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32261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0C756B-8D03-4FDF-9B4F-01CAEE5F470D}" type="datetimeFigureOut">
              <a:rPr lang="en-US" smtClean="0"/>
              <a:t>9/26/2019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952CAC-D120-45D4-BA02-418E9982FE5C}" type="slidenum">
              <a:rPr lang="en-US" smtClean="0"/>
              <a:t>‹#›</a:t>
            </a:fld>
            <a:endParaRPr lang="en-US"/>
          </a:p>
        </p:txBody>
      </p:sp>
    </p:spTree>
    <p:extLst>
      <p:ext uri="{BB962C8B-B14F-4D97-AF65-F5344CB8AC3E}">
        <p14:creationId xmlns:p14="http://schemas.microsoft.com/office/powerpoint/2010/main" val="8763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0C756B-8D03-4FDF-9B4F-01CAEE5F470D}" type="datetimeFigureOut">
              <a:rPr lang="en-US" smtClean="0"/>
              <a:t>9/26/2019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952CAC-D120-45D4-BA02-418E9982FE5C}" type="slidenum">
              <a:rPr lang="en-US" smtClean="0"/>
              <a:t>‹#›</a:t>
            </a:fld>
            <a:endParaRPr lang="en-US"/>
          </a:p>
        </p:txBody>
      </p:sp>
    </p:spTree>
    <p:extLst>
      <p:ext uri="{BB962C8B-B14F-4D97-AF65-F5344CB8AC3E}">
        <p14:creationId xmlns:p14="http://schemas.microsoft.com/office/powerpoint/2010/main" val="195380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310C756B-8D03-4FDF-9B4F-01CAEE5F470D}" type="datetimeFigureOut">
              <a:rPr lang="en-US" smtClean="0"/>
              <a:t>9/26/2019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952CAC-D120-45D4-BA02-418E9982FE5C}" type="slidenum">
              <a:rPr lang="en-US" smtClean="0"/>
              <a:t>‹#›</a:t>
            </a:fld>
            <a:endParaRPr lang="en-US"/>
          </a:p>
        </p:txBody>
      </p:sp>
    </p:spTree>
    <p:extLst>
      <p:ext uri="{BB962C8B-B14F-4D97-AF65-F5344CB8AC3E}">
        <p14:creationId xmlns:p14="http://schemas.microsoft.com/office/powerpoint/2010/main" val="109110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0C756B-8D03-4FDF-9B4F-01CAEE5F470D}" type="datetimeFigureOut">
              <a:rPr lang="en-US" smtClean="0"/>
              <a:t>9/26/2019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952CAC-D120-45D4-BA02-418E9982FE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7681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Variable_(mathematics)" TargetMode="External"/><Relationship Id="rId7" Type="http://schemas.openxmlformats.org/officeDocument/2006/relationships/hyperlink" Target="https://en.wikipedia.org/wiki/Logical_value" TargetMode="External"/><Relationship Id="rId2" Type="http://schemas.openxmlformats.org/officeDocument/2006/relationships/hyperlink" Target="https://en.wikipedia.org/wiki/Propositional_logic" TargetMode="External"/><Relationship Id="rId1" Type="http://schemas.openxmlformats.org/officeDocument/2006/relationships/slideLayout" Target="../slideLayouts/slideLayout2.xml"/><Relationship Id="rId6" Type="http://schemas.openxmlformats.org/officeDocument/2006/relationships/hyperlink" Target="https://en.wikipedia.org/wiki/Negation" TargetMode="External"/><Relationship Id="rId5" Type="http://schemas.openxmlformats.org/officeDocument/2006/relationships/hyperlink" Target="https://en.wikipedia.org/wiki/Logical_disjunction" TargetMode="External"/><Relationship Id="rId4" Type="http://schemas.openxmlformats.org/officeDocument/2006/relationships/hyperlink" Target="https://en.wikipedia.org/wiki/Logical_conjunc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3985-9D4F-4E27-BED7-4A42578CA305}"/>
              </a:ext>
            </a:extLst>
          </p:cNvPr>
          <p:cNvSpPr>
            <a:spLocks noGrp="1"/>
          </p:cNvSpPr>
          <p:nvPr>
            <p:ph type="ctrTitle"/>
          </p:nvPr>
        </p:nvSpPr>
        <p:spPr/>
        <p:txBody>
          <a:bodyPr/>
          <a:lstStyle/>
          <a:p>
            <a:r>
              <a:rPr lang="en-US" dirty="0"/>
              <a:t>Q#</a:t>
            </a:r>
          </a:p>
        </p:txBody>
      </p:sp>
      <p:sp>
        <p:nvSpPr>
          <p:cNvPr id="3" name="Subtitle 2">
            <a:extLst>
              <a:ext uri="{FF2B5EF4-FFF2-40B4-BE49-F238E27FC236}">
                <a16:creationId xmlns:a16="http://schemas.microsoft.com/office/drawing/2014/main" id="{11959298-FA34-4B21-8931-CCC21075D5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141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65A7821-95F0-4FC7-B976-FB6C8E4656C8}"/>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E3711099-17FE-4B91-9A72-B2643DAFCF8D}"/>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DD07A296-5F0A-4BB3-A20C-4D07F929BC34}"/>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EEBB24C6-BC28-404A-AB8B-498D35CB558C}"/>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FF7F8250-9193-40A1-948E-4B6758450E2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5A9F4457-56F9-4F0C-AD95-61873706A11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FB343BF-F2E5-48A4-ADFF-81B6EEC7B238}"/>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5A7D6ED-647B-4BEE-99F2-5F8980735739}"/>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F5CDC08B-1A5F-4B48-B0DD-E6B4FCD9B063}"/>
                </a:ext>
              </a:extLst>
            </p:cNvPr>
            <p:cNvCxnSpPr>
              <a:cxnSpLocks/>
            </p:cNvCxnSpPr>
            <p:nvPr/>
          </p:nvCxnSpPr>
          <p:spPr>
            <a:xfrm flipH="1" flipV="1">
              <a:off x="8604446" y="4848680"/>
              <a:ext cx="448938" cy="1239082"/>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2D3B324-18E2-454B-A5FE-2FCE4DC13330}"/>
                </a:ext>
              </a:extLst>
            </p:cNvPr>
            <p:cNvCxnSpPr>
              <a:cxnSpLocks/>
            </p:cNvCxnSpPr>
            <p:nvPr/>
          </p:nvCxnSpPr>
          <p:spPr>
            <a:xfrm flipH="1">
              <a:off x="8601985" y="4330816"/>
              <a:ext cx="1596458" cy="524271"/>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2B3B05-9F90-4253-8A8F-B715A567673D}"/>
                </a:ext>
              </a:extLst>
            </p:cNvPr>
            <p:cNvCxnSpPr>
              <a:cxnSpLocks/>
            </p:cNvCxnSpPr>
            <p:nvPr/>
          </p:nvCxnSpPr>
          <p:spPr>
            <a:xfrm flipH="1" flipV="1">
              <a:off x="8608184" y="4880415"/>
              <a:ext cx="1916465" cy="58834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5A8BAF-357E-4C06-BB0A-42ABCB501311}"/>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1975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0CFFB58-45FB-40EB-B87E-05693B37B274}"/>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A024BD5C-2AF1-4553-8DCE-30CCDF9627AE}"/>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E805F254-D648-47A3-A6A3-531C1BE677D7}"/>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7376651C-09CD-4141-8DF6-45F3123AAF1F}"/>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E3AD3008-A3A4-4632-A064-3503912E6E6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3DA18D3B-F611-4121-A8AE-45B1C2B8F334}"/>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7975268-F9E1-4F12-8D83-544E4A75D401}"/>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BFFC986-96CE-420F-A621-E12B2753E83B}"/>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9E25578-9E28-40BF-BF61-8769B2987D97}"/>
                </a:ext>
              </a:extLst>
            </p:cNvPr>
            <p:cNvCxnSpPr>
              <a:cxnSpLocks/>
            </p:cNvCxnSpPr>
            <p:nvPr/>
          </p:nvCxnSpPr>
          <p:spPr>
            <a:xfrm>
              <a:off x="8134916" y="3637718"/>
              <a:ext cx="448938" cy="1239082"/>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4243D1-CEE5-4457-AB03-68A6B14AB1A4}"/>
                </a:ext>
              </a:extLst>
            </p:cNvPr>
            <p:cNvCxnSpPr>
              <a:cxnSpLocks/>
            </p:cNvCxnSpPr>
            <p:nvPr/>
          </p:nvCxnSpPr>
          <p:spPr>
            <a:xfrm flipH="1">
              <a:off x="8601985" y="4330816"/>
              <a:ext cx="1596458" cy="524271"/>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22C626-CB09-4E61-B155-9AF04ED8AE50}"/>
                </a:ext>
              </a:extLst>
            </p:cNvPr>
            <p:cNvCxnSpPr>
              <a:cxnSpLocks/>
            </p:cNvCxnSpPr>
            <p:nvPr/>
          </p:nvCxnSpPr>
          <p:spPr>
            <a:xfrm flipH="1">
              <a:off x="8576490" y="3326150"/>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CB3A82-4F85-4879-BB5B-1FAF2D41D8A2}"/>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96018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2A9E6A9-F925-4537-9F78-8E6D78490D4F}"/>
              </a:ext>
            </a:extLst>
          </p:cNvPr>
          <p:cNvGrpSpPr/>
          <p:nvPr/>
        </p:nvGrpSpPr>
        <p:grpSpPr>
          <a:xfrm>
            <a:off x="4179870" y="1302352"/>
            <a:ext cx="3832261" cy="4253296"/>
            <a:chOff x="7587199" y="2239950"/>
            <a:chExt cx="3832261" cy="4253296"/>
          </a:xfrm>
        </p:grpSpPr>
        <p:grpSp>
          <p:nvGrpSpPr>
            <p:cNvPr id="2" name="Group 1">
              <a:extLst>
                <a:ext uri="{FF2B5EF4-FFF2-40B4-BE49-F238E27FC236}">
                  <a16:creationId xmlns:a16="http://schemas.microsoft.com/office/drawing/2014/main" id="{8B1EC6CC-D265-42D4-962C-A1884A3B9DC4}"/>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C08FDCB9-C1BA-47F8-A7AD-4D5C2C8814A3}"/>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F12C1B56-9CF7-4E7B-A35E-4EFEB47480C4}"/>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A16595D6-2D50-497B-BB69-E659144DD1AE}"/>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1DC00B3-8AB2-4F78-B000-32BD9A3A0363}"/>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7B6A4D5-EDAB-4DD3-ADFF-BD6D209A703F}"/>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57F5E84-0228-403C-B5E5-E89ED139936C}"/>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2357A38F-C3B1-4C6A-BE71-3723674464B7}"/>
                </a:ext>
              </a:extLst>
            </p:cNvPr>
            <p:cNvCxnSpPr>
              <a:cxnSpLocks/>
            </p:cNvCxnSpPr>
            <p:nvPr/>
          </p:nvCxnSpPr>
          <p:spPr>
            <a:xfrm flipH="1">
              <a:off x="8576490" y="3326150"/>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78A58E-2562-4DEA-8001-A66CDEE62BDF}"/>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66B8B9BC-A0A3-4D8D-98DF-F1A65CC5143E}"/>
                </a:ext>
              </a:extLst>
            </p:cNvPr>
            <p:cNvCxnSpPr>
              <a:cxnSpLocks/>
            </p:cNvCxnSpPr>
            <p:nvPr/>
          </p:nvCxnSpPr>
          <p:spPr>
            <a:xfrm flipH="1">
              <a:off x="8619579" y="3258043"/>
              <a:ext cx="2075" cy="1597044"/>
            </a:xfrm>
            <a:prstGeom prst="straightConnector1">
              <a:avLst/>
            </a:prstGeom>
            <a:ln w="50800">
              <a:solidFill>
                <a:srgbClr val="FF35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AD9B4C6-4EA9-40BB-8AC5-49823C2CD03F}"/>
                </a:ext>
              </a:extLst>
            </p:cNvPr>
            <p:cNvCxnSpPr>
              <a:cxnSpLocks/>
            </p:cNvCxnSpPr>
            <p:nvPr/>
          </p:nvCxnSpPr>
          <p:spPr>
            <a:xfrm flipH="1">
              <a:off x="8606319" y="4842271"/>
              <a:ext cx="1273924"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902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8332AAF-799F-4C58-BC89-85A78A143AFF}"/>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27E99F58-1B00-4296-8745-83EE1C01810D}"/>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C17DCCC1-81FB-4854-8989-FAF5CC03B5E8}"/>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03FD05B3-3D3D-4FD9-9F59-EBBC89612FFA}"/>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1AC3E446-FC0E-44F8-A1CA-EEE2FD998ABB}"/>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222F7EA4-7941-4885-BE40-93CB49930EE2}"/>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72111C0-9B3B-4CDB-BB08-DAFDC3267589}"/>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C93AE44-A32B-4189-88A5-A09DA3DBF8EF}"/>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E147B479-BB98-4464-AA10-19E92686E371}"/>
                </a:ext>
              </a:extLst>
            </p:cNvPr>
            <p:cNvCxnSpPr>
              <a:cxnSpLocks/>
            </p:cNvCxnSpPr>
            <p:nvPr/>
          </p:nvCxnSpPr>
          <p:spPr>
            <a:xfrm flipH="1" flipV="1">
              <a:off x="8610561" y="4842271"/>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5F51D2-8B41-4FD0-851B-48A28204A483}"/>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925167B4-097E-49EA-9555-6BBCE70C3AF0}"/>
                </a:ext>
              </a:extLst>
            </p:cNvPr>
            <p:cNvCxnSpPr>
              <a:cxnSpLocks/>
            </p:cNvCxnSpPr>
            <p:nvPr/>
          </p:nvCxnSpPr>
          <p:spPr>
            <a:xfrm flipH="1" flipV="1">
              <a:off x="8608486" y="4848679"/>
              <a:ext cx="2075" cy="1597044"/>
            </a:xfrm>
            <a:prstGeom prst="straightConnector1">
              <a:avLst/>
            </a:prstGeom>
            <a:ln w="50800">
              <a:solidFill>
                <a:srgbClr val="FF35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35FC00-A3DB-4104-B8C0-1925A74E2F10}"/>
                </a:ext>
              </a:extLst>
            </p:cNvPr>
            <p:cNvCxnSpPr>
              <a:cxnSpLocks/>
            </p:cNvCxnSpPr>
            <p:nvPr/>
          </p:nvCxnSpPr>
          <p:spPr>
            <a:xfrm flipH="1">
              <a:off x="8606319" y="4842271"/>
              <a:ext cx="1273924"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33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F01E75E-2B84-4762-ADEC-540F89E3092C}"/>
              </a:ext>
            </a:extLst>
          </p:cNvPr>
          <p:cNvGrpSpPr/>
          <p:nvPr/>
        </p:nvGrpSpPr>
        <p:grpSpPr>
          <a:xfrm>
            <a:off x="4179869" y="1241108"/>
            <a:ext cx="3832261" cy="4375784"/>
            <a:chOff x="7587199" y="2239950"/>
            <a:chExt cx="3832261" cy="4375784"/>
          </a:xfrm>
        </p:grpSpPr>
        <p:grpSp>
          <p:nvGrpSpPr>
            <p:cNvPr id="2" name="Group 1">
              <a:extLst>
                <a:ext uri="{FF2B5EF4-FFF2-40B4-BE49-F238E27FC236}">
                  <a16:creationId xmlns:a16="http://schemas.microsoft.com/office/drawing/2014/main" id="{D1BE8CAF-4FD6-42D2-AE8C-D103731ADFD7}"/>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53DDD093-5D82-43F2-BD02-77A90619F935}"/>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4B753A09-1EA2-43C5-8D2C-24DC082A3CBD}"/>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8E0BD72A-4256-418F-B61D-7D2758C5119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0ABB4675-1636-4040-B195-C59370B4F3F1}"/>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35DEDCF-79E0-4E26-9650-1B080C74468F}"/>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A297582-127D-44D7-B1B2-A32D04CBB396}"/>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4C1CBEDB-BD04-4B30-896E-EAA57AA044A9}"/>
                </a:ext>
              </a:extLst>
            </p:cNvPr>
            <p:cNvCxnSpPr>
              <a:cxnSpLocks/>
            </p:cNvCxnSpPr>
            <p:nvPr/>
          </p:nvCxnSpPr>
          <p:spPr>
            <a:xfrm flipH="1" flipV="1">
              <a:off x="8610561" y="4842271"/>
              <a:ext cx="1194812" cy="1567308"/>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B7B024-C472-4954-80D7-B489A08DBCC5}"/>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5B33D7EB-1FBE-4EC0-B107-7665490CBCD9}"/>
                </a:ext>
              </a:extLst>
            </p:cNvPr>
            <p:cNvCxnSpPr>
              <a:cxnSpLocks/>
            </p:cNvCxnSpPr>
            <p:nvPr/>
          </p:nvCxnSpPr>
          <p:spPr>
            <a:xfrm flipH="1">
              <a:off x="8594398" y="4578299"/>
              <a:ext cx="844346" cy="276788"/>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41B8A4-F98F-4C7E-9812-EDECE8EDDBC2}"/>
                </a:ext>
              </a:extLst>
            </p:cNvPr>
            <p:cNvCxnSpPr>
              <a:cxnSpLocks/>
            </p:cNvCxnSpPr>
            <p:nvPr/>
          </p:nvCxnSpPr>
          <p:spPr>
            <a:xfrm flipH="1" flipV="1">
              <a:off x="8594267" y="4855087"/>
              <a:ext cx="455496" cy="1760647"/>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04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2CBE7F4-8389-468A-9BBA-819569E2DA57}"/>
              </a:ext>
            </a:extLst>
          </p:cNvPr>
          <p:cNvGrpSpPr/>
          <p:nvPr/>
        </p:nvGrpSpPr>
        <p:grpSpPr>
          <a:xfrm>
            <a:off x="4179869" y="1302352"/>
            <a:ext cx="3832261" cy="4253296"/>
            <a:chOff x="7587199" y="2239950"/>
            <a:chExt cx="3832261" cy="4253296"/>
          </a:xfrm>
        </p:grpSpPr>
        <p:grpSp>
          <p:nvGrpSpPr>
            <p:cNvPr id="2" name="Group 1">
              <a:extLst>
                <a:ext uri="{FF2B5EF4-FFF2-40B4-BE49-F238E27FC236}">
                  <a16:creationId xmlns:a16="http://schemas.microsoft.com/office/drawing/2014/main" id="{E5276C8D-EF3F-4EC6-9429-0343333D5F6B}"/>
                </a:ext>
              </a:extLst>
            </p:cNvPr>
            <p:cNvGrpSpPr/>
            <p:nvPr/>
          </p:nvGrpSpPr>
          <p:grpSpPr>
            <a:xfrm>
              <a:off x="7587199" y="2239950"/>
              <a:ext cx="3832261" cy="2909157"/>
              <a:chOff x="7859047" y="2053293"/>
              <a:chExt cx="3832261" cy="2909157"/>
            </a:xfrm>
          </p:grpSpPr>
          <p:grpSp>
            <p:nvGrpSpPr>
              <p:cNvPr id="3" name="Group 2">
                <a:extLst>
                  <a:ext uri="{FF2B5EF4-FFF2-40B4-BE49-F238E27FC236}">
                    <a16:creationId xmlns:a16="http://schemas.microsoft.com/office/drawing/2014/main" id="{4353CA0F-5CF2-4DF1-A49B-2040071BCD96}"/>
                  </a:ext>
                </a:extLst>
              </p:cNvPr>
              <p:cNvGrpSpPr/>
              <p:nvPr/>
            </p:nvGrpSpPr>
            <p:grpSpPr>
              <a:xfrm>
                <a:off x="7859047" y="3491777"/>
                <a:ext cx="3832261" cy="1470673"/>
                <a:chOff x="7859047" y="3491777"/>
                <a:chExt cx="3832261" cy="1470673"/>
              </a:xfrm>
            </p:grpSpPr>
            <p:grpSp>
              <p:nvGrpSpPr>
                <p:cNvPr id="5" name="Group 4">
                  <a:extLst>
                    <a:ext uri="{FF2B5EF4-FFF2-40B4-BE49-F238E27FC236}">
                      <a16:creationId xmlns:a16="http://schemas.microsoft.com/office/drawing/2014/main" id="{E025CCEE-F9F0-4102-8134-E3ECE675A399}"/>
                    </a:ext>
                  </a:extLst>
                </p:cNvPr>
                <p:cNvGrpSpPr/>
                <p:nvPr/>
              </p:nvGrpSpPr>
              <p:grpSpPr>
                <a:xfrm>
                  <a:off x="7859047" y="3820835"/>
                  <a:ext cx="3703093" cy="1141615"/>
                  <a:chOff x="7859047" y="3820835"/>
                  <a:chExt cx="3703093" cy="1141615"/>
                </a:xfrm>
              </p:grpSpPr>
              <p:cxnSp>
                <p:nvCxnSpPr>
                  <p:cNvPr id="7" name="Straight Connector 6">
                    <a:extLst>
                      <a:ext uri="{FF2B5EF4-FFF2-40B4-BE49-F238E27FC236}">
                        <a16:creationId xmlns:a16="http://schemas.microsoft.com/office/drawing/2014/main" id="{C8CE6138-DC1E-4B81-9CBC-B31E85BB2D27}"/>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BC8DBB38-0CE4-4B7F-814C-AAF4FBB19D7D}"/>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8916CD-F746-41EA-8037-71A96B876E21}"/>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59" name="Rectangle 158">
                      <a:extLst>
                        <a:ext uri="{FF2B5EF4-FFF2-40B4-BE49-F238E27FC236}">
                          <a16:creationId xmlns:a16="http://schemas.microsoft.com/office/drawing/2014/main" id="{A5F5A7DF-E871-43BA-9911-407BFC694B56}"/>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l="-51020" r="-4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1446D9F-5E4A-4F80-A113-0018F56779F3}"/>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2" name="Rectangle 161">
                    <a:extLst>
                      <a:ext uri="{FF2B5EF4-FFF2-40B4-BE49-F238E27FC236}">
                        <a16:creationId xmlns:a16="http://schemas.microsoft.com/office/drawing/2014/main" id="{9DBF3A29-A743-4179-9103-B39FB702E10B}"/>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l="-3861"/>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751098F7-C1D2-4FF5-B884-51982FD7EDCC}"/>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18418F06-A2CA-418F-A0E1-8E7BD3967355}"/>
                </a:ext>
              </a:extLst>
            </p:cNvPr>
            <p:cNvCxnSpPr>
              <a:cxnSpLocks/>
            </p:cNvCxnSpPr>
            <p:nvPr/>
          </p:nvCxnSpPr>
          <p:spPr>
            <a:xfrm flipH="1">
              <a:off x="8594398" y="4578299"/>
              <a:ext cx="844346" cy="276788"/>
            </a:xfrm>
            <a:prstGeom prst="straightConnector1">
              <a:avLst/>
            </a:prstGeom>
            <a:ln w="508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79CC64-1E34-4109-B2AA-15FB08C1E840}"/>
                </a:ext>
              </a:extLst>
            </p:cNvPr>
            <p:cNvCxnSpPr>
              <a:cxnSpLocks/>
            </p:cNvCxnSpPr>
            <p:nvPr/>
          </p:nvCxnSpPr>
          <p:spPr>
            <a:xfrm>
              <a:off x="8143898" y="3116153"/>
              <a:ext cx="455496" cy="1760647"/>
            </a:xfrm>
            <a:prstGeom prst="straightConnector1">
              <a:avLst/>
            </a:prstGeom>
            <a:ln w="50800">
              <a:solidFill>
                <a:schemeClr val="accent5"/>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115C3-CE7D-4DC4-B7DD-E074D64BD081}"/>
                </a:ext>
              </a:extLst>
            </p:cNvPr>
            <p:cNvCxnSpPr>
              <a:cxnSpLocks/>
            </p:cNvCxnSpPr>
            <p:nvPr/>
          </p:nvCxnSpPr>
          <p:spPr>
            <a:xfrm flipH="1">
              <a:off x="8614024" y="2887554"/>
              <a:ext cx="251036" cy="2001577"/>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452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1AF-2B7F-424A-B5C4-81DB2A775496}"/>
              </a:ext>
            </a:extLst>
          </p:cNvPr>
          <p:cNvSpPr>
            <a:spLocks noGrp="1"/>
          </p:cNvSpPr>
          <p:nvPr>
            <p:ph type="title"/>
          </p:nvPr>
        </p:nvSpPr>
        <p:spPr/>
        <p:txBody>
          <a:bodyPr/>
          <a:lstStyle/>
          <a:p>
            <a:r>
              <a:rPr lang="en-US" dirty="0"/>
              <a:t>Grover Search</a:t>
            </a:r>
          </a:p>
        </p:txBody>
      </p:sp>
      <p:sp>
        <p:nvSpPr>
          <p:cNvPr id="3" name="Content Placeholder 2">
            <a:extLst>
              <a:ext uri="{FF2B5EF4-FFF2-40B4-BE49-F238E27FC236}">
                <a16:creationId xmlns:a16="http://schemas.microsoft.com/office/drawing/2014/main" id="{5E2C7109-04A9-4356-AADB-EB3DCA00ED28}"/>
              </a:ext>
            </a:extLst>
          </p:cNvPr>
          <p:cNvSpPr>
            <a:spLocks noGrp="1"/>
          </p:cNvSpPr>
          <p:nvPr>
            <p:ph idx="1"/>
          </p:nvPr>
        </p:nvSpPr>
        <p:spPr/>
        <p:txBody>
          <a:bodyPr/>
          <a:lstStyle/>
          <a:p>
            <a:r>
              <a:rPr lang="en-US" dirty="0"/>
              <a:t>Approach:</a:t>
            </a:r>
          </a:p>
          <a:p>
            <a:pPr lvl="1"/>
            <a:r>
              <a:rPr lang="en-US" dirty="0"/>
              <a:t>Create an oracle that marks a qubit on only if f(x) is true</a:t>
            </a:r>
          </a:p>
          <a:p>
            <a:pPr lvl="1"/>
            <a:r>
              <a:rPr lang="en-US" dirty="0"/>
              <a:t>Convert the qubit oracle into phase oracle</a:t>
            </a:r>
          </a:p>
          <a:p>
            <a:pPr lvl="1"/>
            <a:r>
              <a:rPr lang="en-US" dirty="0"/>
              <a:t>Apply mirror (inverse on mean)</a:t>
            </a:r>
          </a:p>
        </p:txBody>
      </p:sp>
    </p:spTree>
    <p:extLst>
      <p:ext uri="{BB962C8B-B14F-4D97-AF65-F5344CB8AC3E}">
        <p14:creationId xmlns:p14="http://schemas.microsoft.com/office/powerpoint/2010/main" val="495205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CE5D4-4335-40BE-B0B6-D7E97A10CDEF}"/>
                  </a:ext>
                </a:extLst>
              </p:cNvPr>
              <p:cNvSpPr>
                <a:spLocks noGrp="1"/>
              </p:cNvSpPr>
              <p:nvPr>
                <p:ph idx="4294967295"/>
              </p:nvPr>
            </p:nvSpPr>
            <p:spPr>
              <a:xfrm>
                <a:off x="1009795" y="1417637"/>
                <a:ext cx="10058400" cy="4022725"/>
              </a:xfrm>
            </p:spPr>
            <p:txBody>
              <a:bodyPr/>
              <a:lstStyle/>
              <a:p>
                <a:r>
                  <a:rPr lang="en-US" dirty="0"/>
                  <a:t>Sweet spot: </a:t>
                </a:r>
              </a:p>
              <a:p>
                <a:pPr algn="ctr"/>
                <a14:m>
                  <m:oMath xmlns:m="http://schemas.openxmlformats.org/officeDocument/2006/math">
                    <m:r>
                      <a:rPr lang="en-US" sz="3200" i="1">
                        <a:latin typeface="Cambria Math" panose="02040503050406030204" pitchFamily="18" charset="0"/>
                      </a:rPr>
                      <m:t>𝑘</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𝜋</m:t>
                        </m:r>
                      </m:num>
                      <m:den>
                        <m:r>
                          <a:rPr lang="en-US" sz="3200" i="1">
                            <a:latin typeface="Cambria Math" panose="02040503050406030204" pitchFamily="18" charset="0"/>
                          </a:rPr>
                          <m:t>4</m:t>
                        </m:r>
                      </m:den>
                    </m:f>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r>
                              <a:rPr lang="en-US" sz="3200" i="1">
                                <a:latin typeface="Cambria Math" panose="02040503050406030204" pitchFamily="18" charset="0"/>
                              </a:rPr>
                              <m:t>𝑁</m:t>
                            </m:r>
                          </m:num>
                          <m:den>
                            <m:r>
                              <a:rPr lang="en-US" sz="3200" i="1">
                                <a:latin typeface="Cambria Math" panose="02040503050406030204" pitchFamily="18" charset="0"/>
                              </a:rPr>
                              <m:t>𝑀</m:t>
                            </m:r>
                          </m:den>
                        </m:f>
                      </m:e>
                    </m:rad>
                  </m:oMath>
                </a14:m>
                <a:endParaRPr lang="en-US" sz="3200" i="1" dirty="0">
                  <a:latin typeface="Cambria Math" panose="02040503050406030204" pitchFamily="18" charset="0"/>
                </a:endParaRPr>
              </a:p>
              <a:p>
                <a:r>
                  <a:rPr lang="en-US" dirty="0"/>
                  <a:t>where </a:t>
                </a:r>
              </a:p>
              <a:p>
                <a:pPr lvl="1"/>
                <a:r>
                  <a:rPr lang="en-US" dirty="0"/>
                  <a:t>N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latin typeface="Cambria Math" panose="02040503050406030204" pitchFamily="18" charset="0"/>
                  </a:rPr>
                  <a:t> </a:t>
                </a:r>
                <a:r>
                  <a:rPr lang="en-US" dirty="0"/>
                  <a:t>(number of qubits)</a:t>
                </a:r>
              </a:p>
              <a:p>
                <a:pPr lvl="1"/>
                <a:r>
                  <a:rPr lang="en-US" dirty="0"/>
                  <a:t>M : number of solutions</a:t>
                </a:r>
              </a:p>
            </p:txBody>
          </p:sp>
        </mc:Choice>
        <mc:Fallback xmlns="">
          <p:sp>
            <p:nvSpPr>
              <p:cNvPr id="3" name="Content Placeholder 2">
                <a:extLst>
                  <a:ext uri="{FF2B5EF4-FFF2-40B4-BE49-F238E27FC236}">
                    <a16:creationId xmlns:a16="http://schemas.microsoft.com/office/drawing/2014/main" id="{85CCE5D4-4335-40BE-B0B6-D7E97A10CDEF}"/>
                  </a:ext>
                </a:extLst>
              </p:cNvPr>
              <p:cNvSpPr>
                <a:spLocks noGrp="1" noRot="1" noChangeAspect="1" noMove="1" noResize="1" noEditPoints="1" noAdjustHandles="1" noChangeArrowheads="1" noChangeShapeType="1" noTextEdit="1"/>
              </p:cNvSpPr>
              <p:nvPr>
                <p:ph idx="4294967295"/>
              </p:nvPr>
            </p:nvSpPr>
            <p:spPr>
              <a:xfrm>
                <a:off x="1009795" y="1417637"/>
                <a:ext cx="10058400" cy="4022725"/>
              </a:xfrm>
              <a:blipFill>
                <a:blip r:embed="rId2"/>
                <a:stretch>
                  <a:fillRect l="-667" t="-1669"/>
                </a:stretch>
              </a:blipFill>
            </p:spPr>
            <p:txBody>
              <a:bodyPr/>
              <a:lstStyle/>
              <a:p>
                <a:r>
                  <a:rPr lang="en-US">
                    <a:noFill/>
                  </a:rPr>
                  <a:t> </a:t>
                </a:r>
              </a:p>
            </p:txBody>
          </p:sp>
        </mc:Fallback>
      </mc:AlternateContent>
    </p:spTree>
    <p:extLst>
      <p:ext uri="{BB962C8B-B14F-4D97-AF65-F5344CB8AC3E}">
        <p14:creationId xmlns:p14="http://schemas.microsoft.com/office/powerpoint/2010/main" val="98460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F57D-F256-4A1C-93CA-2EA4EA9A0E36}"/>
              </a:ext>
            </a:extLst>
          </p:cNvPr>
          <p:cNvSpPr>
            <a:spLocks noGrp="1"/>
          </p:cNvSpPr>
          <p:nvPr>
            <p:ph type="title"/>
          </p:nvPr>
        </p:nvSpPr>
        <p:spPr/>
        <p:txBody>
          <a:bodyPr/>
          <a:lstStyle/>
          <a:p>
            <a:r>
              <a:rPr lang="en-US" dirty="0"/>
              <a:t>SAT Solver</a:t>
            </a:r>
          </a:p>
        </p:txBody>
      </p:sp>
      <p:sp>
        <p:nvSpPr>
          <p:cNvPr id="4" name="Content Placeholder 3">
            <a:extLst>
              <a:ext uri="{FF2B5EF4-FFF2-40B4-BE49-F238E27FC236}">
                <a16:creationId xmlns:a16="http://schemas.microsoft.com/office/drawing/2014/main" id="{3BA7CF83-DE52-486D-95E5-E7C527C42B1E}"/>
              </a:ext>
            </a:extLst>
          </p:cNvPr>
          <p:cNvSpPr>
            <a:spLocks noGrp="1"/>
          </p:cNvSpPr>
          <p:nvPr>
            <p:ph idx="1"/>
          </p:nvPr>
        </p:nvSpPr>
        <p:spPr/>
        <p:txBody>
          <a:bodyPr/>
          <a:lstStyle/>
          <a:p>
            <a:r>
              <a:rPr lang="en-US" dirty="0"/>
              <a:t>Solve </a:t>
            </a:r>
            <a:r>
              <a:rPr lang="en-US" dirty="0" err="1"/>
              <a:t>boolean</a:t>
            </a:r>
            <a:r>
              <a:rPr lang="en-US" dirty="0"/>
              <a:t> satisfiability problems (SAT) using Grover.</a:t>
            </a:r>
          </a:p>
          <a:p>
            <a:r>
              <a:rPr lang="en-US" dirty="0"/>
              <a:t>A </a:t>
            </a:r>
            <a:r>
              <a:rPr lang="en-US" i="1" dirty="0">
                <a:hlinkClick r:id="rId2" tooltip="Propositional logic"/>
              </a:rPr>
              <a:t>propositional logic</a:t>
            </a:r>
            <a:r>
              <a:rPr lang="en-US" i="1" dirty="0"/>
              <a:t> formula</a:t>
            </a:r>
            <a:r>
              <a:rPr lang="en-US" dirty="0"/>
              <a:t>, also called </a:t>
            </a:r>
            <a:r>
              <a:rPr lang="en-US" i="1" dirty="0"/>
              <a:t>Boolean expression</a:t>
            </a:r>
            <a:r>
              <a:rPr lang="en-US" dirty="0"/>
              <a:t>, is built from </a:t>
            </a:r>
            <a:r>
              <a:rPr lang="en-US" dirty="0">
                <a:hlinkClick r:id="rId3" tooltip="Variable (mathematics)"/>
              </a:rPr>
              <a:t>variables</a:t>
            </a:r>
            <a:r>
              <a:rPr lang="en-US" dirty="0"/>
              <a:t>, operators AND (</a:t>
            </a:r>
            <a:r>
              <a:rPr lang="en-US" dirty="0">
                <a:hlinkClick r:id="rId4" tooltip="Logical conjunction"/>
              </a:rPr>
              <a:t>conjunction</a:t>
            </a:r>
            <a:r>
              <a:rPr lang="en-US" dirty="0"/>
              <a:t>, denoted by ∧), OR (</a:t>
            </a:r>
            <a:r>
              <a:rPr lang="en-US" dirty="0">
                <a:hlinkClick r:id="rId5" tooltip="Logical disjunction"/>
              </a:rPr>
              <a:t>disjunction</a:t>
            </a:r>
            <a:r>
              <a:rPr lang="en-US" dirty="0"/>
              <a:t>, ∨), NOT (</a:t>
            </a:r>
            <a:r>
              <a:rPr lang="en-US" dirty="0">
                <a:hlinkClick r:id="rId6" tooltip="Negation"/>
              </a:rPr>
              <a:t>negation</a:t>
            </a:r>
            <a:r>
              <a:rPr lang="en-US" dirty="0"/>
              <a:t>, ¬), and parentheses. </a:t>
            </a:r>
          </a:p>
          <a:p>
            <a:r>
              <a:rPr lang="en-US" dirty="0"/>
              <a:t>A formula is said to be </a:t>
            </a:r>
            <a:r>
              <a:rPr lang="en-US" i="1" dirty="0"/>
              <a:t>satisfiable</a:t>
            </a:r>
            <a:r>
              <a:rPr lang="en-US" dirty="0"/>
              <a:t> if it can be made TRUE by assigning appropriate </a:t>
            </a:r>
            <a:r>
              <a:rPr lang="en-US" dirty="0">
                <a:hlinkClick r:id="rId7" tooltip="Logical value"/>
              </a:rPr>
              <a:t>logical values</a:t>
            </a:r>
            <a:r>
              <a:rPr lang="en-US" dirty="0"/>
              <a:t> (i.e. TRUE, FALSE) to its variables. </a:t>
            </a:r>
          </a:p>
          <a:p>
            <a:r>
              <a:rPr lang="en-US" dirty="0"/>
              <a:t>We can create Oracle for all Boolean operators, and use Grover to solve the problem.</a:t>
            </a:r>
          </a:p>
        </p:txBody>
      </p:sp>
    </p:spTree>
    <p:extLst>
      <p:ext uri="{BB962C8B-B14F-4D97-AF65-F5344CB8AC3E}">
        <p14:creationId xmlns:p14="http://schemas.microsoft.com/office/powerpoint/2010/main" val="157127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CC20C1AC-2989-46C4-9147-DC98DDD9F7CC}"/>
              </a:ext>
            </a:extLst>
          </p:cNvPr>
          <p:cNvGrpSpPr/>
          <p:nvPr/>
        </p:nvGrpSpPr>
        <p:grpSpPr>
          <a:xfrm>
            <a:off x="3974476" y="1910838"/>
            <a:ext cx="4619659" cy="1465535"/>
            <a:chOff x="2727960" y="2748343"/>
            <a:chExt cx="4619659" cy="1465535"/>
          </a:xfrm>
        </p:grpSpPr>
        <p:cxnSp>
          <p:nvCxnSpPr>
            <p:cNvPr id="9" name="Straight Connector 8">
              <a:extLst>
                <a:ext uri="{FF2B5EF4-FFF2-40B4-BE49-F238E27FC236}">
                  <a16:creationId xmlns:a16="http://schemas.microsoft.com/office/drawing/2014/main" id="{DAFB2F05-FF8D-4A52-A056-2B8B3CC553A0}"/>
                </a:ext>
              </a:extLst>
            </p:cNvPr>
            <p:cNvCxnSpPr>
              <a:cxnSpLocks/>
            </p:cNvCxnSpPr>
            <p:nvPr/>
          </p:nvCxnSpPr>
          <p:spPr>
            <a:xfrm>
              <a:off x="2727960" y="2938786"/>
              <a:ext cx="2647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127354-3F35-40EC-9497-21BAA0B2BEC7}"/>
                </a:ext>
              </a:extLst>
            </p:cNvPr>
            <p:cNvCxnSpPr>
              <a:cxnSpLocks/>
            </p:cNvCxnSpPr>
            <p:nvPr/>
          </p:nvCxnSpPr>
          <p:spPr>
            <a:xfrm>
              <a:off x="2727960" y="3484892"/>
              <a:ext cx="2647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9A6F8B4-145E-4568-A0BF-FECC48EA0D6F}"/>
                </a:ext>
              </a:extLst>
            </p:cNvPr>
            <p:cNvGrpSpPr/>
            <p:nvPr/>
          </p:nvGrpSpPr>
          <p:grpSpPr>
            <a:xfrm>
              <a:off x="3706592" y="3848118"/>
              <a:ext cx="365760" cy="365760"/>
              <a:chOff x="1677409" y="2254651"/>
              <a:chExt cx="365760" cy="365760"/>
            </a:xfrm>
          </p:grpSpPr>
          <p:sp>
            <p:nvSpPr>
              <p:cNvPr id="17" name="Oval 16">
                <a:extLst>
                  <a:ext uri="{FF2B5EF4-FFF2-40B4-BE49-F238E27FC236}">
                    <a16:creationId xmlns:a16="http://schemas.microsoft.com/office/drawing/2014/main" id="{819A59C2-E63A-45F2-B28B-056063BF7879}"/>
                  </a:ext>
                </a:extLst>
              </p:cNvPr>
              <p:cNvSpPr/>
              <p:nvPr/>
            </p:nvSpPr>
            <p:spPr>
              <a:xfrm>
                <a:off x="1677409" y="2254651"/>
                <a:ext cx="365760" cy="36576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F1B9E53-2BD2-45E3-80F6-991D6992431D}"/>
                  </a:ext>
                </a:extLst>
              </p:cNvPr>
              <p:cNvCxnSpPr>
                <a:stCxn id="17" idx="0"/>
                <a:endCxn id="17" idx="4"/>
              </p:cNvCxnSpPr>
              <p:nvPr/>
            </p:nvCxnSpPr>
            <p:spPr>
              <a:xfrm>
                <a:off x="1860289" y="2254651"/>
                <a:ext cx="0" cy="3657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DCF308-D740-4402-BF67-0BF6EBC8247B}"/>
                  </a:ext>
                </a:extLst>
              </p:cNvPr>
              <p:cNvCxnSpPr>
                <a:stCxn id="17" idx="2"/>
                <a:endCxn id="17" idx="6"/>
              </p:cNvCxnSpPr>
              <p:nvPr/>
            </p:nvCxnSpPr>
            <p:spPr>
              <a:xfrm>
                <a:off x="1677409" y="2437531"/>
                <a:ext cx="365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5E8AC906-D0AD-4E46-BDF3-5006BAB32138}"/>
                </a:ext>
              </a:extLst>
            </p:cNvPr>
            <p:cNvCxnSpPr>
              <a:cxnSpLocks/>
            </p:cNvCxnSpPr>
            <p:nvPr/>
          </p:nvCxnSpPr>
          <p:spPr>
            <a:xfrm>
              <a:off x="2727960" y="4030998"/>
              <a:ext cx="2620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BCD1EA-9C0F-4693-935E-6A71FE6B3FAC}"/>
                </a:ext>
              </a:extLst>
            </p:cNvPr>
            <p:cNvCxnSpPr>
              <a:stCxn id="17" idx="0"/>
            </p:cNvCxnSpPr>
            <p:nvPr/>
          </p:nvCxnSpPr>
          <p:spPr>
            <a:xfrm flipV="1">
              <a:off x="3889472" y="2938786"/>
              <a:ext cx="0" cy="9093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B815D16-81C6-4A0D-9A95-61B539845DE4}"/>
                </a:ext>
              </a:extLst>
            </p:cNvPr>
            <p:cNvSpPr/>
            <p:nvPr/>
          </p:nvSpPr>
          <p:spPr>
            <a:xfrm>
              <a:off x="3835879" y="2880612"/>
              <a:ext cx="109728" cy="1117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42F00A-5270-4940-BC29-B614A4662984}"/>
                </a:ext>
              </a:extLst>
            </p:cNvPr>
            <p:cNvSpPr/>
            <p:nvPr/>
          </p:nvSpPr>
          <p:spPr>
            <a:xfrm>
              <a:off x="3834608" y="3428938"/>
              <a:ext cx="109728" cy="1117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FD8750D-98DF-4161-A22A-E16F9DA452D9}"/>
                </a:ext>
              </a:extLst>
            </p:cNvPr>
            <p:cNvSpPr txBox="1"/>
            <p:nvPr/>
          </p:nvSpPr>
          <p:spPr>
            <a:xfrm>
              <a:off x="5716645" y="2748343"/>
              <a:ext cx="45719" cy="369332"/>
            </a:xfrm>
            <a:prstGeom prst="rect">
              <a:avLst/>
            </a:prstGeom>
            <a:noFill/>
          </p:spPr>
          <p:txBody>
            <a:bodyPr wrap="square" rtlCol="0">
              <a:spAutoFit/>
            </a:bodyPr>
            <a:lstStyle/>
            <a:p>
              <a:r>
                <a:rPr lang="en-US" dirty="0"/>
                <a:t>a</a:t>
              </a:r>
            </a:p>
          </p:txBody>
        </p:sp>
        <p:sp>
          <p:nvSpPr>
            <p:cNvPr id="34" name="TextBox 33">
              <a:extLst>
                <a:ext uri="{FF2B5EF4-FFF2-40B4-BE49-F238E27FC236}">
                  <a16:creationId xmlns:a16="http://schemas.microsoft.com/office/drawing/2014/main" id="{CEE6D0FD-944E-440D-8EAC-3CD9DC755C7B}"/>
                </a:ext>
              </a:extLst>
            </p:cNvPr>
            <p:cNvSpPr txBox="1"/>
            <p:nvPr/>
          </p:nvSpPr>
          <p:spPr>
            <a:xfrm>
              <a:off x="5660257" y="3289616"/>
              <a:ext cx="822301" cy="369332"/>
            </a:xfrm>
            <a:prstGeom prst="rect">
              <a:avLst/>
            </a:prstGeom>
            <a:noFill/>
          </p:spPr>
          <p:txBody>
            <a:bodyPr wrap="square" rtlCol="0">
              <a:spAutoFit/>
            </a:bodyPr>
            <a:lstStyle/>
            <a:p>
              <a:r>
                <a:rPr lang="en-US" dirty="0"/>
                <a:t>b</a:t>
              </a:r>
            </a:p>
          </p:txBody>
        </p:sp>
        <p:sp>
          <p:nvSpPr>
            <p:cNvPr id="35" name="TextBox 34">
              <a:extLst>
                <a:ext uri="{FF2B5EF4-FFF2-40B4-BE49-F238E27FC236}">
                  <a16:creationId xmlns:a16="http://schemas.microsoft.com/office/drawing/2014/main" id="{46C1EEA4-B097-4A86-8F5C-FB5B737C096F}"/>
                </a:ext>
              </a:extLst>
            </p:cNvPr>
            <p:cNvSpPr txBox="1"/>
            <p:nvPr/>
          </p:nvSpPr>
          <p:spPr>
            <a:xfrm>
              <a:off x="5617497" y="3830889"/>
              <a:ext cx="1730122" cy="369332"/>
            </a:xfrm>
            <a:prstGeom prst="rect">
              <a:avLst/>
            </a:prstGeom>
            <a:noFill/>
          </p:spPr>
          <p:txBody>
            <a:bodyPr wrap="square" rtlCol="0">
              <a:spAutoFit/>
            </a:bodyPr>
            <a:lstStyle/>
            <a:p>
              <a:r>
                <a:rPr lang="en-US" dirty="0"/>
                <a:t>a ∧ b</a:t>
              </a:r>
            </a:p>
          </p:txBody>
        </p:sp>
      </p:grpSp>
      <p:sp>
        <p:nvSpPr>
          <p:cNvPr id="37" name="TextBox 36">
            <a:extLst>
              <a:ext uri="{FF2B5EF4-FFF2-40B4-BE49-F238E27FC236}">
                <a16:creationId xmlns:a16="http://schemas.microsoft.com/office/drawing/2014/main" id="{E505DDFC-0662-401E-84FF-00D1E929FA95}"/>
              </a:ext>
            </a:extLst>
          </p:cNvPr>
          <p:cNvSpPr txBox="1"/>
          <p:nvPr/>
        </p:nvSpPr>
        <p:spPr>
          <a:xfrm>
            <a:off x="3941028" y="4704092"/>
            <a:ext cx="920445" cy="523220"/>
          </a:xfrm>
          <a:prstGeom prst="rect">
            <a:avLst/>
          </a:prstGeom>
          <a:noFill/>
        </p:spPr>
        <p:txBody>
          <a:bodyPr wrap="none" rtlCol="0">
            <a:spAutoFit/>
          </a:bodyPr>
          <a:lstStyle/>
          <a:p>
            <a:r>
              <a:rPr lang="en-US" sz="2800" dirty="0"/>
              <a:t>a ∨ b</a:t>
            </a:r>
          </a:p>
        </p:txBody>
      </p:sp>
      <p:sp>
        <p:nvSpPr>
          <p:cNvPr id="38" name="TextBox 37">
            <a:extLst>
              <a:ext uri="{FF2B5EF4-FFF2-40B4-BE49-F238E27FC236}">
                <a16:creationId xmlns:a16="http://schemas.microsoft.com/office/drawing/2014/main" id="{C1D07E74-2A61-4056-AEB1-2D1ED3F53911}"/>
              </a:ext>
            </a:extLst>
          </p:cNvPr>
          <p:cNvSpPr txBox="1"/>
          <p:nvPr/>
        </p:nvSpPr>
        <p:spPr>
          <a:xfrm>
            <a:off x="6901316" y="4704092"/>
            <a:ext cx="617477" cy="523220"/>
          </a:xfrm>
          <a:prstGeom prst="rect">
            <a:avLst/>
          </a:prstGeom>
          <a:noFill/>
        </p:spPr>
        <p:txBody>
          <a:bodyPr wrap="none" rtlCol="0">
            <a:spAutoFit/>
          </a:bodyPr>
          <a:lstStyle/>
          <a:p>
            <a:r>
              <a:rPr lang="en-US" sz="2800" dirty="0"/>
              <a:t>¬ a</a:t>
            </a:r>
          </a:p>
        </p:txBody>
      </p:sp>
    </p:spTree>
    <p:extLst>
      <p:ext uri="{BB962C8B-B14F-4D97-AF65-F5344CB8AC3E}">
        <p14:creationId xmlns:p14="http://schemas.microsoft.com/office/powerpoint/2010/main" val="319105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828E-9C96-4169-89AD-1C94066056DA}"/>
              </a:ext>
            </a:extLst>
          </p:cNvPr>
          <p:cNvSpPr>
            <a:spLocks noGrp="1"/>
          </p:cNvSpPr>
          <p:nvPr>
            <p:ph type="title"/>
          </p:nvPr>
        </p:nvSpPr>
        <p:spPr/>
        <p:txBody>
          <a:bodyPr/>
          <a:lstStyle/>
          <a:p>
            <a:r>
              <a:rPr lang="en-US" dirty="0"/>
              <a:t>Intro</a:t>
            </a:r>
          </a:p>
        </p:txBody>
      </p:sp>
    </p:spTree>
    <p:extLst>
      <p:ext uri="{BB962C8B-B14F-4D97-AF65-F5344CB8AC3E}">
        <p14:creationId xmlns:p14="http://schemas.microsoft.com/office/powerpoint/2010/main" val="287291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952D-B44C-48C8-89A9-40501DF41C2F}"/>
              </a:ext>
            </a:extLst>
          </p:cNvPr>
          <p:cNvSpPr>
            <a:spLocks noGrp="1"/>
          </p:cNvSpPr>
          <p:nvPr>
            <p:ph type="title"/>
          </p:nvPr>
        </p:nvSpPr>
        <p:spPr/>
        <p:txBody>
          <a:bodyPr/>
          <a:lstStyle/>
          <a:p>
            <a:r>
              <a:rPr lang="en-US" dirty="0"/>
              <a:t>Why Q#</a:t>
            </a:r>
          </a:p>
        </p:txBody>
      </p:sp>
      <p:graphicFrame>
        <p:nvGraphicFramePr>
          <p:cNvPr id="4" name="Table 4">
            <a:extLst>
              <a:ext uri="{FF2B5EF4-FFF2-40B4-BE49-F238E27FC236}">
                <a16:creationId xmlns:a16="http://schemas.microsoft.com/office/drawing/2014/main" id="{8C52BC27-5BFD-47D8-9C91-0C1CAA55EDBD}"/>
              </a:ext>
            </a:extLst>
          </p:cNvPr>
          <p:cNvGraphicFramePr>
            <a:graphicFrameLocks noGrp="1"/>
          </p:cNvGraphicFramePr>
          <p:nvPr>
            <p:extLst>
              <p:ext uri="{D42A27DB-BD31-4B8C-83A1-F6EECF244321}">
                <p14:modId xmlns:p14="http://schemas.microsoft.com/office/powerpoint/2010/main" val="2661674565"/>
              </p:ext>
            </p:extLst>
          </p:nvPr>
        </p:nvGraphicFramePr>
        <p:xfrm>
          <a:off x="1097280" y="1961726"/>
          <a:ext cx="10058400" cy="3354847"/>
        </p:xfrm>
        <a:graphic>
          <a:graphicData uri="http://schemas.openxmlformats.org/drawingml/2006/table">
            <a:tbl>
              <a:tblPr firstRow="1" bandRow="1">
                <a:tableStyleId>{9D7B26C5-4107-4FEC-AEDC-1716B250A1EF}</a:tableStyleId>
              </a:tblPr>
              <a:tblGrid>
                <a:gridCol w="2514600">
                  <a:extLst>
                    <a:ext uri="{9D8B030D-6E8A-4147-A177-3AD203B41FA5}">
                      <a16:colId xmlns:a16="http://schemas.microsoft.com/office/drawing/2014/main" val="85520031"/>
                    </a:ext>
                  </a:extLst>
                </a:gridCol>
                <a:gridCol w="2514600">
                  <a:extLst>
                    <a:ext uri="{9D8B030D-6E8A-4147-A177-3AD203B41FA5}">
                      <a16:colId xmlns:a16="http://schemas.microsoft.com/office/drawing/2014/main" val="1803248223"/>
                    </a:ext>
                  </a:extLst>
                </a:gridCol>
                <a:gridCol w="2514600">
                  <a:extLst>
                    <a:ext uri="{9D8B030D-6E8A-4147-A177-3AD203B41FA5}">
                      <a16:colId xmlns:a16="http://schemas.microsoft.com/office/drawing/2014/main" val="3792684937"/>
                    </a:ext>
                  </a:extLst>
                </a:gridCol>
                <a:gridCol w="2514600">
                  <a:extLst>
                    <a:ext uri="{9D8B030D-6E8A-4147-A177-3AD203B41FA5}">
                      <a16:colId xmlns:a16="http://schemas.microsoft.com/office/drawing/2014/main" val="101123046"/>
                    </a:ext>
                  </a:extLst>
                </a:gridCol>
              </a:tblGrid>
              <a:tr h="748425">
                <a:tc>
                  <a:txBody>
                    <a:bodyPr/>
                    <a:lstStyle/>
                    <a:p>
                      <a:endParaRPr lang="en-US" dirty="0"/>
                    </a:p>
                  </a:txBody>
                  <a:tcPr/>
                </a:tc>
                <a:tc>
                  <a:txBody>
                    <a:bodyPr/>
                    <a:lstStyle/>
                    <a:p>
                      <a:pPr algn="ctr"/>
                      <a:r>
                        <a:rPr lang="en-US" dirty="0"/>
                        <a:t>Circuits</a:t>
                      </a:r>
                    </a:p>
                  </a:txBody>
                  <a:tcPr/>
                </a:tc>
                <a:tc>
                  <a:txBody>
                    <a:bodyPr/>
                    <a:lstStyle/>
                    <a:p>
                      <a:pPr algn="ctr"/>
                      <a:r>
                        <a:rPr lang="en-US" dirty="0"/>
                        <a:t>Host Language w/Libraries</a:t>
                      </a:r>
                    </a:p>
                  </a:txBody>
                  <a:tcPr/>
                </a:tc>
                <a:tc>
                  <a:txBody>
                    <a:bodyPr/>
                    <a:lstStyle/>
                    <a:p>
                      <a:pPr algn="ctr"/>
                      <a:r>
                        <a:rPr lang="en-US" dirty="0"/>
                        <a:t>Custom Domain Language</a:t>
                      </a:r>
                    </a:p>
                  </a:txBody>
                  <a:tcPr/>
                </a:tc>
                <a:extLst>
                  <a:ext uri="{0D108BD9-81ED-4DB2-BD59-A6C34878D82A}">
                    <a16:rowId xmlns:a16="http://schemas.microsoft.com/office/drawing/2014/main" val="2277476467"/>
                  </a:ext>
                </a:extLst>
              </a:tr>
              <a:tr h="748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Expressing Computation</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203355882"/>
                  </a:ext>
                </a:extLst>
              </a:tr>
              <a:tr h="557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a:t>
                      </a:r>
                    </a:p>
                  </a:txBody>
                  <a:tcPr/>
                </a:tc>
                <a:tc>
                  <a:txBody>
                    <a:bodyPr/>
                    <a:lstStyle/>
                    <a:p>
                      <a:pPr algn="ctr"/>
                      <a:endParaRPr lang="en-US"/>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482598920"/>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Portability</a:t>
                      </a:r>
                    </a:p>
                  </a:txBody>
                  <a:tcPr/>
                </a:tc>
                <a:tc>
                  <a:txBody>
                    <a:bodyPr/>
                    <a:lstStyle/>
                    <a:p>
                      <a:pPr algn="ctr"/>
                      <a:endParaRPr lang="en-US"/>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646000717"/>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Separation</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724178245"/>
                  </a:ext>
                </a:extLst>
              </a:tr>
              <a:tr h="433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Strict Reasoning</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2222090049"/>
                  </a:ext>
                </a:extLst>
              </a:tr>
            </a:tbl>
          </a:graphicData>
        </a:graphic>
      </p:graphicFrame>
    </p:spTree>
    <p:extLst>
      <p:ext uri="{BB962C8B-B14F-4D97-AF65-F5344CB8AC3E}">
        <p14:creationId xmlns:p14="http://schemas.microsoft.com/office/powerpoint/2010/main" val="94970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7C7F-5601-44C4-A24E-74B4C1BBCC88}"/>
              </a:ext>
            </a:extLst>
          </p:cNvPr>
          <p:cNvSpPr>
            <a:spLocks noGrp="1"/>
          </p:cNvSpPr>
          <p:nvPr>
            <p:ph type="title"/>
          </p:nvPr>
        </p:nvSpPr>
        <p:spPr/>
        <p:txBody>
          <a:bodyPr/>
          <a:lstStyle/>
          <a:p>
            <a:r>
              <a:rPr lang="en-US" dirty="0"/>
              <a:t>Phase Estimation</a:t>
            </a:r>
          </a:p>
        </p:txBody>
      </p:sp>
      <p:sp>
        <p:nvSpPr>
          <p:cNvPr id="3" name="Content Placeholder 2">
            <a:extLst>
              <a:ext uri="{FF2B5EF4-FFF2-40B4-BE49-F238E27FC236}">
                <a16:creationId xmlns:a16="http://schemas.microsoft.com/office/drawing/2014/main" id="{BE7A4417-E741-4DA3-BA29-911F67CD0E1D}"/>
              </a:ext>
            </a:extLst>
          </p:cNvPr>
          <p:cNvSpPr>
            <a:spLocks noGrp="1"/>
          </p:cNvSpPr>
          <p:nvPr>
            <p:ph idx="1"/>
          </p:nvPr>
        </p:nvSpPr>
        <p:spPr/>
        <p:txBody>
          <a:bodyPr/>
          <a:lstStyle/>
          <a:p>
            <a:r>
              <a:rPr lang="en-US" dirty="0"/>
              <a:t>The task of estimating the eigenvalue of an eigenvector of a unitary operator. Since the absolute value of the eigenvalue is always 1, the eigenvalue can be represented as exp(2iπφ), and phase estimation algorithms are usually formulated in terms of estimating the phase φ.</a:t>
            </a:r>
          </a:p>
        </p:txBody>
      </p:sp>
    </p:spTree>
    <p:extLst>
      <p:ext uri="{BB962C8B-B14F-4D97-AF65-F5344CB8AC3E}">
        <p14:creationId xmlns:p14="http://schemas.microsoft.com/office/powerpoint/2010/main" val="243661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A89CDF-1450-4039-B10E-803DCF222491}"/>
              </a:ext>
            </a:extLst>
          </p:cNvPr>
          <p:cNvPicPr>
            <a:picLocks noChangeAspect="1"/>
          </p:cNvPicPr>
          <p:nvPr/>
        </p:nvPicPr>
        <p:blipFill>
          <a:blip r:embed="rId2"/>
          <a:stretch>
            <a:fillRect/>
          </a:stretch>
        </p:blipFill>
        <p:spPr>
          <a:xfrm>
            <a:off x="1643626" y="658513"/>
            <a:ext cx="8904747" cy="5540974"/>
          </a:xfrm>
          <a:prstGeom prst="rect">
            <a:avLst/>
          </a:prstGeom>
        </p:spPr>
      </p:pic>
    </p:spTree>
    <p:extLst>
      <p:ext uri="{BB962C8B-B14F-4D97-AF65-F5344CB8AC3E}">
        <p14:creationId xmlns:p14="http://schemas.microsoft.com/office/powerpoint/2010/main" val="159875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5944-DF6B-4BA1-9347-762DDFDB881F}"/>
              </a:ext>
            </a:extLst>
          </p:cNvPr>
          <p:cNvSpPr>
            <a:spLocks noGrp="1"/>
          </p:cNvSpPr>
          <p:nvPr>
            <p:ph type="title"/>
          </p:nvPr>
        </p:nvSpPr>
        <p:spPr/>
        <p:txBody>
          <a:bodyPr/>
          <a:lstStyle/>
          <a:p>
            <a:r>
              <a:rPr lang="en-US" dirty="0"/>
              <a:t>Other QDK components</a:t>
            </a:r>
          </a:p>
        </p:txBody>
      </p:sp>
      <p:sp>
        <p:nvSpPr>
          <p:cNvPr id="3" name="Content Placeholder 2">
            <a:extLst>
              <a:ext uri="{FF2B5EF4-FFF2-40B4-BE49-F238E27FC236}">
                <a16:creationId xmlns:a16="http://schemas.microsoft.com/office/drawing/2014/main" id="{5FF048B2-A12B-4581-A9AA-201BFA56D8A8}"/>
              </a:ext>
            </a:extLst>
          </p:cNvPr>
          <p:cNvSpPr>
            <a:spLocks noGrp="1"/>
          </p:cNvSpPr>
          <p:nvPr>
            <p:ph idx="1"/>
          </p:nvPr>
        </p:nvSpPr>
        <p:spPr/>
        <p:txBody>
          <a:bodyPr/>
          <a:lstStyle/>
          <a:p>
            <a:r>
              <a:rPr lang="en-US" dirty="0"/>
              <a:t>More Katas</a:t>
            </a:r>
          </a:p>
          <a:p>
            <a:r>
              <a:rPr lang="en-US" dirty="0"/>
              <a:t>Other Samples</a:t>
            </a:r>
          </a:p>
          <a:p>
            <a:r>
              <a:rPr lang="en-US" dirty="0"/>
              <a:t>Other Libraries</a:t>
            </a:r>
          </a:p>
          <a:p>
            <a:pPr lvl="1"/>
            <a:r>
              <a:rPr lang="en-US" dirty="0"/>
              <a:t>Chemistry</a:t>
            </a:r>
          </a:p>
          <a:p>
            <a:pPr lvl="1"/>
            <a:r>
              <a:rPr lang="en-US" dirty="0" err="1"/>
              <a:t>Numerics</a:t>
            </a:r>
            <a:endParaRPr lang="en-US" dirty="0"/>
          </a:p>
          <a:p>
            <a:r>
              <a:rPr lang="en-US" dirty="0"/>
              <a:t>Resources estimation</a:t>
            </a:r>
          </a:p>
          <a:p>
            <a:r>
              <a:rPr lang="en-US" dirty="0"/>
              <a:t>Toffoli simulator</a:t>
            </a:r>
          </a:p>
        </p:txBody>
      </p:sp>
    </p:spTree>
    <p:extLst>
      <p:ext uri="{BB962C8B-B14F-4D97-AF65-F5344CB8AC3E}">
        <p14:creationId xmlns:p14="http://schemas.microsoft.com/office/powerpoint/2010/main" val="292596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F1B0-B940-4DE3-AC92-443437EDA9FE}"/>
              </a:ext>
            </a:extLst>
          </p:cNvPr>
          <p:cNvSpPr>
            <a:spLocks noGrp="1"/>
          </p:cNvSpPr>
          <p:nvPr>
            <p:ph type="title"/>
          </p:nvPr>
        </p:nvSpPr>
        <p:spPr/>
        <p:txBody>
          <a:bodyPr/>
          <a:lstStyle/>
          <a:p>
            <a:r>
              <a:rPr lang="en-US" dirty="0"/>
              <a:t>Basic Gates</a:t>
            </a:r>
          </a:p>
        </p:txBody>
      </p:sp>
      <p:sp>
        <p:nvSpPr>
          <p:cNvPr id="3" name="Content Placeholder 2">
            <a:extLst>
              <a:ext uri="{FF2B5EF4-FFF2-40B4-BE49-F238E27FC236}">
                <a16:creationId xmlns:a16="http://schemas.microsoft.com/office/drawing/2014/main" id="{182A0DBE-68CF-4D47-A45B-00F11B2E7FC6}"/>
              </a:ext>
            </a:extLst>
          </p:cNvPr>
          <p:cNvSpPr>
            <a:spLocks noGrp="1"/>
          </p:cNvSpPr>
          <p:nvPr>
            <p:ph idx="1"/>
          </p:nvPr>
        </p:nvSpPr>
        <p:spPr/>
        <p:txBody>
          <a:bodyPr/>
          <a:lstStyle/>
          <a:p>
            <a:r>
              <a:rPr lang="en-US" dirty="0"/>
              <a:t>Shows how </a:t>
            </a:r>
            <a:r>
              <a:rPr lang="en-US" dirty="0" err="1"/>
              <a:t>Jupyter</a:t>
            </a:r>
            <a:r>
              <a:rPr lang="en-US" dirty="0"/>
              <a:t> katas work</a:t>
            </a:r>
          </a:p>
        </p:txBody>
      </p:sp>
    </p:spTree>
    <p:extLst>
      <p:ext uri="{BB962C8B-B14F-4D97-AF65-F5344CB8AC3E}">
        <p14:creationId xmlns:p14="http://schemas.microsoft.com/office/powerpoint/2010/main" val="68421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2EF3-D87F-4F32-B90A-1E1F691155C0}"/>
              </a:ext>
            </a:extLst>
          </p:cNvPr>
          <p:cNvSpPr>
            <a:spLocks noGrp="1"/>
          </p:cNvSpPr>
          <p:nvPr>
            <p:ph type="title"/>
          </p:nvPr>
        </p:nvSpPr>
        <p:spPr/>
        <p:txBody>
          <a:bodyPr/>
          <a:lstStyle/>
          <a:p>
            <a:r>
              <a:rPr lang="en-US" dirty="0"/>
              <a:t>Deutsch-</a:t>
            </a:r>
            <a:r>
              <a:rPr lang="en-US" dirty="0" err="1"/>
              <a:t>Jozsa</a:t>
            </a:r>
            <a:endParaRPr lang="en-US" dirty="0"/>
          </a:p>
        </p:txBody>
      </p:sp>
      <p:sp>
        <p:nvSpPr>
          <p:cNvPr id="3" name="Content Placeholder 2">
            <a:extLst>
              <a:ext uri="{FF2B5EF4-FFF2-40B4-BE49-F238E27FC236}">
                <a16:creationId xmlns:a16="http://schemas.microsoft.com/office/drawing/2014/main" id="{6405E22A-B758-414F-BE64-FE3B54D91CE2}"/>
              </a:ext>
            </a:extLst>
          </p:cNvPr>
          <p:cNvSpPr>
            <a:spLocks noGrp="1"/>
          </p:cNvSpPr>
          <p:nvPr>
            <p:ph idx="1"/>
          </p:nvPr>
        </p:nvSpPr>
        <p:spPr/>
        <p:txBody>
          <a:bodyPr/>
          <a:lstStyle/>
          <a:p>
            <a:r>
              <a:rPr lang="en-US" dirty="0"/>
              <a:t>Given a classical function  𝑓(𝑥):{0,1}𝑁→{0,1} . You are guaranteed that the function  𝑓  is</a:t>
            </a:r>
          </a:p>
          <a:p>
            <a:pPr lvl="1"/>
            <a:r>
              <a:rPr lang="en-US" dirty="0"/>
              <a:t>either constant (has the same value for all inputs)or balanced (has value 0 for half of the inputs and 1 for the other half of the inputs).</a:t>
            </a:r>
          </a:p>
          <a:p>
            <a:r>
              <a:rPr lang="en-US" dirty="0"/>
              <a:t>The task is to figure out whether the function is constant or balanced.</a:t>
            </a:r>
          </a:p>
          <a:p>
            <a:r>
              <a:rPr lang="en-US" dirty="0"/>
              <a:t>Leverage super position to find the answer in just one application of the oracle.</a:t>
            </a:r>
          </a:p>
        </p:txBody>
      </p:sp>
    </p:spTree>
    <p:extLst>
      <p:ext uri="{BB962C8B-B14F-4D97-AF65-F5344CB8AC3E}">
        <p14:creationId xmlns:p14="http://schemas.microsoft.com/office/powerpoint/2010/main" val="102769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BEA4-DDB1-4102-80C5-98A037559746}"/>
              </a:ext>
            </a:extLst>
          </p:cNvPr>
          <p:cNvSpPr>
            <a:spLocks noGrp="1"/>
          </p:cNvSpPr>
          <p:nvPr>
            <p:ph type="title"/>
          </p:nvPr>
        </p:nvSpPr>
        <p:spPr/>
        <p:txBody>
          <a:bodyPr/>
          <a:lstStyle/>
          <a:p>
            <a:r>
              <a:rPr lang="en-US" dirty="0"/>
              <a:t>Teleport</a:t>
            </a:r>
          </a:p>
        </p:txBody>
      </p:sp>
      <p:sp>
        <p:nvSpPr>
          <p:cNvPr id="3" name="Content Placeholder 2">
            <a:extLst>
              <a:ext uri="{FF2B5EF4-FFF2-40B4-BE49-F238E27FC236}">
                <a16:creationId xmlns:a16="http://schemas.microsoft.com/office/drawing/2014/main" id="{4989F0D6-CDAC-407E-9995-DC0623EAA60B}"/>
              </a:ext>
            </a:extLst>
          </p:cNvPr>
          <p:cNvSpPr>
            <a:spLocks noGrp="1"/>
          </p:cNvSpPr>
          <p:nvPr>
            <p:ph idx="1"/>
          </p:nvPr>
        </p:nvSpPr>
        <p:spPr/>
        <p:txBody>
          <a:bodyPr/>
          <a:lstStyle/>
          <a:p>
            <a:r>
              <a:rPr lang="en-US" dirty="0"/>
              <a:t>Leverage entanglement to transport a quantum state from one qubit to another</a:t>
            </a:r>
          </a:p>
        </p:txBody>
      </p:sp>
      <p:pic>
        <p:nvPicPr>
          <p:cNvPr id="1030" name="Picture 6">
            <a:extLst>
              <a:ext uri="{FF2B5EF4-FFF2-40B4-BE49-F238E27FC236}">
                <a16:creationId xmlns:a16="http://schemas.microsoft.com/office/drawing/2014/main" id="{C3EA9D23-152B-4430-9383-78FBF46F5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31" y="2691977"/>
            <a:ext cx="6839538" cy="273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2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B17-EC76-4542-B72F-5D5E96042557}"/>
              </a:ext>
            </a:extLst>
          </p:cNvPr>
          <p:cNvSpPr>
            <a:spLocks noGrp="1"/>
          </p:cNvSpPr>
          <p:nvPr>
            <p:ph type="title"/>
          </p:nvPr>
        </p:nvSpPr>
        <p:spPr>
          <a:xfrm>
            <a:off x="1097280" y="286603"/>
            <a:ext cx="10058400" cy="1450757"/>
          </a:xfrm>
        </p:spPr>
        <p:txBody>
          <a:bodyPr/>
          <a:lstStyle/>
          <a:p>
            <a:r>
              <a:rPr lang="en-US"/>
              <a:t>Grover Search</a:t>
            </a:r>
            <a:endParaRPr lang="en-US" dirty="0"/>
          </a:p>
        </p:txBody>
      </p:sp>
    </p:spTree>
    <p:extLst>
      <p:ext uri="{BB962C8B-B14F-4D97-AF65-F5344CB8AC3E}">
        <p14:creationId xmlns:p14="http://schemas.microsoft.com/office/powerpoint/2010/main" val="287399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2592DE04-B68F-4EED-B3E6-CDA87F378D90}"/>
              </a:ext>
            </a:extLst>
          </p:cNvPr>
          <p:cNvCxnSpPr>
            <a:cxnSpLocks/>
          </p:cNvCxnSpPr>
          <p:nvPr/>
        </p:nvCxnSpPr>
        <p:spPr>
          <a:xfrm flipV="1">
            <a:off x="5197114" y="1735506"/>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 name="Group 3">
            <a:extLst>
              <a:ext uri="{FF2B5EF4-FFF2-40B4-BE49-F238E27FC236}">
                <a16:creationId xmlns:a16="http://schemas.microsoft.com/office/drawing/2014/main" id="{7D5B9F6F-4F2F-4C58-900D-E1D2F76AEDEA}"/>
              </a:ext>
            </a:extLst>
          </p:cNvPr>
          <p:cNvGrpSpPr/>
          <p:nvPr/>
        </p:nvGrpSpPr>
        <p:grpSpPr>
          <a:xfrm>
            <a:off x="4179869" y="1296192"/>
            <a:ext cx="3832261" cy="2909157"/>
            <a:chOff x="7859047" y="2053293"/>
            <a:chExt cx="3832261" cy="2909157"/>
          </a:xfrm>
        </p:grpSpPr>
        <p:grpSp>
          <p:nvGrpSpPr>
            <p:cNvPr id="13" name="Group 12">
              <a:extLst>
                <a:ext uri="{FF2B5EF4-FFF2-40B4-BE49-F238E27FC236}">
                  <a16:creationId xmlns:a16="http://schemas.microsoft.com/office/drawing/2014/main" id="{E70BA83B-71F5-481F-B0A6-12A074414F93}"/>
                </a:ext>
              </a:extLst>
            </p:cNvPr>
            <p:cNvGrpSpPr/>
            <p:nvPr/>
          </p:nvGrpSpPr>
          <p:grpSpPr>
            <a:xfrm>
              <a:off x="7859047" y="3491777"/>
              <a:ext cx="3832261" cy="1470673"/>
              <a:chOff x="7859047" y="3491777"/>
              <a:chExt cx="3832261" cy="1470673"/>
            </a:xfrm>
          </p:grpSpPr>
          <p:grpSp>
            <p:nvGrpSpPr>
              <p:cNvPr id="16" name="Group 15">
                <a:extLst>
                  <a:ext uri="{FF2B5EF4-FFF2-40B4-BE49-F238E27FC236}">
                    <a16:creationId xmlns:a16="http://schemas.microsoft.com/office/drawing/2014/main" id="{69B7FE3F-8710-487C-B1B5-F68DEFE59237}"/>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3DFB0EEA-4359-42CF-99C2-F85DAC68DCE2}"/>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3DC0EF52-04AC-48C2-B9B0-DEC6A670688B}"/>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7" name="Group 16">
                <a:extLst>
                  <a:ext uri="{FF2B5EF4-FFF2-40B4-BE49-F238E27FC236}">
                    <a16:creationId xmlns:a16="http://schemas.microsoft.com/office/drawing/2014/main" id="{3246D790-996F-463F-BC42-DABB598620CA}"/>
                  </a:ext>
                </a:extLst>
              </p:cNvPr>
              <p:cNvGrpSpPr/>
              <p:nvPr/>
            </p:nvGrpSpPr>
            <p:grpSpPr>
              <a:xfrm>
                <a:off x="8906713" y="3491777"/>
                <a:ext cx="2784595" cy="1163837"/>
                <a:chOff x="8906713" y="3491777"/>
                <a:chExt cx="2784595" cy="1163837"/>
              </a:xfrm>
            </p:grpSpPr>
            <p:cxnSp>
              <p:nvCxnSpPr>
                <p:cNvPr id="18" name="Straight Arrow Connector 17">
                  <a:extLst>
                    <a:ext uri="{FF2B5EF4-FFF2-40B4-BE49-F238E27FC236}">
                      <a16:creationId xmlns:a16="http://schemas.microsoft.com/office/drawing/2014/main" id="{8F7A1F2E-EB88-41CB-AEFF-C17A11E6B1A1}"/>
                    </a:ext>
                  </a:extLst>
                </p:cNvPr>
                <p:cNvCxnSpPr>
                  <a:cxnSpLocks/>
                </p:cNvCxnSpPr>
                <p:nvPr/>
              </p:nvCxnSpPr>
              <p:spPr>
                <a:xfrm flipH="1">
                  <a:off x="8906713" y="4055402"/>
                  <a:ext cx="1889784" cy="600212"/>
                </a:xfrm>
                <a:prstGeom prst="straightConnector1">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F29F725-9163-46AA-8B66-E4F9E28A1795}"/>
                        </a:ext>
                      </a:extLst>
                    </p:cNvPr>
                    <p:cNvSpPr/>
                    <p:nvPr/>
                  </p:nvSpPr>
                  <p:spPr>
                    <a:xfrm>
                      <a:off x="10796497" y="3491777"/>
                      <a:ext cx="894811" cy="369397"/>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u="sng" smtClean="0">
                                <a:solidFill>
                                  <a:schemeClr val="tx1"/>
                                </a:solidFill>
                                <a:latin typeface="Cambria Math" panose="02040503050406030204" pitchFamily="18" charset="0"/>
                              </a:rPr>
                              <m:t>𝑖𝑛𝑖𝑡𝑖𝑎𝑙</m:t>
                            </m:r>
                            <m:r>
                              <a:rPr lang="en-US" b="0" i="1" u="sng" smtClean="0">
                                <a:solidFill>
                                  <a:schemeClr val="tx1"/>
                                </a:solidFill>
                                <a:latin typeface="Cambria Math" panose="02040503050406030204" pitchFamily="18" charset="0"/>
                              </a:rPr>
                              <m:t> </m:t>
                            </m:r>
                            <m:r>
                              <a:rPr lang="en-US" b="0" i="1" u="sng" smtClean="0">
                                <a:solidFill>
                                  <a:schemeClr val="tx1"/>
                                </a:solidFill>
                                <a:latin typeface="Cambria Math" panose="02040503050406030204" pitchFamily="18" charset="0"/>
                              </a:rPr>
                              <m:t>𝑠𝑡𝑎𝑡𝑒</m:t>
                            </m:r>
                          </m:oMath>
                        </m:oMathPara>
                      </a14:m>
                      <a:br>
                        <a:rPr lang="en-US" b="0" i="1" u="sng" dirty="0">
                          <a:solidFill>
                            <a:schemeClr val="tx1"/>
                          </a:solidFill>
                          <a:latin typeface="Cambria Math" panose="02040503050406030204" pitchFamily="18" charset="0"/>
                        </a:rPr>
                      </a:br>
                      <a:endParaRPr lang="en-US" b="0" i="1" u="sng"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F29F725-9163-46AA-8B66-E4F9E28A1795}"/>
                        </a:ext>
                      </a:extLst>
                    </p:cNvPr>
                    <p:cNvSpPr>
                      <a:spLocks noRot="1" noChangeAspect="1" noMove="1" noResize="1" noEditPoints="1" noAdjustHandles="1" noChangeArrowheads="1" noChangeShapeType="1" noTextEdit="1"/>
                    </p:cNvSpPr>
                    <p:nvPr/>
                  </p:nvSpPr>
                  <p:spPr>
                    <a:xfrm>
                      <a:off x="10796497" y="3491777"/>
                      <a:ext cx="894811" cy="369397"/>
                    </a:xfrm>
                    <a:prstGeom prst="rect">
                      <a:avLst/>
                    </a:prstGeom>
                    <a:blipFill>
                      <a:blip r:embed="rId2"/>
                      <a:stretch>
                        <a:fillRect r="-56849"/>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EBEABE7-8D0C-43E5-8B9B-30DEBD83D680}"/>
                    </a:ext>
                  </a:extLst>
                </p:cNvPr>
                <p:cNvSpPr/>
                <p:nvPr/>
              </p:nvSpPr>
              <p:spPr>
                <a:xfrm>
                  <a:off x="8192751" y="2053293"/>
                  <a:ext cx="157835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u="sng" dirty="0" smtClean="0">
                            <a:solidFill>
                              <a:schemeClr val="tx1"/>
                            </a:solidFill>
                            <a:latin typeface="Cambria Math" panose="02040503050406030204" pitchFamily="18" charset="0"/>
                          </a:rPr>
                          <m:t>𝑡𝑎𝑟𝑔𝑒𝑡</m:t>
                        </m:r>
                        <m:r>
                          <a:rPr lang="en-US" b="0" i="1" u="sng" dirty="0" smtClean="0">
                            <a:solidFill>
                              <a:schemeClr val="tx1"/>
                            </a:solidFill>
                            <a:latin typeface="Cambria Math" panose="02040503050406030204" pitchFamily="18" charset="0"/>
                          </a:rPr>
                          <m:t> </m:t>
                        </m:r>
                        <m:r>
                          <a:rPr lang="en-US" b="0" i="1" u="sng" dirty="0" smtClean="0">
                            <a:solidFill>
                              <a:schemeClr val="tx1"/>
                            </a:solidFill>
                            <a:latin typeface="Cambria Math" panose="02040503050406030204" pitchFamily="18" charset="0"/>
                          </a:rPr>
                          <m:t>𝑠𝑡𝑎𝑡𝑒</m:t>
                        </m:r>
                        <m:r>
                          <a:rPr lang="en-US" b="0" i="1" u="sng" dirty="0" smtClean="0">
                            <a:solidFill>
                              <a:schemeClr val="tx1"/>
                            </a:solidFill>
                            <a:latin typeface="Cambria Math" panose="02040503050406030204" pitchFamily="18" charset="0"/>
                          </a:rPr>
                          <m:t> </m:t>
                        </m:r>
                      </m:oMath>
                    </m:oMathPara>
                  </a14:m>
                  <a:endParaRPr lang="en-US" b="0" i="1" u="sng"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4" name="Rectangle 13">
                  <a:extLst>
                    <a:ext uri="{FF2B5EF4-FFF2-40B4-BE49-F238E27FC236}">
                      <a16:creationId xmlns:a16="http://schemas.microsoft.com/office/drawing/2014/main" id="{5EBEABE7-8D0C-43E5-8B9B-30DEBD83D680}"/>
                    </a:ext>
                  </a:extLst>
                </p:cNvPr>
                <p:cNvSpPr>
                  <a:spLocks noRot="1" noChangeAspect="1" noMove="1" noResize="1" noEditPoints="1" noAdjustHandles="1" noChangeArrowheads="1" noChangeShapeType="1" noTextEdit="1"/>
                </p:cNvSpPr>
                <p:nvPr/>
              </p:nvSpPr>
              <p:spPr>
                <a:xfrm>
                  <a:off x="8192751" y="2053293"/>
                  <a:ext cx="1578354" cy="369332"/>
                </a:xfrm>
                <a:prstGeom prst="rect">
                  <a:avLst/>
                </a:prstGeom>
                <a:blipFill>
                  <a:blip r:embed="rId3"/>
                  <a:stretch>
                    <a:fillRect b="-15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984DA7A-31C0-4056-AD09-A67C5ABC7D52}"/>
                </a:ext>
              </a:extLst>
            </p:cNvPr>
            <p:cNvCxnSpPr>
              <a:cxnSpLocks/>
            </p:cNvCxnSpPr>
            <p:nvPr/>
          </p:nvCxnSpPr>
          <p:spPr>
            <a:xfrm>
              <a:off x="8876292" y="2652246"/>
              <a:ext cx="0" cy="2021240"/>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2" name="Oval 1">
            <a:extLst>
              <a:ext uri="{FF2B5EF4-FFF2-40B4-BE49-F238E27FC236}">
                <a16:creationId xmlns:a16="http://schemas.microsoft.com/office/drawing/2014/main" id="{2F07EF92-C02F-4061-BC88-04C436AFC5C9}"/>
              </a:ext>
            </a:extLst>
          </p:cNvPr>
          <p:cNvSpPr/>
          <p:nvPr/>
        </p:nvSpPr>
        <p:spPr>
          <a:xfrm>
            <a:off x="3151404" y="1870675"/>
            <a:ext cx="4091420" cy="4091420"/>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46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AD746F-E99E-4658-850B-5BBFA8B2450C}"/>
              </a:ext>
            </a:extLst>
          </p:cNvPr>
          <p:cNvGrpSpPr/>
          <p:nvPr/>
        </p:nvGrpSpPr>
        <p:grpSpPr>
          <a:xfrm>
            <a:off x="4179869" y="1302352"/>
            <a:ext cx="3832261" cy="4253296"/>
            <a:chOff x="7587199" y="2239950"/>
            <a:chExt cx="3832261" cy="4253296"/>
          </a:xfrm>
        </p:grpSpPr>
        <p:cxnSp>
          <p:nvCxnSpPr>
            <p:cNvPr id="4" name="Straight Connector 3">
              <a:extLst>
                <a:ext uri="{FF2B5EF4-FFF2-40B4-BE49-F238E27FC236}">
                  <a16:creationId xmlns:a16="http://schemas.microsoft.com/office/drawing/2014/main" id="{92CA4CAF-919C-47C1-82F9-98E7713AB788}"/>
                </a:ext>
              </a:extLst>
            </p:cNvPr>
            <p:cNvCxnSpPr>
              <a:cxnSpLocks/>
            </p:cNvCxnSpPr>
            <p:nvPr/>
          </p:nvCxnSpPr>
          <p:spPr>
            <a:xfrm flipV="1">
              <a:off x="8604444" y="2673104"/>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 name="Group 4">
              <a:extLst>
                <a:ext uri="{FF2B5EF4-FFF2-40B4-BE49-F238E27FC236}">
                  <a16:creationId xmlns:a16="http://schemas.microsoft.com/office/drawing/2014/main" id="{66865AC3-C845-4DDB-955C-91A4DF3FBF75}"/>
                </a:ext>
              </a:extLst>
            </p:cNvPr>
            <p:cNvGrpSpPr/>
            <p:nvPr/>
          </p:nvGrpSpPr>
          <p:grpSpPr>
            <a:xfrm>
              <a:off x="7587199" y="2239950"/>
              <a:ext cx="3832261" cy="2909157"/>
              <a:chOff x="7859047" y="2053293"/>
              <a:chExt cx="3832261" cy="2909157"/>
            </a:xfrm>
          </p:grpSpPr>
          <p:grpSp>
            <p:nvGrpSpPr>
              <p:cNvPr id="16" name="Group 15">
                <a:extLst>
                  <a:ext uri="{FF2B5EF4-FFF2-40B4-BE49-F238E27FC236}">
                    <a16:creationId xmlns:a16="http://schemas.microsoft.com/office/drawing/2014/main" id="{BF7632BF-E95B-4514-A36B-CEE9F4797526}"/>
                  </a:ext>
                </a:extLst>
              </p:cNvPr>
              <p:cNvGrpSpPr/>
              <p:nvPr/>
            </p:nvGrpSpPr>
            <p:grpSpPr>
              <a:xfrm>
                <a:off x="7859047" y="3491777"/>
                <a:ext cx="3832261" cy="1470673"/>
                <a:chOff x="7859047" y="3491777"/>
                <a:chExt cx="3832261" cy="1470673"/>
              </a:xfrm>
            </p:grpSpPr>
            <p:grpSp>
              <p:nvGrpSpPr>
                <p:cNvPr id="18" name="Group 17">
                  <a:extLst>
                    <a:ext uri="{FF2B5EF4-FFF2-40B4-BE49-F238E27FC236}">
                      <a16:creationId xmlns:a16="http://schemas.microsoft.com/office/drawing/2014/main" id="{7CCBA95F-034F-4A34-9873-6B32F9CA22F8}"/>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B7F47D58-AECC-4050-A1F3-C647AF053DD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6640855D-933E-4243-9E1B-E95B352D39B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493A7D0-36C6-44E7-80A3-C50DF460911C}"/>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493A7D0-36C6-44E7-80A3-C50DF460911C}"/>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3"/>
                      <a:stretch>
                        <a:fillRect r="-5684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DAA7414-8C20-471C-BB8D-9B70D4477BA5}"/>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7" name="Rectangle 16">
                    <a:extLst>
                      <a:ext uri="{FF2B5EF4-FFF2-40B4-BE49-F238E27FC236}">
                        <a16:creationId xmlns:a16="http://schemas.microsoft.com/office/drawing/2014/main" id="{8DAA7414-8C20-471C-BB8D-9B70D4477BA5}"/>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4"/>
                    <a:stretch>
                      <a:fillRect/>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BC26586-4E36-4C45-A570-57A1733EFD45}"/>
                </a:ext>
              </a:extLst>
            </p:cNvPr>
            <p:cNvCxnSpPr>
              <a:cxnSpLocks/>
            </p:cNvCxnSpPr>
            <p:nvPr/>
          </p:nvCxnSpPr>
          <p:spPr>
            <a:xfrm flipH="1">
              <a:off x="8612216" y="4154497"/>
              <a:ext cx="11021" cy="705646"/>
            </a:xfrm>
            <a:prstGeom prst="straightConnector1">
              <a:avLst/>
            </a:prstGeom>
            <a:ln w="50800">
              <a:solidFill>
                <a:srgbClr val="FF3B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CECBBC-3109-4735-816C-2C187B5366C4}"/>
                </a:ext>
              </a:extLst>
            </p:cNvPr>
            <p:cNvCxnSpPr>
              <a:cxnSpLocks/>
            </p:cNvCxnSpPr>
            <p:nvPr/>
          </p:nvCxnSpPr>
          <p:spPr>
            <a:xfrm flipH="1">
              <a:off x="8623011" y="4842271"/>
              <a:ext cx="1880612"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6B0D553-B8ED-45B7-B512-33BBF044CF48}"/>
                </a:ext>
              </a:extLst>
            </p:cNvPr>
            <p:cNvCxnSpPr>
              <a:cxnSpLocks/>
            </p:cNvCxnSpPr>
            <p:nvPr/>
          </p:nvCxnSpPr>
          <p:spPr>
            <a:xfrm flipH="1">
              <a:off x="8634865" y="4242059"/>
              <a:ext cx="1889784" cy="600212"/>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80369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2CA4CAF-919C-47C1-82F9-98E7713AB788}"/>
              </a:ext>
            </a:extLst>
          </p:cNvPr>
          <p:cNvCxnSpPr>
            <a:cxnSpLocks/>
          </p:cNvCxnSpPr>
          <p:nvPr/>
        </p:nvCxnSpPr>
        <p:spPr>
          <a:xfrm flipV="1">
            <a:off x="5197114" y="1735506"/>
            <a:ext cx="0" cy="38201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 name="Group 4">
            <a:extLst>
              <a:ext uri="{FF2B5EF4-FFF2-40B4-BE49-F238E27FC236}">
                <a16:creationId xmlns:a16="http://schemas.microsoft.com/office/drawing/2014/main" id="{66865AC3-C845-4DDB-955C-91A4DF3FBF75}"/>
              </a:ext>
            </a:extLst>
          </p:cNvPr>
          <p:cNvGrpSpPr/>
          <p:nvPr/>
        </p:nvGrpSpPr>
        <p:grpSpPr>
          <a:xfrm>
            <a:off x="4179869" y="1302352"/>
            <a:ext cx="3832261" cy="2909157"/>
            <a:chOff x="7859047" y="2053293"/>
            <a:chExt cx="3832261" cy="2909157"/>
          </a:xfrm>
        </p:grpSpPr>
        <p:grpSp>
          <p:nvGrpSpPr>
            <p:cNvPr id="16" name="Group 15">
              <a:extLst>
                <a:ext uri="{FF2B5EF4-FFF2-40B4-BE49-F238E27FC236}">
                  <a16:creationId xmlns:a16="http://schemas.microsoft.com/office/drawing/2014/main" id="{BF7632BF-E95B-4514-A36B-CEE9F4797526}"/>
                </a:ext>
              </a:extLst>
            </p:cNvPr>
            <p:cNvGrpSpPr/>
            <p:nvPr/>
          </p:nvGrpSpPr>
          <p:grpSpPr>
            <a:xfrm>
              <a:off x="7859047" y="3491777"/>
              <a:ext cx="3832261" cy="1470673"/>
              <a:chOff x="7859047" y="3491777"/>
              <a:chExt cx="3832261" cy="1470673"/>
            </a:xfrm>
          </p:grpSpPr>
          <p:grpSp>
            <p:nvGrpSpPr>
              <p:cNvPr id="18" name="Group 17">
                <a:extLst>
                  <a:ext uri="{FF2B5EF4-FFF2-40B4-BE49-F238E27FC236}">
                    <a16:creationId xmlns:a16="http://schemas.microsoft.com/office/drawing/2014/main" id="{7CCBA95F-034F-4A34-9873-6B32F9CA22F8}"/>
                  </a:ext>
                </a:extLst>
              </p:cNvPr>
              <p:cNvGrpSpPr/>
              <p:nvPr/>
            </p:nvGrpSpPr>
            <p:grpSpPr>
              <a:xfrm>
                <a:off x="7859047" y="3820835"/>
                <a:ext cx="3703093" cy="1141615"/>
                <a:chOff x="7859047" y="3820835"/>
                <a:chExt cx="3703093" cy="1141615"/>
              </a:xfrm>
            </p:grpSpPr>
            <p:cxnSp>
              <p:nvCxnSpPr>
                <p:cNvPr id="20" name="Straight Connector 19">
                  <a:extLst>
                    <a:ext uri="{FF2B5EF4-FFF2-40B4-BE49-F238E27FC236}">
                      <a16:creationId xmlns:a16="http://schemas.microsoft.com/office/drawing/2014/main" id="{B7F47D58-AECC-4050-A1F3-C647AF053DD8}"/>
                    </a:ext>
                  </a:extLst>
                </p:cNvPr>
                <p:cNvCxnSpPr>
                  <a:cxnSpLocks/>
                </p:cNvCxnSpPr>
                <p:nvPr/>
              </p:nvCxnSpPr>
              <p:spPr>
                <a:xfrm flipV="1">
                  <a:off x="7917420" y="3820835"/>
                  <a:ext cx="3586345" cy="1141615"/>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6640855D-933E-4243-9E1B-E95B352D39BF}"/>
                    </a:ext>
                  </a:extLst>
                </p:cNvPr>
                <p:cNvCxnSpPr>
                  <a:cxnSpLocks/>
                </p:cNvCxnSpPr>
                <p:nvPr/>
              </p:nvCxnSpPr>
              <p:spPr>
                <a:xfrm flipV="1">
                  <a:off x="7859047" y="4653214"/>
                  <a:ext cx="3703093" cy="405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493A7D0-36C6-44E7-80A3-C50DF460911C}"/>
                      </a:ext>
                    </a:extLst>
                  </p:cNvPr>
                  <p:cNvSpPr/>
                  <p:nvPr/>
                </p:nvSpPr>
                <p:spPr>
                  <a:xfrm>
                    <a:off x="10796497" y="3491777"/>
                    <a:ext cx="894811" cy="446341"/>
                  </a:xfrm>
                  <a:prstGeom prst="rect">
                    <a:avLst/>
                  </a:prstGeom>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𝑖𝑛𝑖𝑡𝑖𝑎𝑙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𝑠𝑡𝑎𝑡𝑒</m:t>
                          </m:r>
                        </m:oMath>
                      </m:oMathPara>
                    </a14:m>
                    <a:br>
                      <a:rPr lang="en-US" b="0" i="1" dirty="0">
                        <a:solidFill>
                          <a:schemeClr val="tx1"/>
                        </a:solidFill>
                        <a:latin typeface="Cambria Math" panose="02040503050406030204" pitchFamily="18" charset="0"/>
                      </a:rPr>
                    </a:br>
                    <a:endParaRPr lang="en-US" b="0" i="1" dirty="0">
                      <a:solidFill>
                        <a:schemeClr val="tx1"/>
                      </a:solidFill>
                      <a:latin typeface="Cambria Math" panose="02040503050406030204" pitchFamily="18" charset="0"/>
                    </a:endParaRPr>
                  </a:p>
                </p:txBody>
              </p:sp>
            </mc:Choice>
            <mc:Fallback xmlns="">
              <p:sp>
                <p:nvSpPr>
                  <p:cNvPr id="19" name="Rectangle 18">
                    <a:extLst>
                      <a:ext uri="{FF2B5EF4-FFF2-40B4-BE49-F238E27FC236}">
                        <a16:creationId xmlns:a16="http://schemas.microsoft.com/office/drawing/2014/main" id="{E493A7D0-36C6-44E7-80A3-C50DF460911C}"/>
                      </a:ext>
                    </a:extLst>
                  </p:cNvPr>
                  <p:cNvSpPr>
                    <a:spLocks noRot="1" noChangeAspect="1" noMove="1" noResize="1" noEditPoints="1" noAdjustHandles="1" noChangeArrowheads="1" noChangeShapeType="1" noTextEdit="1"/>
                  </p:cNvSpPr>
                  <p:nvPr/>
                </p:nvSpPr>
                <p:spPr>
                  <a:xfrm>
                    <a:off x="10796497" y="3491777"/>
                    <a:ext cx="894811" cy="446341"/>
                  </a:xfrm>
                  <a:prstGeom prst="rect">
                    <a:avLst/>
                  </a:prstGeom>
                  <a:blipFill>
                    <a:blip r:embed="rId2"/>
                    <a:stretch>
                      <a:fillRect r="-5684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DAA7414-8C20-471C-BB8D-9B70D4477BA5}"/>
                    </a:ext>
                  </a:extLst>
                </p:cNvPr>
                <p:cNvSpPr/>
                <p:nvPr/>
              </p:nvSpPr>
              <p:spPr>
                <a:xfrm>
                  <a:off x="8192751" y="2053293"/>
                  <a:ext cx="1578354" cy="48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𝑡𝑎𝑟𝑔𝑒𝑡</m:t>
                        </m:r>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𝑠𝑡𝑎𝑡𝑒</m:t>
                        </m:r>
                        <m:r>
                          <a:rPr lang="en-US" b="0" i="1" dirty="0" smtClean="0">
                            <a:solidFill>
                              <a:schemeClr val="tx1"/>
                            </a:solidFill>
                            <a:latin typeface="Cambria Math" panose="02040503050406030204" pitchFamily="18" charset="0"/>
                          </a:rPr>
                          <m:t> </m:t>
                        </m:r>
                      </m:oMath>
                    </m:oMathPara>
                  </a14:m>
                  <a:endParaRPr lang="en-US" b="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7" name="Rectangle 16">
                  <a:extLst>
                    <a:ext uri="{FF2B5EF4-FFF2-40B4-BE49-F238E27FC236}">
                      <a16:creationId xmlns:a16="http://schemas.microsoft.com/office/drawing/2014/main" id="{8DAA7414-8C20-471C-BB8D-9B70D4477BA5}"/>
                    </a:ext>
                  </a:extLst>
                </p:cNvPr>
                <p:cNvSpPr>
                  <a:spLocks noRot="1" noChangeAspect="1" noMove="1" noResize="1" noEditPoints="1" noAdjustHandles="1" noChangeArrowheads="1" noChangeShapeType="1" noTextEdit="1"/>
                </p:cNvSpPr>
                <p:nvPr/>
              </p:nvSpPr>
              <p:spPr>
                <a:xfrm>
                  <a:off x="8192751" y="2053293"/>
                  <a:ext cx="1578354" cy="481670"/>
                </a:xfrm>
                <a:prstGeom prst="rect">
                  <a:avLst/>
                </a:prstGeom>
                <a:blipFill>
                  <a:blip r:embed="rId3"/>
                  <a:stretch>
                    <a:fillRect/>
                  </a:stretch>
                </a:blipFill>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8BC26586-4E36-4C45-A570-57A1733EFD45}"/>
              </a:ext>
            </a:extLst>
          </p:cNvPr>
          <p:cNvCxnSpPr>
            <a:cxnSpLocks/>
          </p:cNvCxnSpPr>
          <p:nvPr/>
        </p:nvCxnSpPr>
        <p:spPr>
          <a:xfrm flipH="1" flipV="1">
            <a:off x="5204660" y="3911081"/>
            <a:ext cx="11021" cy="705646"/>
          </a:xfrm>
          <a:prstGeom prst="straightConnector1">
            <a:avLst/>
          </a:prstGeom>
          <a:ln w="50800">
            <a:solidFill>
              <a:srgbClr val="FF3B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CECBBC-3109-4735-816C-2C187B5366C4}"/>
              </a:ext>
            </a:extLst>
          </p:cNvPr>
          <p:cNvCxnSpPr>
            <a:cxnSpLocks/>
          </p:cNvCxnSpPr>
          <p:nvPr/>
        </p:nvCxnSpPr>
        <p:spPr>
          <a:xfrm flipH="1">
            <a:off x="5215681" y="3904673"/>
            <a:ext cx="1880612" cy="12816"/>
          </a:xfrm>
          <a:prstGeom prst="straightConnector1">
            <a:avLst/>
          </a:prstGeom>
          <a:ln w="50800">
            <a:solidFill>
              <a:srgbClr val="132FFD"/>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6B0D553-B8ED-45B7-B512-33BBF044CF48}"/>
              </a:ext>
            </a:extLst>
          </p:cNvPr>
          <p:cNvCxnSpPr>
            <a:cxnSpLocks/>
          </p:cNvCxnSpPr>
          <p:nvPr/>
        </p:nvCxnSpPr>
        <p:spPr>
          <a:xfrm flipH="1" flipV="1">
            <a:off x="5196652" y="3932185"/>
            <a:ext cx="1889784" cy="600212"/>
          </a:xfrm>
          <a:prstGeom prst="straightConnector1">
            <a:avLst/>
          </a:prstGeom>
          <a:ln w="508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851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427</TotalTime>
  <Words>321</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Cambria Math</vt:lpstr>
      <vt:lpstr>Tahoma</vt:lpstr>
      <vt:lpstr>Retrospect</vt:lpstr>
      <vt:lpstr>Q#</vt:lpstr>
      <vt:lpstr>Intro</vt:lpstr>
      <vt:lpstr>Basic Gates</vt:lpstr>
      <vt:lpstr>Deutsch-Jozsa</vt:lpstr>
      <vt:lpstr>Teleport</vt:lpstr>
      <vt:lpstr>Grover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Grover Search</vt:lpstr>
      <vt:lpstr>PowerPoint Presentation</vt:lpstr>
      <vt:lpstr>SAT Solver</vt:lpstr>
      <vt:lpstr>PowerPoint Presentation</vt:lpstr>
      <vt:lpstr>Why Q#</vt:lpstr>
      <vt:lpstr>Phase Estimation</vt:lpstr>
      <vt:lpstr>PowerPoint Presentation</vt:lpstr>
      <vt:lpstr>Other QDK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dc:title>
  <dc:creator>Andres Paz</dc:creator>
  <cp:lastModifiedBy>Andres Paz</cp:lastModifiedBy>
  <cp:revision>23</cp:revision>
  <dcterms:created xsi:type="dcterms:W3CDTF">2019-09-24T17:22:59Z</dcterms:created>
  <dcterms:modified xsi:type="dcterms:W3CDTF">2019-09-25T23:03:28Z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anpaz@microsoft.com</vt:lpwstr>
  </property>
  <property fmtid="{D5CDD505-2E9C-101B-9397-08002B2CF9AE}" pid="5" name="MSIP_Label_f42aa342-8706-4288-bd11-ebb85995028c_SetDate">
    <vt:lpwstr>2019-09-24T18:01:45.7303310Z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414a4a15-34e4-42db-8f59-4938dda787f4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