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9" r:id="rId6"/>
    <p:sldId id="270" r:id="rId7"/>
    <p:sldId id="259" r:id="rId8"/>
    <p:sldId id="272" r:id="rId9"/>
    <p:sldId id="261" r:id="rId10"/>
    <p:sldId id="283" r:id="rId11"/>
    <p:sldId id="284" r:id="rId12"/>
    <p:sldId id="286" r:id="rId13"/>
    <p:sldId id="291" r:id="rId14"/>
    <p:sldId id="268" r:id="rId15"/>
    <p:sldId id="271"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2057D4A-383D-472C-BCB0-36AC06DDDCF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96BF4-2359-4D48-B871-1A8556BAC6D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2057D4A-383D-472C-BCB0-36AC06DDDCF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96BF4-2359-4D48-B871-1A8556BAC6D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2057D4A-383D-472C-BCB0-36AC06DDDCF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96BF4-2359-4D48-B871-1A8556BAC6D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2057D4A-383D-472C-BCB0-36AC06DDDCF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96BF4-2359-4D48-B871-1A8556BAC6D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2057D4A-383D-472C-BCB0-36AC06DDDCF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96BF4-2359-4D48-B871-1A8556BAC6D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2057D4A-383D-472C-BCB0-36AC06DDDCF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96BF4-2359-4D48-B871-1A8556BAC6D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2057D4A-383D-472C-BCB0-36AC06DDDCF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D96BF4-2359-4D48-B871-1A8556BAC6D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2057D4A-383D-472C-BCB0-36AC06DDDCF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D96BF4-2359-4D48-B871-1A8556BAC6D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57D4A-383D-472C-BCB0-36AC06DDDCF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D96BF4-2359-4D48-B871-1A8556BAC6D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2057D4A-383D-472C-BCB0-36AC06DDDCF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96BF4-2359-4D48-B871-1A8556BAC6D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2057D4A-383D-472C-BCB0-36AC06DDDCF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96BF4-2359-4D48-B871-1A8556BAC6D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57D4A-383D-472C-BCB0-36AC06DDDCFF}"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96BF4-2359-4D48-B871-1A8556BAC6D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922495"/>
          </a:xfrm>
        </p:spPr>
        <p:txBody>
          <a:bodyPr>
            <a:normAutofit/>
          </a:bodyPr>
          <a:lstStyle/>
          <a:p>
            <a:r>
              <a:rPr lang="en-IN" sz="3600" dirty="0"/>
              <a:t>EMBEDDED SYSTEMS</a:t>
            </a:r>
            <a:br>
              <a:rPr lang="en-IN" sz="3600" dirty="0"/>
            </a:br>
            <a:endParaRPr lang="en-IN" sz="3600" dirty="0"/>
          </a:p>
        </p:txBody>
      </p:sp>
      <p:sp>
        <p:nvSpPr>
          <p:cNvPr id="3" name="Subtitle 2"/>
          <p:cNvSpPr>
            <a:spLocks noGrp="1"/>
          </p:cNvSpPr>
          <p:nvPr>
            <p:ph type="subTitle" idx="1"/>
          </p:nvPr>
        </p:nvSpPr>
        <p:spPr>
          <a:xfrm>
            <a:off x="1524000" y="3602038"/>
            <a:ext cx="9144000" cy="2261434"/>
          </a:xfrm>
        </p:spPr>
        <p:txBody>
          <a:bodyPr>
            <a:normAutofit lnSpcReduction="10000"/>
          </a:bodyPr>
          <a:lstStyle/>
          <a:p>
            <a:r>
              <a:rPr lang="en-IN" sz="3200" dirty="0"/>
              <a:t>By:-</a:t>
            </a:r>
            <a:endParaRPr lang="en-IN" sz="3200" dirty="0"/>
          </a:p>
          <a:p>
            <a:r>
              <a:rPr lang="en-IN" sz="3200" dirty="0"/>
              <a:t>M</a:t>
            </a:r>
            <a:r>
              <a:rPr lang="en-US" altLang="en-IN" sz="3200" dirty="0"/>
              <a:t> </a:t>
            </a:r>
            <a:r>
              <a:rPr lang="en-IN" sz="3200" dirty="0"/>
              <a:t>S Raj </a:t>
            </a:r>
            <a:r>
              <a:rPr lang="en-IN" sz="3200" dirty="0" err="1"/>
              <a:t>Ariyan</a:t>
            </a:r>
            <a:r>
              <a:rPr lang="en-IN" sz="3200" dirty="0"/>
              <a:t>(122EE0</a:t>
            </a:r>
            <a:r>
              <a:rPr lang="en-US" altLang="en-IN" sz="3200" dirty="0"/>
              <a:t>591</a:t>
            </a:r>
            <a:r>
              <a:rPr lang="en-IN" sz="3200" dirty="0"/>
              <a:t>)</a:t>
            </a:r>
            <a:endParaRPr lang="en-IN" sz="3200" dirty="0"/>
          </a:p>
          <a:p>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6230" y="365125"/>
            <a:ext cx="11037570" cy="503555"/>
          </a:xfrm>
        </p:spPr>
        <p:txBody>
          <a:bodyPr>
            <a:normAutofit fontScale="90000"/>
          </a:bodyPr>
          <a:p>
            <a:r>
              <a:rPr lang="en-US" altLang="en-GB"/>
              <a:t>LCD initialization:</a:t>
            </a:r>
            <a:endParaRPr lang="en-US" altLang="en-GB"/>
          </a:p>
        </p:txBody>
      </p:sp>
      <p:pic>
        <p:nvPicPr>
          <p:cNvPr id="4" name="Content Placeholder 3"/>
          <p:cNvPicPr>
            <a:picLocks noChangeAspect="1"/>
          </p:cNvPicPr>
          <p:nvPr>
            <p:ph idx="1"/>
          </p:nvPr>
        </p:nvPicPr>
        <p:blipFill>
          <a:blip r:embed="rId1"/>
          <a:stretch>
            <a:fillRect/>
          </a:stretch>
        </p:blipFill>
        <p:spPr>
          <a:xfrm>
            <a:off x="316230" y="868680"/>
            <a:ext cx="9503410" cy="54368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GB"/>
              <a:t>.</a:t>
            </a:r>
            <a:endParaRPr lang="en-US" altLang="en-GB"/>
          </a:p>
        </p:txBody>
      </p:sp>
      <p:pic>
        <p:nvPicPr>
          <p:cNvPr id="4" name="Content Placeholder 3"/>
          <p:cNvPicPr>
            <a:picLocks noChangeAspect="1"/>
          </p:cNvPicPr>
          <p:nvPr>
            <p:ph sz="half" idx="1"/>
          </p:nvPr>
        </p:nvPicPr>
        <p:blipFill>
          <a:blip r:embed="rId1"/>
          <a:stretch>
            <a:fillRect/>
          </a:stretch>
        </p:blipFill>
        <p:spPr>
          <a:xfrm>
            <a:off x="657225" y="102235"/>
            <a:ext cx="6600825" cy="2418715"/>
          </a:xfrm>
          <a:prstGeom prst="rect">
            <a:avLst/>
          </a:prstGeom>
        </p:spPr>
      </p:pic>
      <p:sp>
        <p:nvSpPr>
          <p:cNvPr id="6" name="Text Box 5"/>
          <p:cNvSpPr txBox="1"/>
          <p:nvPr/>
        </p:nvSpPr>
        <p:spPr>
          <a:xfrm>
            <a:off x="911225" y="2520315"/>
            <a:ext cx="4064000" cy="551815"/>
          </a:xfrm>
          <a:prstGeom prst="rect">
            <a:avLst/>
          </a:prstGeom>
          <a:noFill/>
        </p:spPr>
        <p:txBody>
          <a:bodyPr wrap="square" rtlCol="0">
            <a:noAutofit/>
          </a:bodyPr>
          <a:p>
            <a:r>
              <a:rPr lang="en-US" altLang="en-GB" sz="2400"/>
              <a:t>Action onButton Pressed :</a:t>
            </a:r>
            <a:endParaRPr lang="en-US" altLang="en-GB" sz="2400"/>
          </a:p>
        </p:txBody>
      </p:sp>
      <p:pic>
        <p:nvPicPr>
          <p:cNvPr id="9" name="Content Placeholder 8"/>
          <p:cNvPicPr>
            <a:picLocks noChangeAspect="1"/>
          </p:cNvPicPr>
          <p:nvPr>
            <p:ph sz="half" idx="2"/>
          </p:nvPr>
        </p:nvPicPr>
        <p:blipFill>
          <a:blip r:embed="rId2"/>
          <a:stretch>
            <a:fillRect/>
          </a:stretch>
        </p:blipFill>
        <p:spPr>
          <a:xfrm>
            <a:off x="657225" y="2914015"/>
            <a:ext cx="8199120" cy="37934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Messages to Display on LCD:</a:t>
            </a:r>
            <a:endParaRPr lang="en-US" altLang="en-GB"/>
          </a:p>
        </p:txBody>
      </p:sp>
      <p:pic>
        <p:nvPicPr>
          <p:cNvPr id="4" name="Content Placeholder 3"/>
          <p:cNvPicPr>
            <a:picLocks noChangeAspect="1"/>
          </p:cNvPicPr>
          <p:nvPr>
            <p:ph idx="1"/>
          </p:nvPr>
        </p:nvPicPr>
        <p:blipFill>
          <a:blip r:embed="rId1"/>
          <a:stretch>
            <a:fillRect/>
          </a:stretch>
        </p:blipFill>
        <p:spPr>
          <a:xfrm>
            <a:off x="923290" y="1587500"/>
            <a:ext cx="8572500" cy="38614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Results:-</a:t>
            </a:r>
            <a:endParaRPr lang="en-IN" dirty="0"/>
          </a:p>
        </p:txBody>
      </p:sp>
      <p:graphicFrame>
        <p:nvGraphicFramePr>
          <p:cNvPr id="9" name="Content Placeholder 8"/>
          <p:cNvGraphicFramePr>
            <a:graphicFrameLocks noGrp="1"/>
          </p:cNvGraphicFramePr>
          <p:nvPr>
            <p:ph idx="1"/>
          </p:nvPr>
        </p:nvGraphicFramePr>
        <p:xfrm>
          <a:off x="838200" y="1690688"/>
          <a:ext cx="10515600" cy="477610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577526">
                <a:tc>
                  <a:txBody>
                    <a:bodyPr/>
                    <a:lstStyle/>
                    <a:p>
                      <a:r>
                        <a:rPr lang="en-IN" dirty="0"/>
                        <a:t>SWITCH STATUS</a:t>
                      </a:r>
                      <a:endParaRPr lang="en-IN" dirty="0"/>
                    </a:p>
                  </a:txBody>
                  <a:tcPr/>
                </a:tc>
                <a:tc>
                  <a:txBody>
                    <a:bodyPr/>
                    <a:lstStyle/>
                    <a:p>
                      <a:r>
                        <a:rPr lang="en-IN" dirty="0"/>
                        <a:t>LED1</a:t>
                      </a:r>
                      <a:endParaRPr lang="en-IN" dirty="0"/>
                    </a:p>
                  </a:txBody>
                  <a:tcPr/>
                </a:tc>
                <a:tc>
                  <a:txBody>
                    <a:bodyPr/>
                    <a:lstStyle/>
                    <a:p>
                      <a:r>
                        <a:rPr lang="en-IN" dirty="0"/>
                        <a:t>LED2</a:t>
                      </a:r>
                      <a:endParaRPr lang="en-IN" dirty="0"/>
                    </a:p>
                  </a:txBody>
                  <a:tcPr/>
                </a:tc>
                <a:tc>
                  <a:txBody>
                    <a:bodyPr/>
                    <a:lstStyle/>
                    <a:p>
                      <a:r>
                        <a:rPr lang="en-IN" dirty="0"/>
                        <a:t>LED3</a:t>
                      </a:r>
                      <a:endParaRPr lang="en-IN" dirty="0"/>
                    </a:p>
                  </a:txBody>
                  <a:tcPr/>
                </a:tc>
                <a:tc>
                  <a:txBody>
                    <a:bodyPr/>
                    <a:lstStyle/>
                    <a:p>
                      <a:r>
                        <a:rPr lang="en-IN" dirty="0"/>
                        <a:t>CLASS NUMBER</a:t>
                      </a:r>
                      <a:endParaRPr lang="en-IN" dirty="0"/>
                    </a:p>
                  </a:txBody>
                  <a:tcPr/>
                </a:tc>
                <a:tc>
                  <a:txBody>
                    <a:bodyPr/>
                    <a:lstStyle/>
                    <a:p>
                      <a:r>
                        <a:rPr lang="en-IN" dirty="0"/>
                        <a:t>LCD DISPLAY</a:t>
                      </a:r>
                      <a:endParaRPr lang="en-IN" dirty="0"/>
                    </a:p>
                  </a:txBody>
                  <a:tcPr/>
                </a:tc>
              </a:tr>
              <a:tr h="577526">
                <a:tc>
                  <a:txBody>
                    <a:bodyPr/>
                    <a:lstStyle/>
                    <a:p>
                      <a:r>
                        <a:rPr lang="en-IN" dirty="0"/>
                        <a:t>OPEN</a:t>
                      </a:r>
                      <a:endParaRPr lang="en-IN" dirty="0"/>
                    </a:p>
                  </a:txBody>
                  <a:tcPr/>
                </a:tc>
                <a:tc>
                  <a:txBody>
                    <a:bodyPr/>
                    <a:lstStyle/>
                    <a:p>
                      <a:r>
                        <a:rPr lang="en-IN" dirty="0"/>
                        <a:t>GREEN</a:t>
                      </a:r>
                      <a:endParaRPr lang="en-IN" dirty="0"/>
                    </a:p>
                  </a:txBody>
                  <a:tcPr/>
                </a:tc>
                <a:tc>
                  <a:txBody>
                    <a:bodyPr/>
                    <a:lstStyle/>
                    <a:p>
                      <a:r>
                        <a:rPr lang="en-IN" dirty="0"/>
                        <a:t>RED</a:t>
                      </a:r>
                      <a:endParaRPr lang="en-IN" dirty="0"/>
                    </a:p>
                  </a:txBody>
                  <a:tcPr/>
                </a:tc>
                <a:tc>
                  <a:txBody>
                    <a:bodyPr/>
                    <a:lstStyle/>
                    <a:p>
                      <a:r>
                        <a:rPr lang="en-IN" dirty="0"/>
                        <a:t>RED</a:t>
                      </a:r>
                      <a:endParaRPr lang="en-IN" dirty="0"/>
                    </a:p>
                  </a:txBody>
                  <a:tcPr/>
                </a:tc>
                <a:tc>
                  <a:txBody>
                    <a:bodyPr/>
                    <a:lstStyle/>
                    <a:p>
                      <a:r>
                        <a:rPr lang="en-IN" dirty="0"/>
                        <a:t>ONE</a:t>
                      </a:r>
                      <a:endParaRPr lang="en-IN" dirty="0"/>
                    </a:p>
                  </a:txBody>
                  <a:tcPr/>
                </a:tc>
                <a:tc>
                  <a:txBody>
                    <a:bodyPr/>
                    <a:lstStyle/>
                    <a:p>
                      <a:r>
                        <a:rPr lang="en-IN" dirty="0"/>
                        <a:t>PROF. ROY</a:t>
                      </a:r>
                      <a:endParaRPr lang="en-IN" dirty="0"/>
                    </a:p>
                  </a:txBody>
                  <a:tcPr/>
                </a:tc>
              </a:tr>
              <a:tr h="577526">
                <a:tc>
                  <a:txBody>
                    <a:bodyPr/>
                    <a:lstStyle/>
                    <a:p>
                      <a:r>
                        <a:rPr lang="en-IN" dirty="0"/>
                        <a:t>CLOSED</a:t>
                      </a:r>
                      <a:endParaRPr lang="en-IN" dirty="0"/>
                    </a:p>
                  </a:txBody>
                  <a:tcPr/>
                </a:tc>
                <a:tc>
                  <a:txBody>
                    <a:bodyPr/>
                    <a:lstStyle/>
                    <a:p>
                      <a:r>
                        <a:rPr lang="en-IN" dirty="0"/>
                        <a:t>RED</a:t>
                      </a:r>
                      <a:endParaRPr lang="en-IN" dirty="0"/>
                    </a:p>
                  </a:txBody>
                  <a:tcPr/>
                </a:tc>
                <a:tc>
                  <a:txBody>
                    <a:bodyPr/>
                    <a:lstStyle/>
                    <a:p>
                      <a:r>
                        <a:rPr lang="en-IN" dirty="0"/>
                        <a:t>GREEN</a:t>
                      </a:r>
                      <a:endParaRPr lang="en-IN" dirty="0"/>
                    </a:p>
                  </a:txBody>
                  <a:tcPr/>
                </a:tc>
                <a:tc>
                  <a:txBody>
                    <a:bodyPr/>
                    <a:lstStyle/>
                    <a:p>
                      <a:r>
                        <a:rPr lang="en-IN" dirty="0"/>
                        <a:t>RED</a:t>
                      </a:r>
                      <a:endParaRPr lang="en-IN" dirty="0"/>
                    </a:p>
                  </a:txBody>
                  <a:tcPr/>
                </a:tc>
                <a:tc>
                  <a:txBody>
                    <a:bodyPr/>
                    <a:lstStyle/>
                    <a:p>
                      <a:r>
                        <a:rPr lang="en-IN" dirty="0"/>
                        <a:t>TWO</a:t>
                      </a:r>
                      <a:endParaRPr lang="en-IN" dirty="0"/>
                    </a:p>
                  </a:txBody>
                  <a:tcPr/>
                </a:tc>
                <a:tc>
                  <a:txBody>
                    <a:bodyPr/>
                    <a:lstStyle/>
                    <a:p>
                      <a:r>
                        <a:rPr lang="en-IN" dirty="0"/>
                        <a:t>CLASS OVER</a:t>
                      </a:r>
                      <a:endParaRPr lang="en-IN" dirty="0"/>
                    </a:p>
                  </a:txBody>
                  <a:tcPr/>
                </a:tc>
              </a:tr>
              <a:tr h="577526">
                <a:tc>
                  <a:txBody>
                    <a:bodyPr/>
                    <a:lstStyle/>
                    <a:p>
                      <a:r>
                        <a:rPr lang="en-IN" dirty="0"/>
                        <a:t>OPEN</a:t>
                      </a:r>
                      <a:endParaRPr lang="en-IN" dirty="0"/>
                    </a:p>
                  </a:txBody>
                  <a:tcPr/>
                </a:tc>
                <a:tc>
                  <a:txBody>
                    <a:bodyPr/>
                    <a:lstStyle/>
                    <a:p>
                      <a:r>
                        <a:rPr lang="en-IN" dirty="0"/>
                        <a:t>RED</a:t>
                      </a:r>
                      <a:endParaRPr lang="en-IN" dirty="0"/>
                    </a:p>
                  </a:txBody>
                  <a:tcPr/>
                </a:tc>
                <a:tc>
                  <a:txBody>
                    <a:bodyPr/>
                    <a:lstStyle/>
                    <a:p>
                      <a:r>
                        <a:rPr lang="en-IN" dirty="0"/>
                        <a:t>GREEN</a:t>
                      </a:r>
                      <a:endParaRPr lang="en-IN" dirty="0"/>
                    </a:p>
                  </a:txBody>
                  <a:tcPr/>
                </a:tc>
                <a:tc>
                  <a:txBody>
                    <a:bodyPr/>
                    <a:lstStyle/>
                    <a:p>
                      <a:r>
                        <a:rPr lang="en-IN" dirty="0"/>
                        <a:t>RED</a:t>
                      </a:r>
                      <a:endParaRPr lang="en-IN" dirty="0"/>
                    </a:p>
                  </a:txBody>
                  <a:tcPr/>
                </a:tc>
                <a:tc>
                  <a:txBody>
                    <a:bodyPr/>
                    <a:lstStyle/>
                    <a:p>
                      <a:r>
                        <a:rPr lang="en-IN" dirty="0"/>
                        <a:t>TWO</a:t>
                      </a:r>
                      <a:endParaRPr lang="en-IN" dirty="0"/>
                    </a:p>
                  </a:txBody>
                  <a:tcPr/>
                </a:tc>
                <a:tc>
                  <a:txBody>
                    <a:bodyPr/>
                    <a:lstStyle/>
                    <a:p>
                      <a:r>
                        <a:rPr lang="en-IN" dirty="0"/>
                        <a:t>PROF. GUPTA</a:t>
                      </a:r>
                      <a:endParaRPr lang="en-IN" dirty="0"/>
                    </a:p>
                  </a:txBody>
                  <a:tcPr/>
                </a:tc>
              </a:tr>
              <a:tr h="577526">
                <a:tc>
                  <a:txBody>
                    <a:bodyPr/>
                    <a:lstStyle/>
                    <a:p>
                      <a:r>
                        <a:rPr lang="en-IN" dirty="0"/>
                        <a:t>CLOSED</a:t>
                      </a:r>
                      <a:endParaRPr lang="en-IN" dirty="0"/>
                    </a:p>
                  </a:txBody>
                  <a:tcPr/>
                </a:tc>
                <a:tc>
                  <a:txBody>
                    <a:bodyPr/>
                    <a:lstStyle/>
                    <a:p>
                      <a:r>
                        <a:rPr lang="en-IN" dirty="0"/>
                        <a:t>RED</a:t>
                      </a:r>
                      <a:endParaRPr lang="en-IN" dirty="0"/>
                    </a:p>
                  </a:txBody>
                  <a:tcPr/>
                </a:tc>
                <a:tc>
                  <a:txBody>
                    <a:bodyPr/>
                    <a:lstStyle/>
                    <a:p>
                      <a:r>
                        <a:rPr lang="en-IN" dirty="0"/>
                        <a:t>RED</a:t>
                      </a:r>
                      <a:endParaRPr lang="en-IN" dirty="0"/>
                    </a:p>
                  </a:txBody>
                  <a:tcPr/>
                </a:tc>
                <a:tc>
                  <a:txBody>
                    <a:bodyPr/>
                    <a:lstStyle/>
                    <a:p>
                      <a:r>
                        <a:rPr lang="en-IN" dirty="0"/>
                        <a:t>GREEN</a:t>
                      </a:r>
                      <a:endParaRPr lang="en-IN" dirty="0"/>
                    </a:p>
                  </a:txBody>
                  <a:tcPr/>
                </a:tc>
                <a:tc>
                  <a:txBody>
                    <a:bodyPr/>
                    <a:lstStyle/>
                    <a:p>
                      <a:r>
                        <a:rPr lang="en-IN" dirty="0"/>
                        <a:t>THREE</a:t>
                      </a:r>
                      <a:endParaRPr lang="en-IN" dirty="0"/>
                    </a:p>
                  </a:txBody>
                  <a:tcPr/>
                </a:tc>
                <a:tc>
                  <a:txBody>
                    <a:bodyPr/>
                    <a:lstStyle/>
                    <a:p>
                      <a:r>
                        <a:rPr lang="en-IN" dirty="0"/>
                        <a:t>CLASS OVER</a:t>
                      </a:r>
                      <a:endParaRPr lang="en-IN" dirty="0"/>
                    </a:p>
                  </a:txBody>
                  <a:tcPr/>
                </a:tc>
              </a:tr>
              <a:tr h="668416">
                <a:tc>
                  <a:txBody>
                    <a:bodyPr/>
                    <a:lstStyle/>
                    <a:p>
                      <a:r>
                        <a:rPr lang="en-IN" dirty="0"/>
                        <a:t>OPEN</a:t>
                      </a:r>
                      <a:endParaRPr lang="en-IN" dirty="0"/>
                    </a:p>
                  </a:txBody>
                  <a:tcPr/>
                </a:tc>
                <a:tc>
                  <a:txBody>
                    <a:bodyPr/>
                    <a:lstStyle/>
                    <a:p>
                      <a:r>
                        <a:rPr lang="en-IN" dirty="0"/>
                        <a:t>RED</a:t>
                      </a:r>
                      <a:endParaRPr lang="en-IN" dirty="0"/>
                    </a:p>
                  </a:txBody>
                  <a:tcPr/>
                </a:tc>
                <a:tc>
                  <a:txBody>
                    <a:bodyPr/>
                    <a:lstStyle/>
                    <a:p>
                      <a:r>
                        <a:rPr lang="en-IN" dirty="0"/>
                        <a:t>RED</a:t>
                      </a:r>
                      <a:endParaRPr lang="en-IN" dirty="0"/>
                    </a:p>
                  </a:txBody>
                  <a:tcPr/>
                </a:tc>
                <a:tc>
                  <a:txBody>
                    <a:bodyPr/>
                    <a:lstStyle/>
                    <a:p>
                      <a:r>
                        <a:rPr lang="en-IN" dirty="0"/>
                        <a:t>GREEN</a:t>
                      </a:r>
                      <a:endParaRPr lang="en-IN" dirty="0"/>
                    </a:p>
                  </a:txBody>
                  <a:tcPr/>
                </a:tc>
                <a:tc>
                  <a:txBody>
                    <a:bodyPr/>
                    <a:lstStyle/>
                    <a:p>
                      <a:r>
                        <a:rPr lang="en-IN" dirty="0"/>
                        <a:t>THREE</a:t>
                      </a:r>
                      <a:endParaRPr lang="en-IN" dirty="0"/>
                    </a:p>
                  </a:txBody>
                  <a:tcPr/>
                </a:tc>
                <a:tc>
                  <a:txBody>
                    <a:bodyPr/>
                    <a:lstStyle/>
                    <a:p>
                      <a:r>
                        <a:rPr lang="en-IN" dirty="0"/>
                        <a:t>PROF. KANUNGO</a:t>
                      </a:r>
                      <a:endParaRPr lang="en-IN" dirty="0"/>
                    </a:p>
                  </a:txBody>
                  <a:tcPr/>
                </a:tc>
              </a:tr>
              <a:tr h="668416">
                <a:tc>
                  <a:txBody>
                    <a:bodyPr/>
                    <a:lstStyle/>
                    <a:p>
                      <a:r>
                        <a:rPr lang="en-IN" dirty="0"/>
                        <a:t>CLOSED</a:t>
                      </a:r>
                      <a:endParaRPr lang="en-IN" dirty="0"/>
                    </a:p>
                  </a:txBody>
                  <a:tcPr/>
                </a:tc>
                <a:tc>
                  <a:txBody>
                    <a:bodyPr/>
                    <a:lstStyle/>
                    <a:p>
                      <a:r>
                        <a:rPr lang="en-IN" dirty="0"/>
                        <a:t>RED</a:t>
                      </a:r>
                      <a:endParaRPr lang="en-IN" dirty="0"/>
                    </a:p>
                  </a:txBody>
                  <a:tcPr/>
                </a:tc>
                <a:tc>
                  <a:txBody>
                    <a:bodyPr/>
                    <a:lstStyle/>
                    <a:p>
                      <a:r>
                        <a:rPr lang="en-IN" dirty="0"/>
                        <a:t>RED </a:t>
                      </a:r>
                      <a:endParaRPr lang="en-IN" dirty="0"/>
                    </a:p>
                  </a:txBody>
                  <a:tcPr/>
                </a:tc>
                <a:tc>
                  <a:txBody>
                    <a:bodyPr/>
                    <a:lstStyle/>
                    <a:p>
                      <a:r>
                        <a:rPr lang="en-IN" dirty="0"/>
                        <a:t>RED</a:t>
                      </a:r>
                      <a:endParaRPr lang="en-IN" dirty="0"/>
                    </a:p>
                  </a:txBody>
                  <a:tcPr/>
                </a:tc>
                <a:tc>
                  <a:txBody>
                    <a:bodyPr/>
                    <a:lstStyle/>
                    <a:p>
                      <a:r>
                        <a:rPr lang="en-IN" dirty="0"/>
                        <a:t>---------</a:t>
                      </a:r>
                      <a:endParaRPr lang="en-IN" dirty="0"/>
                    </a:p>
                  </a:txBody>
                  <a:tcPr/>
                </a:tc>
                <a:tc>
                  <a:txBody>
                    <a:bodyPr/>
                    <a:lstStyle/>
                    <a:p>
                      <a:r>
                        <a:rPr lang="en-IN" dirty="0"/>
                        <a:t>LAST CLASS OVER</a:t>
                      </a:r>
                      <a:endParaRPr lang="en-IN" dirty="0"/>
                    </a:p>
                  </a:txBody>
                  <a:tcPr/>
                </a:tc>
              </a:tr>
              <a:tr h="551638">
                <a:tc>
                  <a:txBody>
                    <a:bodyPr/>
                    <a:lstStyle/>
                    <a:p>
                      <a:r>
                        <a:rPr lang="en-IN" dirty="0"/>
                        <a:t>----------</a:t>
                      </a:r>
                      <a:endParaRPr lang="en-IN" dirty="0"/>
                    </a:p>
                  </a:txBody>
                  <a:tcPr/>
                </a:tc>
                <a:tc>
                  <a:txBody>
                    <a:bodyPr/>
                    <a:lstStyle/>
                    <a:p>
                      <a:r>
                        <a:rPr lang="en-IN" dirty="0"/>
                        <a:t>----------</a:t>
                      </a:r>
                      <a:endParaRPr lang="en-IN" dirty="0"/>
                    </a:p>
                  </a:txBody>
                  <a:tcPr/>
                </a:tc>
                <a:tc>
                  <a:txBody>
                    <a:bodyPr/>
                    <a:lstStyle/>
                    <a:p>
                      <a:r>
                        <a:rPr lang="en-IN" dirty="0"/>
                        <a:t>----------</a:t>
                      </a:r>
                      <a:endParaRPr lang="en-IN" dirty="0"/>
                    </a:p>
                  </a:txBody>
                  <a:tcPr/>
                </a:tc>
                <a:tc>
                  <a:txBody>
                    <a:bodyPr/>
                    <a:lstStyle/>
                    <a:p>
                      <a:r>
                        <a:rPr lang="en-IN" dirty="0"/>
                        <a:t>----------</a:t>
                      </a:r>
                      <a:endParaRPr lang="en-IN" dirty="0"/>
                    </a:p>
                  </a:txBody>
                  <a:tcPr/>
                </a:tc>
                <a:tc>
                  <a:txBody>
                    <a:bodyPr/>
                    <a:lstStyle/>
                    <a:p>
                      <a:r>
                        <a:rPr lang="en-IN" dirty="0"/>
                        <a:t>----------</a:t>
                      </a:r>
                      <a:endParaRPr lang="en-IN" dirty="0"/>
                    </a:p>
                  </a:txBody>
                  <a:tcPr/>
                </a:tc>
                <a:tc>
                  <a:txBody>
                    <a:bodyPr/>
                    <a:lstStyle/>
                    <a:p>
                      <a:r>
                        <a:rPr lang="en-IN" dirty="0"/>
                        <a:t>----------</a:t>
                      </a:r>
                      <a:endParaRPr lang="en-IN"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normAutofit lnSpcReduction="10000"/>
          </a:bodyPr>
          <a:lstStyle/>
          <a:p>
            <a:r>
              <a:rPr lang="en-US" dirty="0"/>
              <a:t>The development of the system to manage serial communication between the classroom and professors' chambers based on the class routine, utilizing the 8051 microcontroller, is a significant step toward automating academic processes. </a:t>
            </a:r>
            <a:endParaRPr lang="en-US" dirty="0"/>
          </a:p>
          <a:p>
            <a:r>
              <a:rPr lang="en-US" dirty="0"/>
              <a:t>The system's capability to automatically notify the next professor after the conclusion of the current class enhances operational efficiency and reduces manual intervention. The use of the 8051 microcontroller ensures reliability, simplicity, and cost-effectiveness, making the solution feasible for educational institutions with similar requirements.</a:t>
            </a:r>
            <a:br>
              <a:rPr lang="en-US" dirty="0"/>
            </a:b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5864"/>
            <a:ext cx="10515600" cy="5451099"/>
          </a:xfrm>
        </p:spPr>
        <p:txBody>
          <a:bodyPr>
            <a:normAutofit/>
          </a:bodyPr>
          <a:lstStyle/>
          <a:p>
            <a:r>
              <a:rPr lang="en-US" dirty="0"/>
              <a:t>Key outcomes of the project include: Automated Scheduling: Seamlessly connects to the professor scheduled for the next class, ensuring smooth transitions . Effective Communication: Facilitates direct serial communication, improving the overall flow of information.</a:t>
            </a:r>
            <a:br>
              <a:rPr lang="en-US" dirty="0"/>
            </a:br>
            <a:endParaRPr lang="en-US" dirty="0"/>
          </a:p>
          <a:p>
            <a:r>
              <a:rPr lang="en-US" dirty="0"/>
              <a:t>This project exemplifies the seamless integration of automation and technology in academia, paving the way for smarter, more efficient communication systems in educational institutions.</a:t>
            </a:r>
            <a:endParaRPr lang="en-US" dirty="0"/>
          </a:p>
          <a:p>
            <a:endParaRPr lang="en-US" dirty="0"/>
          </a:p>
          <a:p>
            <a:endParaRPr lang="en-US" dirty="0"/>
          </a:p>
          <a:p>
            <a:pPr marL="0" indent="0">
              <a:buNone/>
            </a:pPr>
            <a:r>
              <a:rPr lang="en-US"/>
              <a:t>---------------------------------------THE END-------------------------------------------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endParaRPr lang="en-IN" dirty="0"/>
          </a:p>
        </p:txBody>
      </p:sp>
      <p:sp>
        <p:nvSpPr>
          <p:cNvPr id="3" name="Content Placeholder 2"/>
          <p:cNvSpPr>
            <a:spLocks noGrp="1"/>
          </p:cNvSpPr>
          <p:nvPr>
            <p:ph idx="1"/>
          </p:nvPr>
        </p:nvSpPr>
        <p:spPr/>
        <p:txBody>
          <a:bodyPr/>
          <a:lstStyle/>
          <a:p>
            <a:r>
              <a:rPr lang="en-US" dirty="0"/>
              <a:t>Professors usually face problem when the previous class is not over in time and they have to wait outside the classroom. Develop a system which can connect the serial communication line of the classroom to the chambers of the professors one at a time as per the class routine. And send signal to the chamber of professor having the next class when the present class is over.</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used:-</a:t>
            </a:r>
            <a:endParaRPr lang="en-IN" dirty="0"/>
          </a:p>
        </p:txBody>
      </p:sp>
      <p:pic>
        <p:nvPicPr>
          <p:cNvPr id="5" name="Content Placeholder 4"/>
          <p:cNvPicPr>
            <a:picLocks noGrp="1" noChangeAspect="1"/>
          </p:cNvPicPr>
          <p:nvPr>
            <p:ph idx="1"/>
          </p:nvPr>
        </p:nvPicPr>
        <p:blipFill>
          <a:blip r:embed="rId1"/>
          <a:stretch>
            <a:fillRect/>
          </a:stretch>
        </p:blipFill>
        <p:spPr>
          <a:xfrm>
            <a:off x="838200" y="1891069"/>
            <a:ext cx="10515600" cy="422045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838200" y="169682"/>
            <a:ext cx="10515600" cy="3082565"/>
          </a:xfrm>
        </p:spPr>
      </p:pic>
      <p:pic>
        <p:nvPicPr>
          <p:cNvPr id="7" name="Picture 6"/>
          <p:cNvPicPr>
            <a:picLocks noChangeAspect="1"/>
          </p:cNvPicPr>
          <p:nvPr/>
        </p:nvPicPr>
        <p:blipFill>
          <a:blip r:embed="rId2"/>
          <a:stretch>
            <a:fillRect/>
          </a:stretch>
        </p:blipFill>
        <p:spPr>
          <a:xfrm>
            <a:off x="838200" y="3318236"/>
            <a:ext cx="10638148" cy="35114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9213"/>
          </a:xfrm>
        </p:spPr>
        <p:txBody>
          <a:bodyPr>
            <a:normAutofit/>
          </a:bodyPr>
          <a:lstStyle/>
          <a:p>
            <a:r>
              <a:rPr lang="en-IN" dirty="0"/>
              <a:t>Other components:-</a:t>
            </a:r>
            <a:endParaRPr lang="en-IN" dirty="0"/>
          </a:p>
        </p:txBody>
      </p:sp>
      <p:sp>
        <p:nvSpPr>
          <p:cNvPr id="3" name="Content Placeholder 2"/>
          <p:cNvSpPr>
            <a:spLocks noGrp="1"/>
          </p:cNvSpPr>
          <p:nvPr>
            <p:ph idx="1"/>
          </p:nvPr>
        </p:nvSpPr>
        <p:spPr/>
        <p:txBody>
          <a:bodyPr/>
          <a:lstStyle/>
          <a:p>
            <a:r>
              <a:rPr lang="en-IN" dirty="0"/>
              <a:t>Resistor-120 ohms-1no.</a:t>
            </a:r>
            <a:endParaRPr lang="en-IN" dirty="0"/>
          </a:p>
          <a:p>
            <a:r>
              <a:rPr lang="en-IN" dirty="0"/>
              <a:t>Resistor-220ohms-5no.</a:t>
            </a:r>
            <a:endParaRPr lang="en-IN" dirty="0"/>
          </a:p>
          <a:p>
            <a:r>
              <a:rPr lang="en-IN" dirty="0"/>
              <a:t>RED-LED-3no.</a:t>
            </a:r>
            <a:endParaRPr lang="en-IN" dirty="0"/>
          </a:p>
          <a:p>
            <a:r>
              <a:rPr lang="en-IN" dirty="0"/>
              <a:t>GREEN-LED-3no.</a:t>
            </a:r>
            <a:endParaRPr lang="en-IN" dirty="0"/>
          </a:p>
          <a:p>
            <a:r>
              <a:rPr lang="en-IN" dirty="0"/>
              <a:t>Potentiometer-2k ohms-1no.</a:t>
            </a:r>
            <a:endParaRPr lang="en-IN" dirty="0"/>
          </a:p>
          <a:p>
            <a:r>
              <a:rPr lang="en-IN" dirty="0"/>
              <a:t>Switch-1no.</a:t>
            </a:r>
            <a:endParaRPr lang="en-IN" dirty="0"/>
          </a:p>
          <a:p>
            <a:r>
              <a:rPr lang="en-IN" dirty="0"/>
              <a:t>Connecting wires-As per req.(Male- Male, Male-Female)</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695"/>
            <a:ext cx="10515600" cy="1159497"/>
          </a:xfrm>
        </p:spPr>
        <p:txBody>
          <a:bodyPr/>
          <a:lstStyle/>
          <a:p>
            <a:r>
              <a:rPr lang="en-IN" dirty="0"/>
              <a:t>Circuit Diagram:-</a:t>
            </a:r>
            <a:endParaRPr lang="en-IN" dirty="0"/>
          </a:p>
        </p:txBody>
      </p:sp>
      <p:pic>
        <p:nvPicPr>
          <p:cNvPr id="5" name="Content Placeholder 4"/>
          <p:cNvPicPr>
            <a:picLocks noGrp="1" noChangeAspect="1"/>
          </p:cNvPicPr>
          <p:nvPr>
            <p:ph idx="1"/>
          </p:nvPr>
        </p:nvPicPr>
        <p:blipFill>
          <a:blip r:embed="rId1"/>
          <a:stretch>
            <a:fillRect/>
          </a:stretch>
        </p:blipFill>
        <p:spPr>
          <a:xfrm>
            <a:off x="744718" y="1263192"/>
            <a:ext cx="10944519" cy="5363851"/>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537"/>
            <a:ext cx="10515600" cy="914400"/>
          </a:xfrm>
        </p:spPr>
        <p:txBody>
          <a:bodyPr/>
          <a:lstStyle/>
          <a:p>
            <a:r>
              <a:rPr lang="en-IN" dirty="0"/>
              <a:t>Schematic while simulation:-</a:t>
            </a:r>
            <a:endParaRPr lang="en-IN" dirty="0"/>
          </a:p>
        </p:txBody>
      </p:sp>
      <p:pic>
        <p:nvPicPr>
          <p:cNvPr id="4" name="Content Placeholder 4"/>
          <p:cNvPicPr>
            <a:picLocks noGrp="1" noChangeAspect="1"/>
          </p:cNvPicPr>
          <p:nvPr>
            <p:ph idx="1"/>
          </p:nvPr>
        </p:nvPicPr>
        <p:blipFill>
          <a:blip r:embed="rId1"/>
          <a:stretch>
            <a:fillRect/>
          </a:stretch>
        </p:blipFill>
        <p:spPr>
          <a:xfrm>
            <a:off x="466626" y="989814"/>
            <a:ext cx="11166049" cy="557124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9965"/>
          </a:xfrm>
        </p:spPr>
        <p:txBody>
          <a:bodyPr/>
          <a:lstStyle/>
          <a:p>
            <a:r>
              <a:rPr lang="en-IN" dirty="0"/>
              <a:t>Code with comments:-</a:t>
            </a:r>
            <a:endParaRPr lang="en-IN" dirty="0"/>
          </a:p>
        </p:txBody>
      </p:sp>
      <p:sp>
        <p:nvSpPr>
          <p:cNvPr id="3" name="Content Placeholder 2"/>
          <p:cNvSpPr/>
          <p:nvPr>
            <p:ph sz="half" idx="1"/>
          </p:nvPr>
        </p:nvSpPr>
        <p:spPr>
          <a:xfrm>
            <a:off x="838200" y="1162685"/>
            <a:ext cx="10861675" cy="5014595"/>
          </a:xfrm>
        </p:spPr>
        <p:txBody>
          <a:bodyPr/>
          <a:p>
            <a:r>
              <a:rPr lang="en-US" altLang="en-GB"/>
              <a:t>Start of program:-</a:t>
            </a:r>
            <a:endParaRPr lang="en-US" altLang="en-GB"/>
          </a:p>
          <a:p>
            <a:endParaRPr lang="en-US" altLang="en-GB"/>
          </a:p>
        </p:txBody>
      </p:sp>
      <p:pic>
        <p:nvPicPr>
          <p:cNvPr id="4" name="Content Placeholder 3"/>
          <p:cNvPicPr>
            <a:picLocks noChangeAspect="1"/>
          </p:cNvPicPr>
          <p:nvPr>
            <p:ph sz="half" idx="2"/>
          </p:nvPr>
        </p:nvPicPr>
        <p:blipFill>
          <a:blip r:embed="rId1"/>
          <a:stretch>
            <a:fillRect/>
          </a:stretch>
        </p:blipFill>
        <p:spPr>
          <a:xfrm>
            <a:off x="673100" y="1665605"/>
            <a:ext cx="10219690" cy="47510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965" y="365125"/>
            <a:ext cx="10744835" cy="724535"/>
          </a:xfrm>
        </p:spPr>
        <p:txBody>
          <a:bodyPr>
            <a:normAutofit fontScale="90000"/>
          </a:bodyPr>
          <a:p>
            <a:r>
              <a:rPr lang="en-US" altLang="en-GB"/>
              <a:t>Initialisation Of LEDs:</a:t>
            </a:r>
            <a:endParaRPr lang="en-US" altLang="en-GB"/>
          </a:p>
        </p:txBody>
      </p:sp>
      <p:pic>
        <p:nvPicPr>
          <p:cNvPr id="4" name="Content Placeholder 3"/>
          <p:cNvPicPr>
            <a:picLocks noChangeAspect="1"/>
          </p:cNvPicPr>
          <p:nvPr>
            <p:ph idx="1"/>
          </p:nvPr>
        </p:nvPicPr>
        <p:blipFill>
          <a:blip r:embed="rId1"/>
          <a:stretch>
            <a:fillRect/>
          </a:stretch>
        </p:blipFill>
        <p:spPr>
          <a:xfrm>
            <a:off x="609600" y="1444625"/>
            <a:ext cx="10998835" cy="50793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2251</Words>
  <Application>WPS Presentation</Application>
  <PresentationFormat>Widescreen</PresentationFormat>
  <Paragraphs>151</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Calibri Light</vt:lpstr>
      <vt:lpstr>Calibri</vt:lpstr>
      <vt:lpstr>Microsoft YaHei</vt:lpstr>
      <vt:lpstr>Arial Unicode MS</vt:lpstr>
      <vt:lpstr>Office Theme</vt:lpstr>
      <vt:lpstr>EMBEDDED SYSTEMS EE3401 PROJECT NO.38</vt:lpstr>
      <vt:lpstr>Objective:-</vt:lpstr>
      <vt:lpstr>Components used:-</vt:lpstr>
      <vt:lpstr>PowerPoint 演示文稿</vt:lpstr>
      <vt:lpstr>Other components:-</vt:lpstr>
      <vt:lpstr>Circuit Diagram:-</vt:lpstr>
      <vt:lpstr>Schematic while simulation:-</vt:lpstr>
      <vt:lpstr>Code with comments:-</vt:lpstr>
      <vt:lpstr>Initialisation Of LEDs:</vt:lpstr>
      <vt:lpstr>LCD initialization:</vt:lpstr>
      <vt:lpstr>.</vt:lpstr>
      <vt:lpstr>Messages to Display on LCD:</vt:lpstr>
      <vt:lpstr>Test Results:-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sanat kumar mahapatra</dc:creator>
  <cp:lastModifiedBy>M S Raj Ariyan</cp:lastModifiedBy>
  <cp:revision>12</cp:revision>
  <dcterms:created xsi:type="dcterms:W3CDTF">2024-11-28T15:15:00Z</dcterms:created>
  <dcterms:modified xsi:type="dcterms:W3CDTF">2024-12-13T17:41:06Z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8ABB6C5763484D45BAE3D90A588D84D5_12</vt:lpwstr>
  </property>
  <property fmtid="{D5CDD505-2E9C-101B-9397-08002B2CF9AE}" pid="3" name="KSOProductBuildVer">
    <vt:lpwstr>2057-12.2.0.18639</vt:lpwstr>
  </property>
</Properties>
</file>