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  <p:sldMasterId id="2147483655" r:id="rId5"/>
    <p:sldMasterId id="2147483656" r:id="rId6"/>
    <p:sldMasterId id="2147483657" r:id="rId7"/>
    <p:sldMasterId id="2147483658" r:id="rId8"/>
    <p:sldMasterId id="214748365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11" Type="http://schemas.openxmlformats.org/officeDocument/2006/relationships/slide" Target="slides/slide1.xml"/><Relationship Id="rId22" Type="http://schemas.openxmlformats.org/officeDocument/2006/relationships/slide" Target="slides/slide12.xml"/><Relationship Id="rId10" Type="http://schemas.openxmlformats.org/officeDocument/2006/relationships/notesMaster" Target="notesMasters/notesMaster1.xml"/><Relationship Id="rId21" Type="http://schemas.openxmlformats.org/officeDocument/2006/relationships/slide" Target="slides/slide1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23" Type="http://schemas.openxmlformats.org/officeDocument/2006/relationships/slide" Target="slides/slide13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9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8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685800" y="4343400"/>
            <a:ext cx="5486400" cy="4115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:notes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6480" y="14400"/>
            <a:ext cx="9131040" cy="6837120"/>
          </a:xfrm>
          <a:prstGeom prst="rtTriangle">
            <a:avLst/>
          </a:prstGeom>
          <a:gradFill>
            <a:gsLst>
              <a:gs pos="0">
                <a:srgbClr val="D2D2D2"/>
              </a:gs>
              <a:gs pos="100000">
                <a:srgbClr val="D2D2D2"/>
              </a:gs>
            </a:gsLst>
            <a:lin ang="798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" name="Google Shape;7;p1"/>
          <p:cNvCxnSpPr/>
          <p:nvPr/>
        </p:nvCxnSpPr>
        <p:spPr>
          <a:xfrm>
            <a:off x="0" y="6480"/>
            <a:ext cx="9137520" cy="684504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" name="Google Shape;8;p1"/>
          <p:cNvCxnSpPr/>
          <p:nvPr/>
        </p:nvCxnSpPr>
        <p:spPr>
          <a:xfrm flipH="1">
            <a:off x="6467040" y="4948200"/>
            <a:ext cx="2676600" cy="1900440"/>
          </a:xfrm>
          <a:prstGeom prst="straightConnector1">
            <a:avLst/>
          </a:prstGeom>
          <a:noFill/>
          <a:ln cap="flat" cmpd="sng" w="9525">
            <a:solidFill>
              <a:srgbClr val="C6C6C6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" name="Google Shape;9;p1"/>
          <p:cNvSpPr/>
          <p:nvPr/>
        </p:nvSpPr>
        <p:spPr>
          <a:xfrm>
            <a:off x="7853400" y="6849720"/>
            <a:ext cx="1893960" cy="1293840"/>
          </a:xfrm>
          <a:prstGeom prst="triangle">
            <a:avLst>
              <a:gd fmla="val 11086" name="adj"/>
            </a:avLst>
          </a:prstGeom>
          <a:gradFill>
            <a:gsLst>
              <a:gs pos="0">
                <a:srgbClr val="FF69A4"/>
              </a:gs>
              <a:gs pos="100000">
                <a:srgbClr val="B6004A"/>
              </a:gs>
            </a:gsLst>
            <a:lin ang="1547999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67840"/>
            <a:ext cx="8228160" cy="139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882800"/>
            <a:ext cx="8228160" cy="45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371600" y="6011280"/>
            <a:ext cx="578952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1371600" y="5649840"/>
            <a:ext cx="579132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391240" y="5753160"/>
            <a:ext cx="5014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8255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•"/>
            </a:pPr>
            <a:fld id="{00000000-1234-1234-1234-123412341234}" type="slidenum">
              <a:rPr lang="en-US"/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80" y="14400"/>
            <a:ext cx="9131040" cy="6837120"/>
          </a:xfrm>
          <a:prstGeom prst="rtTriangle">
            <a:avLst/>
          </a:prstGeom>
          <a:gradFill>
            <a:gsLst>
              <a:gs pos="0">
                <a:srgbClr val="D2D2D2"/>
              </a:gs>
              <a:gs pos="100000">
                <a:srgbClr val="D2D2D2"/>
              </a:gs>
            </a:gsLst>
            <a:lin ang="798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0" y="6480"/>
            <a:ext cx="9137520" cy="684504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" name="Google Shape;19;p3"/>
          <p:cNvCxnSpPr/>
          <p:nvPr/>
        </p:nvCxnSpPr>
        <p:spPr>
          <a:xfrm flipH="1">
            <a:off x="6467040" y="4948200"/>
            <a:ext cx="2676600" cy="1900440"/>
          </a:xfrm>
          <a:prstGeom prst="straightConnector1">
            <a:avLst/>
          </a:prstGeom>
          <a:noFill/>
          <a:ln cap="flat" cmpd="sng" w="9525">
            <a:solidFill>
              <a:srgbClr val="C6C6C6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267840"/>
            <a:ext cx="8228160" cy="139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882800"/>
            <a:ext cx="8228160" cy="45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791240" y="6479640"/>
            <a:ext cx="2131920" cy="3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>
            <a:off x="457200" y="6481800"/>
            <a:ext cx="4259160" cy="299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589520" y="6481080"/>
            <a:ext cx="501480" cy="30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3429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fld id="{00000000-1234-1234-1234-123412341234}" type="slidenum">
              <a:rPr lang="en-US"/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6480" y="6480"/>
            <a:ext cx="9131040" cy="6837120"/>
          </a:xfrm>
          <a:prstGeom prst="rtTriangle">
            <a:avLst/>
          </a:prstGeom>
          <a:gradFill>
            <a:gsLst>
              <a:gs pos="0">
                <a:srgbClr val="D2D2D2"/>
              </a:gs>
              <a:gs pos="100000">
                <a:srgbClr val="D2D2D2"/>
              </a:gs>
            </a:gsLst>
            <a:lin ang="798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7853400" y="1902240"/>
            <a:ext cx="1893960" cy="1293840"/>
          </a:xfrm>
          <a:prstGeom prst="triangle">
            <a:avLst>
              <a:gd fmla="val 11086" name="adj"/>
            </a:avLst>
          </a:prstGeom>
          <a:gradFill>
            <a:gsLst>
              <a:gs pos="0">
                <a:srgbClr val="FF69A4"/>
              </a:gs>
              <a:gs pos="100000">
                <a:srgbClr val="B6004A"/>
              </a:gs>
            </a:gsLst>
            <a:lin ang="1547999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>
            <a:off x="6467040" y="7560"/>
            <a:ext cx="2676600" cy="1903320"/>
          </a:xfrm>
          <a:prstGeom prst="straightConnector1">
            <a:avLst/>
          </a:prstGeom>
          <a:noFill/>
          <a:ln cap="flat" cmpd="sng" w="9525">
            <a:solidFill>
              <a:srgbClr val="C6C6C6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 flipH="1" rot="10800000">
            <a:off x="0" y="4680"/>
            <a:ext cx="9137520" cy="684864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267840"/>
            <a:ext cx="8228160" cy="139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57200" y="1882800"/>
            <a:ext cx="8228160" cy="45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955920" y="6476760"/>
            <a:ext cx="2132280" cy="30348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2619360" y="6481800"/>
            <a:ext cx="4260960" cy="299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49920" y="808920"/>
            <a:ext cx="501480" cy="2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3429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fld id="{00000000-1234-1234-1234-123412341234}" type="slidenum">
              <a:rPr lang="en-US"/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267840"/>
            <a:ext cx="8228160" cy="139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882800"/>
            <a:ext cx="8228160" cy="45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4790880" y="6481080"/>
            <a:ext cx="2128680" cy="30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457200" y="6481800"/>
            <a:ext cx="426096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7589520" y="6482880"/>
            <a:ext cx="501480" cy="3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540"/>
              <a:buFont typeface="Noto Sans Symbols"/>
              <a:buNone/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3429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fld id="{00000000-1234-1234-1234-123412341234}" type="slidenum">
              <a:rPr lang="en-US"/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267840"/>
            <a:ext cx="8228160" cy="139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882800"/>
            <a:ext cx="8228160" cy="45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6278040" y="6555960"/>
            <a:ext cx="2132280" cy="3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/>
          <p:nvPr/>
        </p:nvSpPr>
        <p:spPr>
          <a:xfrm>
            <a:off x="1135080" y="6556320"/>
            <a:ext cx="5143320" cy="3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10320" y="6555960"/>
            <a:ext cx="501480" cy="3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5"/>
              <a:buFont typeface="Noto Sans Symbols"/>
              <a:buNone/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5"/>
              <a:buFont typeface="Noto Sans Symbols"/>
              <a:buNone/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5"/>
              <a:buFont typeface="Noto Sans Symbols"/>
              <a:buNone/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5"/>
              <a:buFont typeface="Noto Sans Symbols"/>
              <a:buNone/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5"/>
              <a:buFont typeface="Noto Sans Symbols"/>
              <a:buNone/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5"/>
              <a:buFont typeface="Noto Sans Symbols"/>
              <a:buNone/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5"/>
              <a:buFont typeface="Noto Sans Symbols"/>
              <a:buNone/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5"/>
              <a:buFont typeface="Noto Sans Symbols"/>
              <a:buNone/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5"/>
              <a:buFont typeface="Noto Sans Symbols"/>
              <a:buNone/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5717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Char char="●"/>
            </a:pPr>
            <a:fld id="{00000000-1234-1234-1234-123412341234}" type="slidenum">
              <a:rPr lang="en-US"/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457200" y="267840"/>
            <a:ext cx="8228160" cy="139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1882800"/>
            <a:ext cx="8228160" cy="45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1"/>
          <p:cNvSpPr txBox="1"/>
          <p:nvPr>
            <p:ph idx="10" type="dt"/>
          </p:nvPr>
        </p:nvSpPr>
        <p:spPr>
          <a:xfrm>
            <a:off x="6108840" y="6555960"/>
            <a:ext cx="2100240" cy="3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1"/>
          <p:cNvSpPr/>
          <p:nvPr/>
        </p:nvSpPr>
        <p:spPr>
          <a:xfrm>
            <a:off x="1170000" y="6558120"/>
            <a:ext cx="4948200" cy="30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217000" y="6555960"/>
            <a:ext cx="365040" cy="3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405"/>
              <a:buFont typeface="Noto Sans Symbols"/>
              <a:buNone/>
              <a:defRPr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405"/>
              <a:buFont typeface="Noto Sans Symbols"/>
              <a:buNone/>
              <a:defRPr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405"/>
              <a:buFont typeface="Noto Sans Symbols"/>
              <a:buNone/>
              <a:defRPr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405"/>
              <a:buFont typeface="Noto Sans Symbols"/>
              <a:buNone/>
              <a:defRPr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405"/>
              <a:buFont typeface="Noto Sans Symbols"/>
              <a:buNone/>
              <a:defRPr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405"/>
              <a:buFont typeface="Noto Sans Symbols"/>
              <a:buNone/>
              <a:defRPr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405"/>
              <a:buFont typeface="Noto Sans Symbols"/>
              <a:buNone/>
              <a:defRPr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405"/>
              <a:buFont typeface="Noto Sans Symbols"/>
              <a:buNone/>
              <a:defRPr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405"/>
              <a:buFont typeface="Noto Sans Symbols"/>
              <a:buNone/>
              <a:defRPr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5717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"/>
              <a:buFont typeface="Noto Sans Symbols"/>
              <a:buChar char="●"/>
            </a:pPr>
            <a:fld id="{00000000-1234-1234-1234-123412341234}" type="slidenum">
              <a:rPr lang="en-US"/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hyperlink" Target="http://en.wikipedia.org/wiki/ODBC" TargetMode="External"/><Relationship Id="rId11" Type="http://schemas.openxmlformats.org/officeDocument/2006/relationships/hyperlink" Target="http://en.wikipedia.org/wiki/SAP_HANA" TargetMode="External"/><Relationship Id="rId10" Type="http://schemas.openxmlformats.org/officeDocument/2006/relationships/hyperlink" Target="http://en.wikipedia.org/wiki/Oracle_Database" TargetMode="External"/><Relationship Id="rId21" Type="http://schemas.openxmlformats.org/officeDocument/2006/relationships/hyperlink" Target="http://en.wikipedia.org/wiki/JDBC" TargetMode="External"/><Relationship Id="rId13" Type="http://schemas.openxmlformats.org/officeDocument/2006/relationships/hyperlink" Target="http://en.wikipedia.org/wiki/FoxPro" TargetMode="External"/><Relationship Id="rId12" Type="http://schemas.openxmlformats.org/officeDocument/2006/relationships/hyperlink" Target="http://en.wikipedia.org/wiki/DBAS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n.wikipedia.org/wiki/Data_(computing)" TargetMode="External"/><Relationship Id="rId4" Type="http://schemas.openxmlformats.org/officeDocument/2006/relationships/hyperlink" Target="http://en.wikipedia.org/wiki/Computer_software" TargetMode="External"/><Relationship Id="rId9" Type="http://schemas.openxmlformats.org/officeDocument/2006/relationships/hyperlink" Target="http://en.wikipedia.org/wiki/Microsoft_SQL_Server" TargetMode="External"/><Relationship Id="rId15" Type="http://schemas.openxmlformats.org/officeDocument/2006/relationships/hyperlink" Target="http://en.wikipedia.org/wiki/LibreOffice_Base" TargetMode="External"/><Relationship Id="rId14" Type="http://schemas.openxmlformats.org/officeDocument/2006/relationships/hyperlink" Target="http://en.wikipedia.org/wiki/IBM_DB2" TargetMode="External"/><Relationship Id="rId17" Type="http://schemas.openxmlformats.org/officeDocument/2006/relationships/hyperlink" Target="http://en.wikipedia.org/wiki/Software_portability" TargetMode="External"/><Relationship Id="rId16" Type="http://schemas.openxmlformats.org/officeDocument/2006/relationships/hyperlink" Target="http://en.wikipedia.org/wiki/FilemakerPro" TargetMode="External"/><Relationship Id="rId5" Type="http://schemas.openxmlformats.org/officeDocument/2006/relationships/hyperlink" Target="http://en.wikipedia.org/wiki/MySQL" TargetMode="External"/><Relationship Id="rId19" Type="http://schemas.openxmlformats.org/officeDocument/2006/relationships/hyperlink" Target="http://en.wikipedia.org/wiki/SQL" TargetMode="External"/><Relationship Id="rId6" Type="http://schemas.openxmlformats.org/officeDocument/2006/relationships/hyperlink" Target="http://en.wikipedia.org/wiki/MariaDB" TargetMode="External"/><Relationship Id="rId18" Type="http://schemas.openxmlformats.org/officeDocument/2006/relationships/hyperlink" Target="http://en.wikipedia.org/wiki/Technical_standard" TargetMode="External"/><Relationship Id="rId7" Type="http://schemas.openxmlformats.org/officeDocument/2006/relationships/hyperlink" Target="http://en.wikipedia.org/wiki/PostgreSQL" TargetMode="External"/><Relationship Id="rId8" Type="http://schemas.openxmlformats.org/officeDocument/2006/relationships/hyperlink" Target="http://en.wikipedia.org/wiki/SQLit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542880" y="774720"/>
            <a:ext cx="8319960" cy="1766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541440" y="2249640"/>
            <a:ext cx="806112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685800" y="3048000"/>
            <a:ext cx="7696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Database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457200" y="889844"/>
            <a:ext cx="82296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Normalization Basics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  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:- eliminating redundant data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- ensuring logical relations of dependent data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  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normal forms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- 1NF, 2NF, 3NF, BCNF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7200" y="268200"/>
            <a:ext cx="8229600" cy="139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1295400" y="2971800"/>
            <a:ext cx="67818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SQL JOINs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/>
          <p:nvPr/>
        </p:nvSpPr>
        <p:spPr>
          <a:xfrm>
            <a:off x="171360" y="-19080"/>
            <a:ext cx="7448760" cy="100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/>
          <p:nvPr/>
        </p:nvSpPr>
        <p:spPr>
          <a:xfrm>
            <a:off x="228600" y="838080"/>
            <a:ext cx="8686800" cy="606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 JOIN (Equi join)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Returns all rows when there is at least one match in BOTH tables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JOIN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Return all rows from the left table, and the matched rows from the right table.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JOIN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Return all rows from the right table, and the matched rows from the left table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 JOIN 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use self join when you want to combine records with other records in the same table. To perform the self join operation, you must use a table alias to help MySQL distinguish the left table from the right table of the same table.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 JOIN (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Cartesian Product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CROSS JOIN produced a result set which is the product of rows of two associated tables when no WHERE clause is used with CROSS JOIN.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jitenb\Local Settings\Temporary Internet Files\Content.IE5\RL0OVVHL\MC900441322[1].png" id="132" name="Google Shape;13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1600200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457200" y="268200"/>
            <a:ext cx="8229600" cy="139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organized collection of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data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data are typically organized to model relevant aspects of reality in a way that supports processes requiring this information. For example, modeling the availability of rooms in hotels in a way that supports finding a hotel with vacancies.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management systems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DBMS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s) are specially designed software applications that interact with the user, other applications, and the database itself to capture and analyze data. A general-purpose DBMS is a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software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 designed to allow the definition, creation, querying, update, and administration of databases. Well-known DBMSs include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MySQL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MariaDB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PostgreSQL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SQLite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Microsoft SQL Server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Oracle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SAP HANA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dBASE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FoxPro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IBM DB2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LibreOffice Base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FileMaker Pro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 database is not generally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7"/>
              </a:rPr>
              <a:t>portable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across different DBMSs, but different DBMSs can interoperate by using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8"/>
              </a:rPr>
              <a:t>standards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such as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9"/>
              </a:rPr>
              <a:t>SQL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0"/>
              </a:rPr>
              <a:t>ODBC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1"/>
              </a:rPr>
              <a:t>JDBC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allow a single application to work with more than one database.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762000" y="1524000"/>
            <a:ext cx="7848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Basics about a database 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57200" y="2514600"/>
            <a:ext cx="83820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database is a structured collection of records.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Management System ( DBMS 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add, remove, update records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retrieve data that match certain criteria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 reference data in different tables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complex aggregate calculation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consists of columns (attributes) and rows (records).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914400" y="533400"/>
            <a:ext cx="7620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Interaction Between the User, DBMS and Database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63" y="1693863"/>
            <a:ext cx="7927975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762000" y="3276600"/>
            <a:ext cx="7848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OR Multiple table 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990600" y="990600"/>
            <a:ext cx="6858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Disadvantages of a single table database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304800" y="1752600"/>
            <a:ext cx="7391400" cy="3200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Redundancy of data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 Problem with complex data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 Problems in updating in bulk (new phone number)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 Problems in adding incomplete data (new publisher)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 Problems in removing group of data (all books from the publisher)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Database Management System (RDBMS)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990600" y="990600"/>
            <a:ext cx="6858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Database 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609600" y="1600200"/>
            <a:ext cx="82296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of related tables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 Minimum redundancy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 Referential integrity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 Database keys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 The ACID model (guarantee of successful transactions):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–Atomicity („all or nothing” rule)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–Consistency (only valid data in)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–Isolation (order of executed transactions)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–Durability (committed transaction will not be lost)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381000" y="1443841"/>
            <a:ext cx="8229600" cy="363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keys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–Value unique for each record in a table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–This value can not be used twice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–AutoNumber guarantees uniqueness but does not carry any useful 	  information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 keys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–Used to create relationships between tables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–No uniqueness constraint for foreign keys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 between primary and foreign keys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–Same format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–Same values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533400" y="1028343"/>
            <a:ext cx="8001000" cy="363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Queries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  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data located in tables + relations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  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primary mechanism for retrieving information from a database, 	     consists of questions presented to the database in a predefined 	     format – an expression stored in a database having a unique    	     name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  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to the query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a computed table = Dynaset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  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Structured Query Language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  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queries: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– DML (Data Manipulation Language)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– DDL  (Data Definition Language)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