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25971-E7B2-473C-B538-C00F72C1F722}">
  <a:tblStyle styleId="{38025971-E7B2-473C-B538-C00F72C1F7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021137" y="9721850"/>
            <a:ext cx="3073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993775" y="768350"/>
            <a:ext cx="5110162" cy="383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101500" spcFirstLastPara="1" rIns="101500" wrap="square" tIns="50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/>
          <p:nvPr/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3" type="sldNum"/>
          </p:nvPr>
        </p:nvSpPr>
        <p:spPr>
          <a:xfrm>
            <a:off x="4021137" y="9721850"/>
            <a:ext cx="3073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p1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0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1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2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13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4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5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6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993775" y="768350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709612" y="4859337"/>
            <a:ext cx="567848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8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993775" y="768350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09612" y="4859337"/>
            <a:ext cx="567848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2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20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21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22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23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24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25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6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7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28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29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3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4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5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6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7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8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500" spcFirstLastPara="1" rIns="101500" wrap="square" tIns="50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993775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9:notes"/>
          <p:cNvSpPr/>
          <p:nvPr/>
        </p:nvSpPr>
        <p:spPr>
          <a:xfrm>
            <a:off x="709612" y="4859337"/>
            <a:ext cx="568007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709612" y="4859337"/>
            <a:ext cx="5676900" cy="4603750"/>
          </a:xfrm>
          <a:prstGeom prst="rect">
            <a:avLst/>
          </a:prstGeom>
        </p:spPr>
        <p:txBody>
          <a:bodyPr anchorCtr="0" anchor="t" bIns="50750" lIns="101500" spcFirstLastPara="1" rIns="10150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457200" y="6248400"/>
            <a:ext cx="822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57200" y="6172200"/>
            <a:ext cx="8229600" cy="1587"/>
          </a:xfrm>
          <a:prstGeom prst="straightConnector1">
            <a:avLst/>
          </a:prstGeom>
          <a:noFill/>
          <a:ln cap="sq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457200" y="304800"/>
            <a:ext cx="8229600" cy="1587"/>
          </a:xfrm>
          <a:prstGeom prst="straightConnector1">
            <a:avLst/>
          </a:prstGeom>
          <a:noFill/>
          <a:ln cap="sq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 flipH="1" rot="10800000">
            <a:off x="457200" y="301625"/>
            <a:ext cx="1587" cy="692150"/>
          </a:xfrm>
          <a:prstGeom prst="straightConnector1">
            <a:avLst/>
          </a:prstGeom>
          <a:noFill/>
          <a:ln cap="sq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" name="Google Shape;19;p1"/>
          <p:cNvGrpSpPr/>
          <p:nvPr/>
        </p:nvGrpSpPr>
        <p:grpSpPr>
          <a:xfrm>
            <a:off x="381000" y="6248400"/>
            <a:ext cx="8378825" cy="285750"/>
            <a:chOff x="240" y="3936"/>
            <a:chExt cx="5278" cy="180"/>
          </a:xfrm>
        </p:grpSpPr>
        <p:sp>
          <p:nvSpPr>
            <p:cNvPr id="20" name="Google Shape;20;p1"/>
            <p:cNvSpPr txBox="1"/>
            <p:nvPr/>
          </p:nvSpPr>
          <p:spPr>
            <a:xfrm>
              <a:off x="240" y="3936"/>
              <a:ext cx="1429" cy="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PHP Workshop</a:t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671" y="3936"/>
              <a:ext cx="2367" cy="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4040" y="3936"/>
              <a:ext cx="1478" cy="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urier New"/>
                <a:buNone/>
              </a:pPr>
              <a:fld id="{00000000-1234-1234-1234-123412341234}" type="slidenum">
                <a:rPr b="1" i="0" lang="en-US" sz="12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‹#›</a:t>
              </a:fld>
              <a:endParaRPr/>
            </a:p>
          </p:txBody>
        </p:sp>
      </p:grp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01000" y="5715000"/>
            <a:ext cx="685800" cy="3825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php.net/manual/en/ref.filesystem.ph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php.net/manual/en/ref.dir.ph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/>
        </p:nvSpPr>
        <p:spPr>
          <a:xfrm>
            <a:off x="4572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 with PHP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Reading Example</a:t>
            </a:r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while (!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 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3886200" y="4495800"/>
            <a:ext cx="4860925" cy="336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and assign the resource to $handle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1371600" y="1981200"/>
            <a:ext cx="6581775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Reading Example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while (!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 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4495800" y="4724400"/>
            <a:ext cx="4043362" cy="823912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NOT at the end of the file, pointed to by $handle,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and echo the data line by line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295400" y="2971800"/>
            <a:ext cx="5849937" cy="1557337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(!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Reading Example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while (!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 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943600" y="4648200"/>
            <a:ext cx="1441450" cy="336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1371600" y="5029200"/>
            <a:ext cx="3106737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Open shortcuts..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‘shortcut’ functions that don’t require a file to be opened: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$lines =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file</a:t>
            </a: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($filename)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entire file into an array with each line a separate entry in the array.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$str =</a:t>
            </a:r>
            <a:r>
              <a:rPr b="1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file_get_contents</a:t>
            </a: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($filename)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entire file into a single string.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Data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write data to a file use: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Char char="•"/>
            </a:pPr>
            <a:r>
              <a:rPr b="1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b="1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($handle,$data)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$data to the file.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Writing Example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“\nFred:Male”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Writing Example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'\nFred:Male'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295400" y="2438400"/>
            <a:ext cx="6581775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57200" y="1905000"/>
            <a:ext cx="3594100" cy="336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file to append data (mode 'a') 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295400" y="3352800"/>
            <a:ext cx="5849937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“\nFred:Male”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715000" y="4038600"/>
            <a:ext cx="2978150" cy="58102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new data (with line break after previous data)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720850" y="385762"/>
            <a:ext cx="5580062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fgetcsv() Function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60362" y="1008062"/>
            <a:ext cx="9128125" cy="321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fgetcsv() function parses a line from an open file, checking for CSV fields.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fgetcsv() function stops returning on a new line, at the specified length, or at EOF, whichever comes first.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function returns the CSV fields in an array on success, or FALSE on failure and EOF.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:  fgetcsv(file,length,separator,enclosure)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3959225"/>
            <a:ext cx="8718550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fgetcsv() Example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$file = fopen("contacts.csv","r");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print_r(fgetcsv($file));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fclose($file);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CSV file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: 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Kai Jim, Refsnes, Stavanger, Norway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 : 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[0] =&gt; Kai Jim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=&gt; Refsnes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[2] =&gt; Stavanger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[3] =&gt; Norway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1728787" y="463550"/>
            <a:ext cx="5580062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fputcsv() Function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60337" y="1462087"/>
            <a:ext cx="9128125" cy="321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fputcsv() function formats a line as CSV and writes it to an open file.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function returns the length of the written string, or FALSE on failure.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: fputcsv(file,fields,separator,enclosure)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3743325"/>
            <a:ext cx="81819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and PHP</a:t>
            </a:r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Though slower than a database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Manipulating uploaded files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forms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Files for download</a:t>
            </a:r>
            <a:endParaRPr/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286000"/>
            <a:ext cx="1811337" cy="131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Fputcsv() Example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$list = array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"Peter,Griffin,Oslo,Norway",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"Glenn,Quagmire,Oslo,Norway",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$file = fopen("contacts.csv","w");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($list as $line)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fputcsv($file,explode(',',$line));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fclose($file);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File Operations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457200" y="16002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file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(file or directory)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'old name'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'new name'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file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'source'</a:t>
            </a:r>
            <a:r>
              <a:rPr b="1" i="1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2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'destination'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many, many more!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www.php.net/manual/en/ref.filesystem.php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Dealing With Directories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directory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$handle =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('dirname');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$handle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'points' to the directory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contents of directory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name of next file in directory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are sorted as on filesystem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a directory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Closes directory 'stream'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Example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Example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5734050" y="2362200"/>
            <a:ext cx="2374900" cy="336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current directory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838200" y="2057400"/>
            <a:ext cx="4570412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Example</a:t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4419600" y="4800600"/>
            <a:ext cx="4068762" cy="823912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Whilst readdir() returns a name, loop through directory contents, echoing results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838200" y="2819400"/>
            <a:ext cx="7678737" cy="17843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Example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-228600" y="-152400"/>
            <a:ext cx="9601200" cy="7239000"/>
          </a:xfrm>
          <a:prstGeom prst="rect">
            <a:avLst/>
          </a:prstGeom>
          <a:solidFill>
            <a:srgbClr val="808080">
              <a:alpha val="74901"/>
            </a:srgbClr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514850" y="5486400"/>
            <a:ext cx="2736850" cy="336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the directory stream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762000" y="5029200"/>
            <a:ext cx="3471862" cy="460375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Directory Operations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57200" y="16002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current directory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getcwd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Directory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'dirname'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directory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'dirname'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directory (MUST be empty)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'dirname'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39725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more!</a:t>
            </a:r>
            <a:endParaRPr/>
          </a:p>
          <a:p>
            <a:pPr indent="-282575" lvl="1" marL="73977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www.php.net/manual/en/ref.dir.php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open and close files.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read a file line by line or all at one go.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write to files.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open and cycle through the files in a directory.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Example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!== ($file=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($handle)))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"$file&lt;br /&gt;"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closedir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Open/Close a File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file is opened with 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fopen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as a “stream”, and PHP returns a ‘handle’ to the file that can be used to reference the open file in other functions.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file is opened in a particular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file is closed with 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fclose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or when your script ends.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Open Modes</a:t>
            </a:r>
            <a:endParaRPr/>
          </a:p>
        </p:txBody>
      </p:sp>
      <p:graphicFrame>
        <p:nvGraphicFramePr>
          <p:cNvPr id="59" name="Google Shape;59;p6"/>
          <p:cNvGraphicFramePr/>
          <p:nvPr/>
        </p:nvGraphicFramePr>
        <p:xfrm>
          <a:off x="4699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{38025971-E7B2-473C-B538-C00F72C1F722}</a:tableStyleId>
              </a:tblPr>
              <a:tblGrid>
                <a:gridCol w="1206500"/>
                <a:gridCol w="7024675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‘r’</a:t>
                      </a:r>
                      <a:endParaRPr/>
                    </a:p>
                  </a:txBody>
                  <a:tcPr marT="967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for reading only. Start at beginning of file.</a:t>
                      </a:r>
                      <a:endParaRPr/>
                    </a:p>
                  </a:txBody>
                  <a:tcPr marT="1107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‘r+’</a:t>
                      </a:r>
                      <a:endParaRPr/>
                    </a:p>
                  </a:txBody>
                  <a:tcPr marT="967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for reading and writing. Start at beginning of file.</a:t>
                      </a:r>
                      <a:endParaRPr/>
                    </a:p>
                  </a:txBody>
                  <a:tcPr marT="1107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‘w’</a:t>
                      </a:r>
                      <a:endParaRPr/>
                    </a:p>
                  </a:txBody>
                  <a:tcPr marT="967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for writing only. Remove all previous content, if file doesn’t exist, create it.</a:t>
                      </a:r>
                      <a:endParaRPr/>
                    </a:p>
                  </a:txBody>
                  <a:tcPr marT="1107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‘a’</a:t>
                      </a:r>
                      <a:endParaRPr/>
                    </a:p>
                  </a:txBody>
                  <a:tcPr marT="967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writing, but start at END of current content.</a:t>
                      </a:r>
                      <a:endParaRPr/>
                    </a:p>
                  </a:txBody>
                  <a:tcPr marT="1107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Courier New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‘a+’</a:t>
                      </a:r>
                      <a:endParaRPr/>
                    </a:p>
                  </a:txBody>
                  <a:tcPr marT="967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for reading and writing, start at END and create file if necessary.</a:t>
                      </a:r>
                      <a:endParaRPr/>
                    </a:p>
                  </a:txBody>
                  <a:tcPr marT="1107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Open/Close Example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A2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BA2F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 to read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$toread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‘some/file.ext’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’r’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A2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BA2F"/>
                </a:solidFill>
                <a:latin typeface="Courier New"/>
                <a:ea typeface="Courier New"/>
                <a:cs typeface="Courier New"/>
                <a:sym typeface="Courier New"/>
              </a:rPr>
              <a:t>// open (possibly new) file to write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$towrite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‘some/file.ext’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’w’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A2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BA2F"/>
                </a:solidFill>
                <a:latin typeface="Courier New"/>
                <a:ea typeface="Courier New"/>
                <a:cs typeface="Courier New"/>
                <a:sym typeface="Courier New"/>
              </a:rPr>
              <a:t>// close both files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($toread);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($towrite);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what..?</a:t>
            </a:r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open a file to read, you can use more in-built PHP functions to read data..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open the file to write, you can use more in-built PHP functions to write..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Data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main functions to read data: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Char char="•"/>
            </a:pPr>
            <a:r>
              <a:rPr b="1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($handle,$bytes)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up to $bytes of data, stops at newline or end of file (EOF)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Char char="•"/>
            </a:pPr>
            <a:r>
              <a:rPr b="1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b="1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($handle,$bytes)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up to $bytes of data, stops at EOF.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Data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be aware of the End Of File (EOF) point..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urier New"/>
              <a:buChar char="•"/>
            </a:pPr>
            <a:r>
              <a:rPr b="1" i="0" lang="en-US" sz="3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the file has reached the EOF point. Returns true if have reached EOF.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Reading Example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$handle =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'people.txt'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while (!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($handle)) {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($handle,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1024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b="1" i="0" lang="en-US" sz="2400" u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3972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($handle);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