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DDBE4F-8BA4-45B4-8EDE-BDFC2770B2C5}">
  <a:tblStyle styleId="{66DDBE4F-8BA4-45B4-8EDE-BDFC2770B2C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>
            <p:ph idx="2" type="sldImg"/>
          </p:nvPr>
        </p:nvSpPr>
        <p:spPr>
          <a:xfrm>
            <a:off x="1106487" y="812800"/>
            <a:ext cx="5326062" cy="3989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" name="Google Shape;15;n"/>
          <p:cNvSpPr txBox="1"/>
          <p:nvPr>
            <p:ph idx="1" type="body"/>
          </p:nvPr>
        </p:nvSpPr>
        <p:spPr>
          <a:xfrm>
            <a:off x="755650" y="5078412"/>
            <a:ext cx="6029325" cy="47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n"/>
          <p:cNvSpPr txBox="1"/>
          <p:nvPr>
            <p:ph idx="3" type="hdr"/>
          </p:nvPr>
        </p:nvSpPr>
        <p:spPr>
          <a:xfrm>
            <a:off x="0" y="0"/>
            <a:ext cx="32623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n"/>
          <p:cNvSpPr txBox="1"/>
          <p:nvPr>
            <p:ph idx="10" type="dt"/>
          </p:nvPr>
        </p:nvSpPr>
        <p:spPr>
          <a:xfrm>
            <a:off x="4278312" y="0"/>
            <a:ext cx="32623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n"/>
          <p:cNvSpPr txBox="1"/>
          <p:nvPr>
            <p:ph idx="11" type="ftr"/>
          </p:nvPr>
        </p:nvSpPr>
        <p:spPr>
          <a:xfrm>
            <a:off x="0" y="10156825"/>
            <a:ext cx="32623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n"/>
          <p:cNvSpPr txBox="1"/>
          <p:nvPr>
            <p:ph idx="12" type="sldNum"/>
          </p:nvPr>
        </p:nvSpPr>
        <p:spPr>
          <a:xfrm>
            <a:off x="4278312" y="10156825"/>
            <a:ext cx="32623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/>
        </p:nvSpPr>
        <p:spPr>
          <a:xfrm>
            <a:off x="4278312" y="10156825"/>
            <a:ext cx="32623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755650" y="5078412"/>
            <a:ext cx="6029325" cy="47926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/>
        </p:nvSpPr>
        <p:spPr>
          <a:xfrm>
            <a:off x="4278312" y="10156825"/>
            <a:ext cx="32623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755650" y="5078412"/>
            <a:ext cx="6029325" cy="47926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755650" y="5078412"/>
            <a:ext cx="6029325" cy="47926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06487" y="812800"/>
            <a:ext cx="5326062" cy="3989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755650" y="5078412"/>
            <a:ext cx="6029325" cy="47926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06487" y="812800"/>
            <a:ext cx="5326062" cy="3989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/>
        </p:nvSpPr>
        <p:spPr>
          <a:xfrm>
            <a:off x="4278312" y="10156825"/>
            <a:ext cx="32623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08075" y="812800"/>
            <a:ext cx="5327650" cy="3994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/>
        </p:nvSpPr>
        <p:spPr>
          <a:xfrm>
            <a:off x="755650" y="5078412"/>
            <a:ext cx="6034087" cy="4797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755650" y="5078412"/>
            <a:ext cx="6029325" cy="47926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755650" y="5078412"/>
            <a:ext cx="6029325" cy="47926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06487" y="812800"/>
            <a:ext cx="5326062" cy="3989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360362" y="301625"/>
            <a:ext cx="93408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360362" y="1979612"/>
            <a:ext cx="9340850" cy="50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 rot="5400000">
            <a:off x="5183982" y="2483643"/>
            <a:ext cx="6699250" cy="2335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 rot="5400000">
            <a:off x="437357" y="224631"/>
            <a:ext cx="6699250" cy="6853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360362" y="301625"/>
            <a:ext cx="93408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 rot="5400000">
            <a:off x="2520156" y="-180182"/>
            <a:ext cx="5021262" cy="934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1" i="0" sz="32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61" name="Google Shape;61;p7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360362" y="301625"/>
            <a:ext cx="93408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4" name="Google Shape;74;p9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9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360362" y="301625"/>
            <a:ext cx="93408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360363" y="1979613"/>
            <a:ext cx="4594225" cy="50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0"/>
          <p:cNvSpPr txBox="1"/>
          <p:nvPr>
            <p:ph idx="2" type="body"/>
          </p:nvPr>
        </p:nvSpPr>
        <p:spPr>
          <a:xfrm>
            <a:off x="5106988" y="1979613"/>
            <a:ext cx="4594225" cy="50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 txBox="1"/>
          <p:nvPr/>
        </p:nvSpPr>
        <p:spPr>
          <a:xfrm>
            <a:off x="0" y="7199312"/>
            <a:ext cx="10080625" cy="360362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0" y="0"/>
            <a:ext cx="10080625" cy="161925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 txBox="1"/>
          <p:nvPr>
            <p:ph type="title"/>
          </p:nvPr>
        </p:nvSpPr>
        <p:spPr>
          <a:xfrm>
            <a:off x="360362" y="301625"/>
            <a:ext cx="93408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360362" y="1979612"/>
            <a:ext cx="9340850" cy="50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"/>
          <p:cNvSpPr/>
          <p:nvPr/>
        </p:nvSpPr>
        <p:spPr>
          <a:xfrm>
            <a:off x="9269412" y="6894512"/>
            <a:ext cx="539750" cy="53975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/>
        </p:nvSpPr>
        <p:spPr>
          <a:xfrm>
            <a:off x="360362" y="301625"/>
            <a:ext cx="9345612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AJAX?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274637" y="1831975"/>
            <a:ext cx="9345612" cy="502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360362" y="1979612"/>
            <a:ext cx="93599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600">
            <a:noAutofit/>
          </a:bodyPr>
          <a:lstStyle/>
          <a:p>
            <a:pPr indent="0" lvl="0" marL="0" marR="0" rtl="0" algn="l">
              <a:lnSpc>
                <a:spcPct val="73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AJAX stands for Asynchronous JavaScript and XML.</a:t>
            </a:r>
            <a:endParaRPr/>
          </a:p>
          <a:p>
            <a:pPr indent="0" lvl="0" marL="0" marR="0" rtl="0" algn="l">
              <a:lnSpc>
                <a:spcPct val="73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AJAX is not a new programming language, but a new technique for creating better, faster, and more interactive web applications.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With AJAX, a JavaScript can communicate directly with the server, with the XMLHttpRequest object. With this object, a JavaScript can trade data with a web server, without reloading the page.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AJAX uses </a:t>
            </a:r>
            <a:r>
              <a:rPr b="1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asynchronous</a:t>
            </a: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data transfer (HTTP requests) between the browser and the web server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3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360362" y="301625"/>
            <a:ext cx="93599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Synchronous VS Asynchronous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360362" y="1979612"/>
            <a:ext cx="93599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6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Synchronous Request:</a:t>
            </a: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A synchronous request blocks the client until operation completes. In such case, javascript engine of the browser is blocked.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2200"/>
              <a:buNone/>
            </a:pPr>
            <a:r>
              <a:rPr b="1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Asynchronouse Request:</a:t>
            </a: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An asynchronous request doesn’t block the client i.e. browser is responsive. At that time, user can perform another operations also. In such case, javascript engine of the browser is not blocked.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360362" y="301625"/>
            <a:ext cx="93408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Different jQuery methods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360362" y="1979612"/>
            <a:ext cx="9340850" cy="50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/>
          <a:p>
            <a:pPr indent="-342900" lvl="0" marL="3429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$.ajax()</a:t>
            </a:r>
            <a:endParaRPr/>
          </a:p>
          <a:p>
            <a:pPr indent="-342900" lvl="0" marL="34290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$.get()</a:t>
            </a:r>
            <a:endParaRPr/>
          </a:p>
          <a:p>
            <a:pPr indent="-342900" lvl="0" marL="34290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$.getScript()</a:t>
            </a:r>
            <a:endParaRPr/>
          </a:p>
          <a:p>
            <a:pPr indent="-342900" lvl="0" marL="34290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$.getJSON()</a:t>
            </a:r>
            <a:endParaRPr/>
          </a:p>
          <a:p>
            <a:pPr indent="-342900" lvl="0" marL="34290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$.post()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360362" y="301625"/>
            <a:ext cx="9345612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AJAX with Jquery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360362" y="1979612"/>
            <a:ext cx="9345612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/>
          <a:p>
            <a:pPr indent="-338137" lvl="0" marL="3429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-US" sz="3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-280987" lvl="1" marL="74295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$.ajax({name:value, name:value, ... })</a:t>
            </a:r>
            <a:endParaRPr/>
          </a:p>
          <a:p>
            <a:pPr indent="-338137" lvl="0" marL="34290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i="0" sz="32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4290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b="1" i="0" lang="en-US" sz="3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0987" lvl="1" marL="74295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$.ajax({</a:t>
            </a:r>
            <a:endParaRPr/>
          </a:p>
          <a:p>
            <a:pPr indent="-280987" lvl="1" marL="74295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   Url: “test.php”,</a:t>
            </a:r>
            <a:endParaRPr/>
          </a:p>
          <a:p>
            <a:pPr indent="-280987" lvl="1" marL="74295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   Type: “GET”,</a:t>
            </a:r>
            <a:endParaRPr/>
          </a:p>
          <a:p>
            <a:pPr indent="-280987" lvl="1" marL="74295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   data: “action=change_value&amp;value=Changed by Ajax”,</a:t>
            </a:r>
            <a:endParaRPr/>
          </a:p>
          <a:p>
            <a:pPr indent="-280987" lvl="1" marL="74295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   Success: function (data, status, xhr) {</a:t>
            </a:r>
            <a:endParaRPr/>
          </a:p>
          <a:p>
            <a:pPr indent="-280987" lvl="1" marL="74295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1" marL="74295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280987" lvl="1" marL="74295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17"/>
          <p:cNvGraphicFramePr/>
          <p:nvPr/>
        </p:nvGraphicFramePr>
        <p:xfrm>
          <a:off x="539750" y="21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{66DDBE4F-8BA4-45B4-8EDE-BDFC2770B2C5}</a:tableStyleId>
              </a:tblPr>
              <a:tblGrid>
                <a:gridCol w="1328725"/>
                <a:gridCol w="7470775"/>
              </a:tblGrid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/>
                    </a:p>
                  </a:txBody>
                  <a:tcPr marT="2868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2868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</a:t>
                      </a:r>
                      <a:endParaRPr/>
                    </a:p>
                  </a:txBody>
                  <a:tcPr marT="2674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string containing the URL to which the request is sent.</a:t>
                      </a:r>
                      <a:endParaRPr/>
                    </a:p>
                  </a:txBody>
                  <a:tcPr marT="2638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/>
                    </a:p>
                  </a:txBody>
                  <a:tcPr marT="2674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Specific type of request like Get and Post</a:t>
                      </a:r>
                      <a:endParaRPr/>
                    </a:p>
                  </a:txBody>
                  <a:tcPr marT="2638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/>
                    </a:p>
                  </a:txBody>
                  <a:tcPr marT="2674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to be sent to the server. It is converted to a query string.</a:t>
                      </a:r>
                      <a:endParaRPr/>
                    </a:p>
                  </a:txBody>
                  <a:tcPr marT="2674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dataType</a:t>
                      </a:r>
                      <a:endParaRPr/>
                    </a:p>
                  </a:txBody>
                  <a:tcPr marT="2674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type of data that you're expecting back from the server.</a:t>
                      </a:r>
                      <a:endParaRPr/>
                    </a:p>
                  </a:txBody>
                  <a:tcPr marT="2638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async</a:t>
                      </a:r>
                      <a:endParaRPr/>
                    </a:p>
                  </a:txBody>
                  <a:tcPr marT="2674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 default, all requests are sent asynchronously. If you need synchronous requests, set this option to false</a:t>
                      </a:r>
                      <a:endParaRPr/>
                    </a:p>
                  </a:txBody>
                  <a:tcPr marT="2638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</a:t>
                      </a:r>
                      <a:endParaRPr/>
                    </a:p>
                  </a:txBody>
                  <a:tcPr marT="2674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set to false, it will force requested pages not to be cached by the browser.</a:t>
                      </a:r>
                      <a:endParaRPr/>
                    </a:p>
                  </a:txBody>
                  <a:tcPr marT="2638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timeout</a:t>
                      </a:r>
                      <a:endParaRPr/>
                    </a:p>
                  </a:txBody>
                  <a:tcPr marT="2674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 a timeout (in milliseconds) for the request. A value of 0 means there will be no timeout.</a:t>
                      </a:r>
                      <a:endParaRPr/>
                    </a:p>
                  </a:txBody>
                  <a:tcPr marT="2638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17"/>
          <p:cNvSpPr txBox="1"/>
          <p:nvPr>
            <p:ph type="title"/>
          </p:nvPr>
        </p:nvSpPr>
        <p:spPr>
          <a:xfrm>
            <a:off x="360362" y="301625"/>
            <a:ext cx="93408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Ajax parameters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360362" y="301625"/>
            <a:ext cx="93408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Ajax callback functions</a:t>
            </a:r>
            <a:endParaRPr/>
          </a:p>
        </p:txBody>
      </p:sp>
      <p:graphicFrame>
        <p:nvGraphicFramePr>
          <p:cNvPr id="140" name="Google Shape;140;p18"/>
          <p:cNvGraphicFramePr/>
          <p:nvPr/>
        </p:nvGraphicFramePr>
        <p:xfrm>
          <a:off x="360362" y="1979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{66DDBE4F-8BA4-45B4-8EDE-BDFC2770B2C5}</a:tableStyleId>
              </a:tblPr>
              <a:tblGrid>
                <a:gridCol w="2322500"/>
                <a:gridCol w="7018325"/>
              </a:tblGrid>
              <a:tr h="58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beforeSend</a:t>
                      </a:r>
                      <a:endParaRPr/>
                    </a:p>
                  </a:txBody>
                  <a:tcPr marT="267475" marB="46800" marR="90000" marL="900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pre-request callback function that can be used to modify the jqXHR (XMLHTTPRequest) object before it is sent.</a:t>
                      </a:r>
                      <a:endParaRPr/>
                    </a:p>
                  </a:txBody>
                  <a:tcPr marT="263875" marB="46800" marR="90000" marL="900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64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</a:t>
                      </a:r>
                      <a:endParaRPr/>
                    </a:p>
                  </a:txBody>
                  <a:tcPr marT="267475" marB="46800" marR="90000" marL="900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function to be called when the request finishes (after success and error callbacks are executed).</a:t>
                      </a:r>
                      <a:endParaRPr/>
                    </a:p>
                  </a:txBody>
                  <a:tcPr marT="263875" marB="46800" marR="90000" marL="900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success</a:t>
                      </a:r>
                      <a:endParaRPr/>
                    </a:p>
                  </a:txBody>
                  <a:tcPr marT="267475" marB="46800" marR="90000" marL="900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function to be called if the request succeeds. </a:t>
                      </a:r>
                      <a:endParaRPr/>
                    </a:p>
                  </a:txBody>
                  <a:tcPr marT="263875" marB="46800" marR="90000" marL="900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  <a:endParaRPr/>
                    </a:p>
                  </a:txBody>
                  <a:tcPr marT="267475" marB="46800" marR="90000" marL="900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function to be called if the request fails</a:t>
                      </a:r>
                      <a:endParaRPr/>
                    </a:p>
                  </a:txBody>
                  <a:tcPr marT="263875" marB="46800" marR="90000" marL="900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