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1B0F17-37A5-42E0-ACA3-AFB628B52E37}">
  <a:tblStyle styleId="{531B0F17-37A5-42E0-ACA3-AFB628B52E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>
            <p:ph idx="2" type="sldImg"/>
          </p:nvPr>
        </p:nvSpPr>
        <p:spPr>
          <a:xfrm>
            <a:off x="1106487" y="812800"/>
            <a:ext cx="5330825" cy="3994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" name="Google Shape;12;n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n"/>
          <p:cNvSpPr txBox="1"/>
          <p:nvPr>
            <p:ph idx="3" type="hdr"/>
          </p:nvPr>
        </p:nvSpPr>
        <p:spPr>
          <a:xfrm>
            <a:off x="0" y="0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0" type="dt"/>
          </p:nvPr>
        </p:nvSpPr>
        <p:spPr>
          <a:xfrm>
            <a:off x="4278312" y="0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11" type="ftr"/>
          </p:nvPr>
        </p:nvSpPr>
        <p:spPr>
          <a:xfrm>
            <a:off x="0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n"/>
          <p:cNvSpPr txBox="1"/>
          <p:nvPr>
            <p:ph idx="12" type="sldNum"/>
          </p:nvPr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72" name="Google Shape;172;p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3" name="Google Shape;173;p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" name="Google Shape;247;p10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5" name="Google Shape;255;p11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81" name="Google Shape;181;p2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2" name="Google Shape;182;p2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1108075" y="812800"/>
            <a:ext cx="5330825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0" name="Google Shape;190;p3:notes"/>
          <p:cNvSpPr txBox="1"/>
          <p:nvPr/>
        </p:nvSpPr>
        <p:spPr>
          <a:xfrm>
            <a:off x="755650" y="5078412"/>
            <a:ext cx="6037262" cy="48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198" name="Google Shape;198;p4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9" name="Google Shape;199;p4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7" name="Google Shape;207;p5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14" name="Google Shape;214;p6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5" name="Google Shape;215;p6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30" name="Google Shape;230;p8:notes"/>
          <p:cNvSpPr/>
          <p:nvPr>
            <p:ph idx="2" type="sldImg"/>
          </p:nvPr>
        </p:nvSpPr>
        <p:spPr>
          <a:xfrm>
            <a:off x="1106487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1" name="Google Shape;231;p8:notes"/>
          <p:cNvSpPr txBox="1"/>
          <p:nvPr/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/>
        </p:nvSpPr>
        <p:spPr>
          <a:xfrm>
            <a:off x="4278312" y="10156825"/>
            <a:ext cx="3267075" cy="52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1106487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9" name="Google Shape;239;p9:notes"/>
          <p:cNvSpPr txBox="1"/>
          <p:nvPr/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9:notes"/>
          <p:cNvSpPr txBox="1"/>
          <p:nvPr>
            <p:ph idx="1" type="body"/>
          </p:nvPr>
        </p:nvSpPr>
        <p:spPr>
          <a:xfrm>
            <a:off x="755650" y="5078412"/>
            <a:ext cx="6034087" cy="4797425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360362" y="1979612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20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 rot="5400000">
            <a:off x="5513388" y="2092325"/>
            <a:ext cx="584835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 rot="5400000">
            <a:off x="903288" y="-98425"/>
            <a:ext cx="5848350" cy="6648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 rot="5400000">
            <a:off x="2846387" y="-574675"/>
            <a:ext cx="4381500" cy="90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lvl="0" marR="0" rtl="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123" name="Google Shape;123;p17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24" name="Google Shape;124;p17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20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40" name="Google Shape;140;p20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1" name="Google Shape;141;p20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142" name="Google Shape;142;p20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032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21"/>
          <p:cNvSpPr txBox="1"/>
          <p:nvPr>
            <p:ph idx="2" type="body"/>
          </p:nvPr>
        </p:nvSpPr>
        <p:spPr>
          <a:xfrm>
            <a:off x="5113338" y="1768475"/>
            <a:ext cx="44577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9" name="Google Shape;149;p21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/>
          <p:nvPr>
            <p:ph type="title"/>
          </p:nvPr>
        </p:nvSpPr>
        <p:spPr>
          <a:xfrm rot="5400000">
            <a:off x="5186362" y="2486026"/>
            <a:ext cx="6704013" cy="233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 rot="5400000">
            <a:off x="437357" y="224632"/>
            <a:ext cx="6704013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796925" y="4857750"/>
            <a:ext cx="8567738" cy="1501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796925" y="3203575"/>
            <a:ext cx="8567738" cy="16541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ctrTitle"/>
          </p:nvPr>
        </p:nvSpPr>
        <p:spPr>
          <a:xfrm>
            <a:off x="755650" y="2347913"/>
            <a:ext cx="8569325" cy="1620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512888" y="4283075"/>
            <a:ext cx="7056437" cy="1931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lvl="0" algn="ctr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 rot="5400000">
            <a:off x="2520155" y="-180182"/>
            <a:ext cx="5026025" cy="934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1976438" y="5291138"/>
            <a:ext cx="6048375" cy="6254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/>
          <p:nvPr>
            <p:ph idx="2" type="pic"/>
          </p:nvPr>
        </p:nvSpPr>
        <p:spPr>
          <a:xfrm>
            <a:off x="1976438" y="674688"/>
            <a:ext cx="6048375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1976438" y="5916613"/>
            <a:ext cx="6048375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504825" y="301625"/>
            <a:ext cx="3316288" cy="12795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" type="body"/>
          </p:nvPr>
        </p:nvSpPr>
        <p:spPr>
          <a:xfrm>
            <a:off x="3941763" y="301625"/>
            <a:ext cx="5635625" cy="64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54" name="Google Shape;54;p6"/>
          <p:cNvSpPr txBox="1"/>
          <p:nvPr>
            <p:ph idx="2" type="body"/>
          </p:nvPr>
        </p:nvSpPr>
        <p:spPr>
          <a:xfrm>
            <a:off x="504825" y="1581150"/>
            <a:ext cx="3316288" cy="517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504825" y="303213"/>
            <a:ext cx="9072563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04825" y="1692275"/>
            <a:ext cx="4452938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504825" y="2397125"/>
            <a:ext cx="4452938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1" name="Google Shape;71;p9"/>
          <p:cNvSpPr txBox="1"/>
          <p:nvPr>
            <p:ph idx="3" type="body"/>
          </p:nvPr>
        </p:nvSpPr>
        <p:spPr>
          <a:xfrm>
            <a:off x="5121275" y="1692275"/>
            <a:ext cx="4456113" cy="704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9"/>
          <p:cNvSpPr txBox="1"/>
          <p:nvPr>
            <p:ph idx="4" type="body"/>
          </p:nvPr>
        </p:nvSpPr>
        <p:spPr>
          <a:xfrm>
            <a:off x="5121275" y="2397125"/>
            <a:ext cx="4456113" cy="4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360363" y="1979613"/>
            <a:ext cx="45958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9" name="Google Shape;79;p10"/>
          <p:cNvSpPr txBox="1"/>
          <p:nvPr>
            <p:ph idx="2" type="body"/>
          </p:nvPr>
        </p:nvSpPr>
        <p:spPr>
          <a:xfrm>
            <a:off x="5108575" y="1979613"/>
            <a:ext cx="4597400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"/>
          <p:cNvSpPr txBox="1"/>
          <p:nvPr/>
        </p:nvSpPr>
        <p:spPr>
          <a:xfrm>
            <a:off x="0" y="7199312"/>
            <a:ext cx="10080625" cy="360362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0" y="0"/>
            <a:ext cx="10080625" cy="1619250"/>
          </a:xfrm>
          <a:prstGeom prst="rect">
            <a:avLst/>
          </a:prstGeom>
          <a:solidFill>
            <a:srgbClr val="2C3E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360362" y="301625"/>
            <a:ext cx="9345612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360362" y="1979612"/>
            <a:ext cx="9345612" cy="5026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0" type="dt"/>
          </p:nvPr>
        </p:nvSpPr>
        <p:spPr>
          <a:xfrm>
            <a:off x="360362" y="7199312"/>
            <a:ext cx="2865437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1" type="ftr"/>
          </p:nvPr>
        </p:nvSpPr>
        <p:spPr>
          <a:xfrm>
            <a:off x="3419475" y="7199312"/>
            <a:ext cx="3225800" cy="346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"/>
          <p:cNvSpPr/>
          <p:nvPr/>
        </p:nvSpPr>
        <p:spPr>
          <a:xfrm>
            <a:off x="9269412" y="6894512"/>
            <a:ext cx="539750" cy="539750"/>
          </a:xfrm>
          <a:prstGeom prst="ellipse">
            <a:avLst/>
          </a:prstGeom>
          <a:solidFill>
            <a:srgbClr val="1ABC9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9180512" y="6804025"/>
            <a:ext cx="706437" cy="706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Source Sans Pro"/>
              <a:buNone/>
              <a:defRPr b="1" i="0" sz="24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503237" y="301625"/>
            <a:ext cx="90678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503237" y="1768475"/>
            <a:ext cx="9067800" cy="4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475">
            <a:noAutofit/>
          </a:bodyPr>
          <a:lstStyle>
            <a:lvl1pPr indent="-228600" lvl="0" marL="457200" marR="0" rtl="0" algn="l">
              <a:lnSpc>
                <a:spcPct val="94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4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4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4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4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50323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448050" y="6886575"/>
            <a:ext cx="3192462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227887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 Cookies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96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Cookies are a mechanism for storing data in the remote browser and thus tracking or identifying return users. 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1300" y="3125787"/>
            <a:ext cx="66675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-203200" lvl="0" marL="2159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Storing</a:t>
            </a:r>
            <a:r>
              <a:rPr b="1" i="0" lang="en-US" sz="2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Accessing Variables</a:t>
            </a:r>
            <a:endParaRPr/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182562" y="1636712"/>
            <a:ext cx="9767887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To save a variable in a session so that it’s available on later Web pages, store the value in the $_SESSION array, as follows: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$_SESSION[‘varname’] = “value”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The $_SESSION associative array reads/stores all session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isset</a:t>
            </a: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function to see whether a given value is in the session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if (isset($_SESSION["points"]))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$points = $_SESSION["points"];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print("You've earned $points points.\n");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 $_SESSION["points"] = 0;  # default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b="0" i="0" lang="en-US" sz="18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clear or destroy session</a:t>
            </a:r>
            <a:endParaRPr/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00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Destroy SESSION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If you wish to delete some session data, you can use the </a:t>
            </a: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unset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() or the </a:t>
            </a: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session_destroy</a:t>
            </a: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() function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session_destroy() will reset your session and you will lose all your stored session data. This function does not need any argument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unset() function to unset a session variable. its need argument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b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360362" y="4608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{531B0F17-37A5-42E0-ACA3-AFB628B52E37}</a:tableStyleId>
              </a:tblPr>
              <a:tblGrid>
                <a:gridCol w="4678350"/>
                <a:gridCol w="4681525"/>
              </a:tblGrid>
              <a:tr h="2470150">
                <a:tc>
                  <a:txBody>
                    <a:bodyPr/>
                    <a:lstStyle/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&lt;?php</a:t>
                      </a:r>
                      <a:endParaRPr/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Source Sans Pro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session_start();  </a:t>
                      </a:r>
                      <a:endParaRPr/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Source Sans Pro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if(isset($_SESSION['cart']))</a:t>
                      </a:r>
                      <a:endParaRPr/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Source Sans Pro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unset($_SESSION['cart']); </a:t>
                      </a:r>
                      <a:endParaRPr/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Source Sans Pro"/>
                        <a:buNone/>
                      </a:pPr>
                      <a:r>
                        <a:t/>
                      </a:r>
                      <a:endParaRPr b="0" i="0" sz="22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03200" lvl="0" marL="21590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0" lang="en-US" sz="22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?&gt;</a:t>
                      </a:r>
                      <a:endParaRPr/>
                    </a:p>
                  </a:txBody>
                  <a:tcPr marT="67282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&lt;?php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session_start();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session_destroy();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Source Sans Pro"/>
                        <a:buNone/>
                      </a:pPr>
                      <a:r>
                        <a:t/>
                      </a:r>
                      <a:endParaRPr b="0" i="0" sz="1800" u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?&gt;</a:t>
                      </a:r>
                      <a:endParaRPr/>
                    </a:p>
                  </a:txBody>
                  <a:tcPr marT="5589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set Cookie in PHP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0" rtl="0" algn="l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PHP provided setcookie() function to set a cookie.</a:t>
            </a:r>
            <a:endParaRPr/>
          </a:p>
          <a:p>
            <a:pPr indent="0" lvl="0" marL="0" rtl="0" algn="l">
              <a:lnSpc>
                <a:spcPct val="73000"/>
              </a:lnSpc>
              <a:spcBef>
                <a:spcPts val="13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41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Cookies are part of the HTTP header, so setcookie() must be called before any output is sent to the browser. </a:t>
            </a:r>
            <a:endParaRPr/>
          </a:p>
          <a:p>
            <a:pPr indent="-342900" lvl="0" marL="34290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360362" y="301625"/>
            <a:ext cx="9348787" cy="947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</a:t>
            </a:r>
            <a:endParaRPr/>
          </a:p>
        </p:txBody>
      </p:sp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274637" y="1736725"/>
            <a:ext cx="9348787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0" lvl="0" marL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i="0" lang="en-US" sz="16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setcookie(name,[ value, expire, path, domain, security]);</a:t>
            </a:r>
            <a:endParaRPr/>
          </a:p>
        </p:txBody>
      </p:sp>
      <p:graphicFrame>
        <p:nvGraphicFramePr>
          <p:cNvPr id="195" name="Google Shape;195;p27"/>
          <p:cNvGraphicFramePr/>
          <p:nvPr/>
        </p:nvGraphicFramePr>
        <p:xfrm>
          <a:off x="277812" y="2071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{531B0F17-37A5-42E0-ACA3-AFB628B52E37}</a:tableStyleId>
              </a:tblPr>
              <a:tblGrid>
                <a:gridCol w="1273175"/>
                <a:gridCol w="1079500"/>
                <a:gridCol w="1025525"/>
                <a:gridCol w="6221400"/>
              </a:tblGrid>
              <a:tr h="3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Argument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Type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80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set the variable name and is stored in an environment variable called $_COOKIE or $HTTP_COOKIE_VARS variables. This variable is used while accessing cookies.</a:t>
                      </a:r>
                      <a:endParaRPr/>
                    </a:p>
                  </a:txBody>
                  <a:tcPr marT="105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 set the value of the named variable and is the data that you actually want to store.</a:t>
                      </a:r>
                      <a:endParaRPr/>
                    </a:p>
                  </a:txBody>
                  <a:tcPr marT="105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1076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Expire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Integer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specify a future time in seconds since 00:00:00 GMT on 1st Jan 1970. After this time cookie will become inaccessible. If this parameter is not set then cookie will automatically expire when the Web Browser is closed.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80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'/'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Restrict the path that the cookie is available to. This value will be used when $path is not specified when you call the set() method.</a:t>
                      </a:r>
                      <a:endParaRPr/>
                    </a:p>
                  </a:txBody>
                  <a:tcPr marT="105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80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Domain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String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null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Restrict the domain that the cookie is available to. This value will be used when $domain is not specified when you call the set() method.</a:t>
                      </a:r>
                      <a:endParaRPr/>
                    </a:p>
                  </a:txBody>
                  <a:tcPr marT="105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Security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Boolean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108575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0" i="0" lang="en-US" sz="17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Set to true if you only want to transmit cookies over secure connections.</a:t>
                      </a:r>
                      <a:endParaRPr/>
                    </a:p>
                  </a:txBody>
                  <a:tcPr marT="105100" marB="46800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Here we can create a cookies for 1 days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rgbClr val="3333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$time = time() + (60*60*24);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Setcookies (“user”,”Radix web”,$time);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exit;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retrieve cookie</a:t>
            </a:r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If your cookie is not expired yet, you can retrieve it using </a:t>
            </a:r>
            <a:r>
              <a:rPr b="1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$_COOKIE</a:t>
            </a:r>
            <a:r>
              <a:rPr b="0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or $</a:t>
            </a:r>
            <a:r>
              <a:rPr b="1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HTTP_COOKIE_VARS</a:t>
            </a:r>
            <a:r>
              <a:rPr b="0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 as an associative array. The name of your stored cookie is the key and will let you retrieve your stored cookie value!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238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if(isset($_COOKIE['UsersName']) {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echo "Hello, ".$_COOKIE['UsersName']."! Welcome back!";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else {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setcookie("UsersName",$name);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32385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Unset /Delete Cookie</a:t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60362" y="1979612"/>
            <a:ext cx="93599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 remove a cookie,simply overwrite with setcookie function using past time in expire.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2C3E5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1" i="0" lang="en-US" sz="28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SYNTAX: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b="0" i="0" lang="en-US" sz="28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setcookie ("name" , "value" , time () - 3600);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360362" y="301625"/>
            <a:ext cx="9358312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Problems with Cookies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360362" y="1979612"/>
            <a:ext cx="9358312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-20320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lain"/>
            </a:pPr>
            <a:r>
              <a:rPr b="0" i="0" lang="en-US" sz="32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.Browser can refuse to accept cookie.</a:t>
            </a:r>
            <a:endParaRPr/>
          </a:p>
          <a:p>
            <a:pPr indent="-20320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lain"/>
            </a:pPr>
            <a:r>
              <a:rPr b="0" i="0" lang="en-US" sz="32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.It adds network overhead to send lots of information.</a:t>
            </a:r>
            <a:endParaRPr/>
          </a:p>
          <a:p>
            <a:pPr indent="-20320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AutoNum type="arabicPlain"/>
            </a:pPr>
            <a:r>
              <a:rPr b="0" i="0" lang="en-US" sz="3200" u="none">
                <a:solidFill>
                  <a:srgbClr val="2C3E5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.There are also limit to the amount of information can be sent.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 txBox="1"/>
          <p:nvPr>
            <p:ph type="title"/>
          </p:nvPr>
        </p:nvSpPr>
        <p:spPr>
          <a:xfrm>
            <a:off x="360362" y="301625"/>
            <a:ext cx="9359900" cy="95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PHP Sessions</a:t>
            </a:r>
            <a:endParaRPr/>
          </a:p>
        </p:txBody>
      </p:sp>
      <p:sp>
        <p:nvSpPr>
          <p:cNvPr id="235" name="Google Shape;235;p32"/>
          <p:cNvSpPr txBox="1"/>
          <p:nvPr>
            <p:ph idx="1" type="body"/>
          </p:nvPr>
        </p:nvSpPr>
        <p:spPr>
          <a:xfrm>
            <a:off x="182562" y="1636712"/>
            <a:ext cx="9715500" cy="538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session allows to temporary store user information on the server. Ex, Cart  items, user data.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visitor accessing the web site is assigned a unique id, the so-called session id</a:t>
            </a:r>
            <a:r>
              <a:rPr b="0" i="1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 session creates a file in a temporary directory on the server where registered session variables and their values are stored. This data will be available to all pages on the site during that visit.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1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NOTE</a:t>
            </a: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:on the server, session data are stored as temporary files such as /tmp/sess_fcc17f071…</a:t>
            </a:r>
            <a:endParaRPr/>
          </a:p>
          <a:p>
            <a:pPr indent="0" lvl="0" marL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you can find out (or change) the folder where session data is saved using the session_save_path function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 i="0" sz="22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0" i="0" sz="26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600" u="none">
              <a:solidFill>
                <a:srgbClr val="2C3E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>
            <p:ph type="title"/>
          </p:nvPr>
        </p:nvSpPr>
        <p:spPr>
          <a:xfrm>
            <a:off x="360362" y="301625"/>
            <a:ext cx="9358312" cy="957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START SESSION:</a:t>
            </a:r>
            <a:endParaRPr/>
          </a:p>
        </p:txBody>
      </p:sp>
      <p:sp>
        <p:nvSpPr>
          <p:cNvPr id="243" name="Google Shape;243;p33"/>
          <p:cNvSpPr txBox="1"/>
          <p:nvPr>
            <p:ph idx="1" type="body"/>
          </p:nvPr>
        </p:nvSpPr>
        <p:spPr>
          <a:xfrm>
            <a:off x="360362" y="1979612"/>
            <a:ext cx="9358312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75">
            <a:no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0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At the beginning of your script, make a call to the session_start() function. Open the session with the session_start function, as follows: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b="1" i="0" lang="en-US" sz="22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&lt;?php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session_start();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/>
          </a:p>
          <a:p>
            <a:pPr indent="0" lvl="0" marL="0" rtl="0" algn="l">
              <a:lnSpc>
                <a:spcPct val="85000"/>
              </a:lnSpc>
              <a:spcBef>
                <a:spcPts val="1400"/>
              </a:spcBef>
              <a:spcAft>
                <a:spcPts val="0"/>
              </a:spcAft>
              <a:buSzPts val="2600"/>
              <a:buNone/>
            </a:pPr>
            <a:r>
              <a:rPr b="0" i="0" lang="en-US" sz="2600" u="none">
                <a:solidFill>
                  <a:srgbClr val="2C3E50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