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61371-54A1-40FF-BCAA-AAADC3ED2A72}" type="datetimeFigureOut">
              <a:rPr lang="en-US" smtClean="0"/>
              <a:pPr/>
              <a:t>19-Sep-17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20C972-0E21-40B1-A378-8A6EA00F76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20C972-0E21-40B1-A378-8A6EA00F76A1}"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DAF048-0271-4AA4-AF35-DCE86F9A1A19}" type="datetimeFigureOut">
              <a:rPr lang="en-US" smtClean="0"/>
              <a:pPr/>
              <a:t>19-Sep-17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74B1F92-DD3D-4CED-A9B7-BB8C3DAD8B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DAF048-0271-4AA4-AF35-DCE86F9A1A19}" type="datetimeFigureOut">
              <a:rPr lang="en-US" smtClean="0"/>
              <a:pPr/>
              <a:t>19-Sep-17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B1F92-DD3D-4CED-A9B7-BB8C3DAD8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19-Sep-17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CYBER SECURITY</a:t>
            </a:r>
            <a:endParaRPr lang="en-US" sz="6000" dirty="0"/>
          </a:p>
        </p:txBody>
      </p:sp>
      <p:sp>
        <p:nvSpPr>
          <p:cNvPr id="3" name="Subtitle 2"/>
          <p:cNvSpPr>
            <a:spLocks noGrp="1"/>
          </p:cNvSpPr>
          <p:nvPr>
            <p:ph type="subTitle" idx="1"/>
          </p:nvPr>
        </p:nvSpPr>
        <p:spPr/>
        <p:txBody>
          <a:bodyPr>
            <a:normAutofit/>
          </a:bodyPr>
          <a:lstStyle/>
          <a:p>
            <a:r>
              <a:rPr lang="en-US" sz="4800" dirty="0" smtClean="0">
                <a:solidFill>
                  <a:schemeClr val="tx1"/>
                </a:solidFill>
              </a:rPr>
              <a:t>UNIT-III</a:t>
            </a:r>
            <a:endParaRPr lang="en-US" sz="4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normAutofit fontScale="92500" lnSpcReduction="10000"/>
          </a:bodyPr>
          <a:lstStyle/>
          <a:p>
            <a:r>
              <a:rPr lang="en-US" dirty="0" smtClean="0"/>
              <a:t> </a:t>
            </a:r>
            <a:r>
              <a:rPr lang="en-US" b="1" dirty="0" smtClean="0"/>
              <a:t>Section  68: Power of controller  to  give directions </a:t>
            </a:r>
          </a:p>
          <a:p>
            <a:pPr>
              <a:buNone/>
            </a:pPr>
            <a:endParaRPr lang="en-US" b="1" dirty="0" smtClean="0"/>
          </a:p>
          <a:p>
            <a:pPr marL="514350" indent="-514350" algn="just">
              <a:buNone/>
            </a:pPr>
            <a:r>
              <a:rPr lang="en-US" dirty="0" smtClean="0"/>
              <a:t>(1)  The Controller may, by order, direct a Certifying Authority or any employee of such Authority to take such measures or cease carrying on such activities as specified in the order if those are necessary to ensure compliance with the provisions of this Act, rules or any regulations made there under. </a:t>
            </a:r>
          </a:p>
          <a:p>
            <a:pPr marL="514350" indent="-514350" algn="just">
              <a:buNone/>
            </a:pPr>
            <a:r>
              <a:rPr lang="en-US" dirty="0" smtClean="0"/>
              <a:t>(2)  Any person who fails to comply with any order under sub-  section (1) shall be guilty of an offence and shall be liable on conviction to imprisonment for a term not exceeding three years or to a fine not exceeding two lakh rupees or to both. Crime under this section is non-</a:t>
            </a:r>
            <a:r>
              <a:rPr lang="en-US" dirty="0" err="1" smtClean="0"/>
              <a:t>bailable</a:t>
            </a:r>
            <a:r>
              <a:rPr lang="en-US" dirty="0" smtClean="0"/>
              <a:t> &amp; cognizable.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a:bodyPr>
          <a:lstStyle/>
          <a:p>
            <a:r>
              <a:rPr lang="en-US" b="1" dirty="0" smtClean="0"/>
              <a:t> Section 69: Directions of Controller to a subscriber to extend facilities to decrypt information </a:t>
            </a:r>
          </a:p>
          <a:p>
            <a:pPr>
              <a:buNone/>
            </a:pPr>
            <a:endParaRPr lang="en-US" b="1" dirty="0" smtClean="0"/>
          </a:p>
          <a:p>
            <a:pPr algn="just">
              <a:buNone/>
            </a:pPr>
            <a:r>
              <a:rPr lang="en-US" dirty="0" smtClean="0"/>
              <a:t>1. If the Controller is satisfied that it is necessary or expedient so to do in the interest of the sovereignty or integrity of India, the security of the State, friendly relations with foreign States or public order or for preventing incitement to the commission of any cognizable offence; for reasons to be recorded in writing, by order, direct any agency of the Government to intercept any information transmitted through any computer resource.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lstStyle/>
          <a:p>
            <a:pPr algn="just">
              <a:buNone/>
            </a:pPr>
            <a:r>
              <a:rPr lang="en-US" dirty="0" smtClean="0"/>
              <a:t>2. The subscriber or any person in charge of the computer resource shall, when called upon by any agency which has been directed under sub-section (1), extend all facilities and technical assistance to decrypt the information. </a:t>
            </a:r>
          </a:p>
          <a:p>
            <a:pPr algn="just">
              <a:buNone/>
            </a:pPr>
            <a:endParaRPr lang="en-US" dirty="0" smtClean="0"/>
          </a:p>
          <a:p>
            <a:pPr algn="just">
              <a:buNone/>
            </a:pPr>
            <a:r>
              <a:rPr lang="en-US" dirty="0" smtClean="0"/>
              <a:t>3. The subscriber or any person who fails to assist the agency referred to in sub section (2) shall be punished with an imprisonment for a term which may extend to seven years.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81600"/>
          </a:xfrm>
        </p:spPr>
        <p:txBody>
          <a:bodyPr>
            <a:normAutofit fontScale="92500"/>
          </a:bodyPr>
          <a:lstStyle/>
          <a:p>
            <a:r>
              <a:rPr lang="en-US" dirty="0" smtClean="0"/>
              <a:t> </a:t>
            </a:r>
            <a:r>
              <a:rPr lang="en-US" b="1" dirty="0" smtClean="0"/>
              <a:t>Section  70: Protected System </a:t>
            </a:r>
          </a:p>
          <a:p>
            <a:endParaRPr lang="en-US" b="1" dirty="0" smtClean="0"/>
          </a:p>
          <a:p>
            <a:pPr algn="just">
              <a:buNone/>
            </a:pPr>
            <a:r>
              <a:rPr lang="en-US" dirty="0" smtClean="0"/>
              <a:t>(1) The appropriate Government may, by notification in the Official Gazette, declare that any computer, computer system or computer network to be a protected system. </a:t>
            </a:r>
          </a:p>
          <a:p>
            <a:pPr algn="just">
              <a:buNone/>
            </a:pPr>
            <a:r>
              <a:rPr lang="en-US" dirty="0" smtClean="0"/>
              <a:t>(2) The appropriate Government may, by order in writing, authorize the persons who are authorized to access protected systems notified under sub-section (1).  </a:t>
            </a:r>
          </a:p>
          <a:p>
            <a:pPr algn="just">
              <a:buNone/>
            </a:pPr>
            <a:r>
              <a:rPr lang="en-US" dirty="0" smtClean="0"/>
              <a:t>(3) Any person who secures access or attempts to secure access to a protected system in contravention of the provision of this section shall be punished with imprisonment of either description for a term which may extend to ten years and shall also be liable to fine.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lstStyle/>
          <a:p>
            <a:r>
              <a:rPr lang="en-US" b="1" dirty="0" smtClean="0"/>
              <a:t>Section 71: Penalty for misrepresentation </a:t>
            </a:r>
          </a:p>
          <a:p>
            <a:endParaRPr lang="en-US" dirty="0" smtClean="0"/>
          </a:p>
          <a:p>
            <a:pPr algn="just">
              <a:buNone/>
            </a:pPr>
            <a:r>
              <a:rPr lang="en-US" dirty="0" smtClean="0"/>
              <a:t>   Whoever makes any misrepresentation to, or suppresses any material fact from, the Controller or the Certifying Authority for obtaining any license or Digital Signature Certificate, as the case may be, shall be punished with imprisonment for a term which may extend to two years, or with fine which may extend to one lakh rupees, or with both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410200"/>
          </a:xfrm>
        </p:spPr>
        <p:txBody>
          <a:bodyPr>
            <a:normAutofit lnSpcReduction="10000"/>
          </a:bodyPr>
          <a:lstStyle/>
          <a:p>
            <a:r>
              <a:rPr lang="en-US" b="1" dirty="0" smtClean="0"/>
              <a:t> Section 72: Penalty for breach of confidentiality and privacy </a:t>
            </a:r>
          </a:p>
          <a:p>
            <a:pPr>
              <a:buNone/>
            </a:pPr>
            <a:endParaRPr lang="en-US" dirty="0" smtClean="0"/>
          </a:p>
          <a:p>
            <a:pPr algn="just">
              <a:buNone/>
            </a:pPr>
            <a:r>
              <a:rPr lang="en-US" dirty="0" smtClean="0"/>
              <a:t>   Save as otherwise provide in this Act or any other law for the time being in force, any person who, in pursuance of any of the powers conferred under this Act, rules or regulation made there under, has secured access to any electronic record, book, register, correspondence, information, document or other material without the consent of the person concerned discloses such material to any other person shall be punished with imprisonment for a term which may extend to two years, or with fine which may extend to one lakh rupees, or with both.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normAutofit/>
          </a:bodyPr>
          <a:lstStyle/>
          <a:p>
            <a:r>
              <a:rPr lang="en-US" dirty="0" smtClean="0"/>
              <a:t> </a:t>
            </a:r>
            <a:r>
              <a:rPr lang="en-US" b="1" dirty="0" smtClean="0"/>
              <a:t>Section 73: Penalty for publishing Digital Signature Certificate false in certain particulars</a:t>
            </a:r>
          </a:p>
          <a:p>
            <a:pPr>
              <a:buNone/>
            </a:pPr>
            <a:endParaRPr lang="en-US" b="1" dirty="0" smtClean="0"/>
          </a:p>
          <a:p>
            <a:pPr algn="just">
              <a:buNone/>
            </a:pPr>
            <a:r>
              <a:rPr lang="en-US" dirty="0" smtClean="0"/>
              <a:t> 1. No person shall publish a Digital Signature Certificate or otherwise make it available to any other person with the knowledge that- </a:t>
            </a:r>
          </a:p>
          <a:p>
            <a:pPr algn="just">
              <a:buNone/>
            </a:pPr>
            <a:r>
              <a:rPr lang="en-US" dirty="0" smtClean="0"/>
              <a:t>   a. The Certifying Authority listed in the certificate has                               not issued it; or </a:t>
            </a:r>
          </a:p>
          <a:p>
            <a:pPr algn="just">
              <a:buNone/>
            </a:pPr>
            <a:r>
              <a:rPr lang="en-US" dirty="0" smtClean="0"/>
              <a:t>   b. The subscriber listed in the certificate has not    accepted it; or </a:t>
            </a:r>
          </a:p>
          <a:p>
            <a:pPr algn="just">
              <a:buNone/>
            </a:pP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334000"/>
          </a:xfrm>
        </p:spPr>
        <p:txBody>
          <a:bodyPr/>
          <a:lstStyle/>
          <a:p>
            <a:pPr>
              <a:buNone/>
            </a:pPr>
            <a:endParaRPr lang="en-US" dirty="0" smtClean="0"/>
          </a:p>
          <a:p>
            <a:pPr algn="just">
              <a:buNone/>
            </a:pPr>
            <a:r>
              <a:rPr lang="en-US" dirty="0" smtClean="0"/>
              <a:t>c. The certificate has been revoked or suspended, unless such publication is for the purpose of verifying a digital signature created prior to such suspension or revocation.</a:t>
            </a:r>
          </a:p>
          <a:p>
            <a:pPr algn="just">
              <a:buNone/>
            </a:pPr>
            <a:endParaRPr lang="en-US" dirty="0" smtClean="0"/>
          </a:p>
          <a:p>
            <a:pPr algn="just">
              <a:buNone/>
            </a:pPr>
            <a:r>
              <a:rPr lang="en-US" dirty="0" smtClean="0"/>
              <a:t>2. Any person who contravenes the provisions of sub-section (1) shall be punished with imprisonment for a term which may extend to two years, or with fine which may extend to one lakh rupees, or with both.</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lstStyle/>
          <a:p>
            <a:r>
              <a:rPr lang="en-US" b="1" dirty="0" smtClean="0"/>
              <a:t>Section 74: Publication for fraudulent purpose </a:t>
            </a:r>
          </a:p>
          <a:p>
            <a:endParaRPr lang="en-US" dirty="0" smtClean="0"/>
          </a:p>
          <a:p>
            <a:pPr algn="just">
              <a:buNone/>
            </a:pPr>
            <a:r>
              <a:rPr lang="en-US" dirty="0" smtClean="0"/>
              <a:t>   Whoever knowingly creates publishes or otherwise makes available a Digital Signature Certificate for any fraudulent or unlawful purpose shall be punished with imprisonment for a term which may extend to two years, or with fine which extend to one lakh rupees, or with both.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a:bodyPr>
          <a:lstStyle/>
          <a:p>
            <a:r>
              <a:rPr lang="en-US" b="1" dirty="0" smtClean="0"/>
              <a:t>Section 75: Act to apply for offence or contravention committed outside India</a:t>
            </a:r>
          </a:p>
          <a:p>
            <a:pPr>
              <a:buNone/>
            </a:pPr>
            <a:endParaRPr lang="en-US" b="1" dirty="0" smtClean="0"/>
          </a:p>
          <a:p>
            <a:pPr algn="just">
              <a:buNone/>
            </a:pPr>
            <a:r>
              <a:rPr lang="en-US" dirty="0" smtClean="0"/>
              <a:t> 1) Subject to the provisions of sub-section (2), the provisions of this Act shall apply also to any offence or contravention committed outside India by any person irrespective of his nationality.</a:t>
            </a:r>
          </a:p>
          <a:p>
            <a:pPr algn="just">
              <a:buNone/>
            </a:pPr>
            <a:r>
              <a:rPr lang="en-US" dirty="0" smtClean="0"/>
              <a:t> 2) For the purposes of sub-section (1), this Act shall apply to an offence or Contravention committed outside India by any person if the act or conduct constituting the offence or contravention involves a computer, computer system or computer network located in India. </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Cyber Law</a:t>
            </a:r>
            <a:endParaRPr lang="en-US" dirty="0"/>
          </a:p>
        </p:txBody>
      </p:sp>
      <p:sp>
        <p:nvSpPr>
          <p:cNvPr id="3" name="Content Placeholder 2"/>
          <p:cNvSpPr>
            <a:spLocks noGrp="1"/>
          </p:cNvSpPr>
          <p:nvPr>
            <p:ph idx="1"/>
          </p:nvPr>
        </p:nvSpPr>
        <p:spPr/>
        <p:txBody>
          <a:bodyPr>
            <a:normAutofit/>
          </a:bodyPr>
          <a:lstStyle/>
          <a:p>
            <a:pPr algn="just"/>
            <a:endParaRPr lang="en-US" dirty="0" smtClean="0"/>
          </a:p>
          <a:p>
            <a:pPr algn="just"/>
            <a:r>
              <a:rPr lang="en-US" dirty="0" smtClean="0"/>
              <a:t>In May 2000, both the houses of the Indian Parliament passed the Information Technology Bill. The Bill received the assent of the President in August 2000 and came  into force on 17 October 2000 to be known as the Information Technology Act, 2000. </a:t>
            </a:r>
          </a:p>
          <a:p>
            <a:pPr algn="just"/>
            <a:r>
              <a:rPr lang="en-US" dirty="0" smtClean="0"/>
              <a:t>The primary purpose of the Act is to provide legal recognition to electronic commerce and to facilitate filing of electronic records with the Government.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458200" cy="5486400"/>
          </a:xfrm>
        </p:spPr>
        <p:txBody>
          <a:bodyPr>
            <a:normAutofit fontScale="77500" lnSpcReduction="20000"/>
          </a:bodyPr>
          <a:lstStyle/>
          <a:p>
            <a:r>
              <a:rPr lang="en-US" b="1" dirty="0" smtClean="0"/>
              <a:t>Section  76: Confiscation </a:t>
            </a:r>
          </a:p>
          <a:p>
            <a:pPr algn="just">
              <a:buNone/>
            </a:pPr>
            <a:endParaRPr lang="en-US" dirty="0" smtClean="0"/>
          </a:p>
          <a:p>
            <a:pPr algn="just">
              <a:buNone/>
            </a:pPr>
            <a:r>
              <a:rPr lang="en-US" dirty="0" smtClean="0"/>
              <a:t>     Any computer, computer system, floppies, compact disks, tape drives or any other accessories related thereto, in respect of which any provisions of this Act, rules, orders or regulations made there under has been or is being contravened, shall be liable to confiscation : </a:t>
            </a:r>
          </a:p>
          <a:p>
            <a:pPr algn="just">
              <a:buNone/>
            </a:pPr>
            <a:endParaRPr lang="en-US" dirty="0" smtClean="0"/>
          </a:p>
          <a:p>
            <a:pPr algn="just">
              <a:buNone/>
            </a:pPr>
            <a:r>
              <a:rPr lang="en-US" dirty="0" smtClean="0"/>
              <a:t>    Provided that where it is established to the satisfaction of the court adjudicating the confiscation that the person in whose possession, power or control of any such computer, computer system, floppies, compact disks, tape drives or any other accessories relating thereto is found is not responsible for the contravention of the provisions of this Act, rules orders or regulations made there under, the court may, instead of making an order for confiscation of such computer, computer system, floppies, compact disks, tape drives or any other accessories related thereto, make such other order authorized by this Act against the person contravening of the provisions of this Act, rules, orders or regulations made there under as it may think fit.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257800"/>
          </a:xfrm>
        </p:spPr>
        <p:txBody>
          <a:bodyPr/>
          <a:lstStyle/>
          <a:p>
            <a:pPr algn="just"/>
            <a:r>
              <a:rPr lang="en-US" dirty="0" smtClean="0"/>
              <a:t> </a:t>
            </a:r>
            <a:r>
              <a:rPr lang="en-US" b="1" dirty="0" smtClean="0"/>
              <a:t>Section 77: Penalties or confiscation not to interfere with other punishments </a:t>
            </a:r>
          </a:p>
          <a:p>
            <a:endParaRPr lang="en-US" dirty="0" smtClean="0"/>
          </a:p>
          <a:p>
            <a:pPr algn="just">
              <a:buNone/>
            </a:pPr>
            <a:r>
              <a:rPr lang="en-US" dirty="0" smtClean="0"/>
              <a:t>    No penalty imposed or confiscation made under this Act shall prevent the imposition of any other punishment to which the person affected thereby is liable under any other law for the time being in force.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b="1" dirty="0" smtClean="0"/>
              <a:t>Section 78: Power to investigate offences </a:t>
            </a:r>
          </a:p>
          <a:p>
            <a:pPr>
              <a:buNone/>
            </a:pPr>
            <a:r>
              <a:rPr lang="en-US" dirty="0" smtClean="0"/>
              <a:t>  </a:t>
            </a:r>
          </a:p>
          <a:p>
            <a:pPr algn="just">
              <a:buNone/>
            </a:pPr>
            <a:r>
              <a:rPr lang="en-US" dirty="0" smtClean="0"/>
              <a:t>   Notwithstanding anything contained in the Code of Criminal Procedure, 1973, a police officer not below the rank of Deputy Superintendent of Police shall investigate any offence under this Act.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Hacking has been variously defined, by different ways: The first definition refers to the hobby/profession of working with computers.</a:t>
            </a:r>
          </a:p>
          <a:p>
            <a:pPr algn="just"/>
            <a:r>
              <a:rPr lang="en-US" dirty="0" smtClean="0"/>
              <a:t>This old definition is still used by com1puters enthusiasts who refer to cyber criminals as "Crackers". A person who enjoys exploring the details of programmable systems and how to stretch their capatlilities as opposed to most users who prefer to learn only the minimum necessary, or one who programmes enthusiastically, is also described  as a hacker. </a:t>
            </a:r>
          </a:p>
          <a:p>
            <a:pPr algn="just">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82000" cy="5105400"/>
          </a:xfrm>
        </p:spPr>
        <p:txBody>
          <a:bodyPr/>
          <a:lstStyle/>
          <a:p>
            <a:pPr algn="just"/>
            <a:endParaRPr lang="en-US" dirty="0" smtClean="0"/>
          </a:p>
          <a:p>
            <a:pPr algn="just"/>
            <a:r>
              <a:rPr lang="en-US" dirty="0" smtClean="0"/>
              <a:t>Hackers </a:t>
            </a:r>
            <a:r>
              <a:rPr lang="en-US" dirty="0" smtClean="0"/>
              <a:t>have also been classified as Code Hackers, Phreakers, Cyber-punks and Crackers. </a:t>
            </a:r>
            <a:endParaRPr lang="en-US" dirty="0" smtClean="0"/>
          </a:p>
          <a:p>
            <a:pPr algn="just">
              <a:buNone/>
            </a:pPr>
            <a:endParaRPr lang="en-US" dirty="0" smtClean="0"/>
          </a:p>
          <a:p>
            <a:pPr algn="just"/>
            <a:r>
              <a:rPr lang="en-US" dirty="0" smtClean="0"/>
              <a:t>Code Hackers are those who have </a:t>
            </a:r>
            <a:r>
              <a:rPr lang="en-US" dirty="0" smtClean="0"/>
              <a:t>knowledge </a:t>
            </a:r>
            <a:r>
              <a:rPr lang="en-US" dirty="0" smtClean="0"/>
              <a:t>of the intricacies of computer systems and their operations. Phreakers have deep knowledge of the Internet and telecommunication systems. Cyber-Punks specialize in cryptography and Crackers are breakers into computer security systems.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Teenage Web Vandals</a:t>
            </a:r>
            <a:endParaRPr lang="en-US" dirty="0"/>
          </a:p>
        </p:txBody>
      </p:sp>
      <p:sp>
        <p:nvSpPr>
          <p:cNvPr id="3" name="Content Placeholder 2"/>
          <p:cNvSpPr>
            <a:spLocks noGrp="1"/>
          </p:cNvSpPr>
          <p:nvPr>
            <p:ph idx="1"/>
          </p:nvPr>
        </p:nvSpPr>
        <p:spPr>
          <a:xfrm>
            <a:off x="457200" y="1935480"/>
            <a:ext cx="8458200" cy="4389120"/>
          </a:xfrm>
        </p:spPr>
        <p:txBody>
          <a:bodyPr>
            <a:normAutofit fontScale="92500"/>
          </a:bodyPr>
          <a:lstStyle/>
          <a:p>
            <a:pPr algn="just"/>
            <a:r>
              <a:rPr lang="en-US" dirty="0" err="1" smtClean="0"/>
              <a:t>Artech</a:t>
            </a:r>
            <a:r>
              <a:rPr lang="en-US" dirty="0" smtClean="0"/>
              <a:t>, </a:t>
            </a:r>
            <a:r>
              <a:rPr lang="en-US" dirty="0" err="1" smtClean="0"/>
              <a:t>Nemesystm</a:t>
            </a:r>
            <a:r>
              <a:rPr lang="en-US" dirty="0" smtClean="0"/>
              <a:t>, Team Holocaust and </a:t>
            </a:r>
            <a:r>
              <a:rPr lang="en-US" dirty="0" err="1" smtClean="0"/>
              <a:t>Doodoo</a:t>
            </a:r>
            <a:r>
              <a:rPr lang="en-US" dirty="0" smtClean="0"/>
              <a:t> </a:t>
            </a:r>
            <a:r>
              <a:rPr lang="en-US" dirty="0" err="1" smtClean="0"/>
              <a:t>Krew</a:t>
            </a:r>
            <a:r>
              <a:rPr lang="en-US" dirty="0" smtClean="0"/>
              <a:t> are the names of teenage gangs who love to play real games in the virtual World. </a:t>
            </a:r>
          </a:p>
          <a:p>
            <a:pPr algn="just"/>
            <a:r>
              <a:rPr lang="en-US" dirty="0" smtClean="0"/>
              <a:t>They are teenage web vandals also called by security experts as Ankle-Biters, Packet Monkeys and Script Kiddies. Marc Anderson (founder of Netscape), Jerry Yang (founder of Yahoo), </a:t>
            </a:r>
            <a:r>
              <a:rPr lang="en-US" dirty="0" err="1" smtClean="0"/>
              <a:t>Sabir</a:t>
            </a:r>
            <a:r>
              <a:rPr lang="en-US" dirty="0" smtClean="0"/>
              <a:t> Bhatia (founder of Hotmail),billionaires and super achievers below the age of 35 years. Today, for billions and fame one does not even have to wait till 35 years of age as is clearly evident. However, this attraction has also given birth to the teenage cyber criminal.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sz="3600" b="1" dirty="0" smtClean="0"/>
              <a:t>But why are many teenagers turning into cyber criminals?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334000"/>
          </a:xfrm>
        </p:spPr>
        <p:txBody>
          <a:bodyPr>
            <a:normAutofit/>
          </a:bodyPr>
          <a:lstStyle/>
          <a:p>
            <a:pPr algn="just">
              <a:buNone/>
            </a:pPr>
            <a:r>
              <a:rPr lang="en-US" dirty="0" smtClean="0"/>
              <a:t>   The significant motivating factors and causes of teenage cyber criminality, which is distinct from other teen crimes as drug abuse and Violence, are: </a:t>
            </a:r>
          </a:p>
          <a:p>
            <a:pPr algn="just">
              <a:buNone/>
            </a:pPr>
            <a:r>
              <a:rPr lang="en-US" dirty="0" smtClean="0"/>
              <a:t>•  Fame and publicity which is global due to the world Wide access of the internet. </a:t>
            </a:r>
          </a:p>
          <a:p>
            <a:pPr algn="just">
              <a:buNone/>
            </a:pPr>
            <a:r>
              <a:rPr lang="en-US" dirty="0" smtClean="0"/>
              <a:t>•   Excitement of making a difference in the world, i.e. a   sense of achievement. </a:t>
            </a:r>
          </a:p>
          <a:p>
            <a:pPr algn="just">
              <a:buNone/>
            </a:pPr>
            <a:r>
              <a:rPr lang="en-US" dirty="0" smtClean="0"/>
              <a:t>•   Lack of sensitivity to the adverse consequences of the   act of defacing or hacking. </a:t>
            </a:r>
          </a:p>
          <a:p>
            <a:pPr algn="just">
              <a:buNone/>
            </a:pPr>
            <a:r>
              <a:rPr lang="en-US" dirty="0" smtClean="0"/>
              <a:t>•    Lack of fear of the law and its enforcement. </a:t>
            </a:r>
          </a:p>
          <a:p>
            <a:pPr algn="just">
              <a:buNone/>
            </a:pPr>
            <a:r>
              <a:rPr lang="en-US" dirty="0" smtClean="0"/>
              <a:t>• Cheap and easy availability of the weapons of committing hacking and defacing websites.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Cyber Fraud and Cyber cheating</a:t>
            </a:r>
            <a:endParaRPr lang="en-US" dirty="0"/>
          </a:p>
        </p:txBody>
      </p:sp>
      <p:sp>
        <p:nvSpPr>
          <p:cNvPr id="3" name="Content Placeholder 2"/>
          <p:cNvSpPr>
            <a:spLocks noGrp="1"/>
          </p:cNvSpPr>
          <p:nvPr>
            <p:ph idx="1"/>
          </p:nvPr>
        </p:nvSpPr>
        <p:spPr>
          <a:xfrm>
            <a:off x="457200" y="1935480"/>
            <a:ext cx="8458200" cy="4389120"/>
          </a:xfrm>
        </p:spPr>
        <p:txBody>
          <a:bodyPr>
            <a:normAutofit/>
          </a:bodyPr>
          <a:lstStyle/>
          <a:p>
            <a:pPr algn="just">
              <a:buNone/>
            </a:pPr>
            <a:endParaRPr lang="en-US" dirty="0" smtClean="0"/>
          </a:p>
          <a:p>
            <a:pPr algn="just"/>
            <a:r>
              <a:rPr lang="en-US" dirty="0" smtClean="0"/>
              <a:t>Fraud on the internet constitutes about one-third of all cyber crimes, Internet fraud and forgery have increased by a substantial 29% over the past year. </a:t>
            </a:r>
          </a:p>
          <a:p>
            <a:pPr algn="just">
              <a:buNone/>
            </a:pPr>
            <a:endParaRPr lang="en-US" dirty="0" smtClean="0"/>
          </a:p>
          <a:p>
            <a:pPr algn="just"/>
            <a:r>
              <a:rPr lang="en-US" dirty="0" smtClean="0"/>
              <a:t>Cyber frauds are waiting for e-commerce to unleash its full potential because their profitability is directly linked with , growth of the e-commerce.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normAutofit fontScale="92500" lnSpcReduction="10000"/>
          </a:bodyPr>
          <a:lstStyle/>
          <a:p>
            <a:pPr algn="just"/>
            <a:endParaRPr lang="en-US" dirty="0" smtClean="0"/>
          </a:p>
          <a:p>
            <a:pPr algn="just"/>
            <a:r>
              <a:rPr lang="en-US" dirty="0" smtClean="0"/>
              <a:t>Some of the major areas of fraud and cheating on the internet include misuse of credit cards by obtaining passwords by hacking, bogus investrrent/get rich schemes, deceptive investment newsletters containing false information about companies, non delivery of goods purchased from online auctions and websites, misappropriation and transfer of funds, etc. </a:t>
            </a:r>
          </a:p>
          <a:p>
            <a:pPr algn="just">
              <a:buNone/>
            </a:pPr>
            <a:endParaRPr lang="en-US" dirty="0" smtClean="0"/>
          </a:p>
          <a:p>
            <a:pPr algn="just"/>
            <a:r>
              <a:rPr lang="en-US" dirty="0" smtClean="0"/>
              <a:t>As per the Indian penal code, 1868 a person is said to do a thing fraudulently if he does that thing with the intent to defraud but not otherwise. The word "defraud" involves two elements, i.e. deceit and injury to the person deceived. As per section 17 of the Indian Contract Act 1872. </a:t>
            </a:r>
          </a:p>
          <a:p>
            <a:pPr algn="just">
              <a:buNone/>
            </a:pP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lstStyle/>
          <a:p>
            <a:pPr algn="just"/>
            <a:endParaRPr lang="en-US" dirty="0" smtClean="0">
              <a:latin typeface="+mj-lt"/>
            </a:endParaRPr>
          </a:p>
          <a:p>
            <a:pPr algn="just"/>
            <a:r>
              <a:rPr lang="en-US" dirty="0" smtClean="0"/>
              <a:t>The IT Act also penalizes various cybercrimes and provides strict punishments (imprisonment terms upto 10 years and compensation up to Rs 1 crore).</a:t>
            </a:r>
          </a:p>
          <a:p>
            <a:pPr algn="just"/>
            <a:endParaRPr lang="en-US" dirty="0" smtClean="0"/>
          </a:p>
          <a:p>
            <a:pPr algn="just">
              <a:buNone/>
            </a:pPr>
            <a:r>
              <a:rPr lang="en-US" dirty="0" smtClean="0"/>
              <a:t> </a:t>
            </a:r>
          </a:p>
          <a:p>
            <a:pPr algn="just"/>
            <a:r>
              <a:rPr lang="en-US" dirty="0" smtClean="0"/>
              <a:t>The Act further amends the Indian Penal Code, 1860, The Evidence Act, 1872, The Banker’s Book’s Evidence Act, 1891 and The Reserve Bank of India Act, 1934.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334000"/>
          </a:xfrm>
        </p:spPr>
        <p:txBody>
          <a:bodyPr>
            <a:normAutofit/>
          </a:bodyPr>
          <a:lstStyle/>
          <a:p>
            <a:pPr algn="just">
              <a:buNone/>
            </a:pPr>
            <a:r>
              <a:rPr lang="en-US" dirty="0" smtClean="0"/>
              <a:t>  'Fraud' means and includes any of the following acts committed by a party to a contract, or with his connivance, or by his agent, with intent to deceive another party thereto or his agent, or to induce him to enter into the contract: </a:t>
            </a:r>
          </a:p>
          <a:p>
            <a:pPr algn="just">
              <a:buNone/>
            </a:pPr>
            <a:r>
              <a:rPr lang="en-US" dirty="0" smtClean="0"/>
              <a:t>1. The suggestion, as a fact, of that which is not true, by one who does not believe it to be true; </a:t>
            </a:r>
          </a:p>
          <a:p>
            <a:pPr algn="just">
              <a:buNone/>
            </a:pPr>
            <a:r>
              <a:rPr lang="en-US" dirty="0" smtClean="0"/>
              <a:t>2. The active concealment of a fact by one having knowledge or belief of the fact; </a:t>
            </a:r>
          </a:p>
          <a:p>
            <a:pPr algn="just">
              <a:buNone/>
            </a:pPr>
            <a:r>
              <a:rPr lang="en-US" dirty="0" smtClean="0"/>
              <a:t>3. A promise made without any intention of performing it; </a:t>
            </a:r>
          </a:p>
          <a:p>
            <a:pPr algn="just">
              <a:buNone/>
            </a:pPr>
            <a:r>
              <a:rPr lang="en-US" dirty="0" smtClean="0"/>
              <a:t>4. Any such act or omission as the law specially declares to be fraudulent.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Cheating</a:t>
            </a:r>
            <a:endParaRPr lang="en-US" dirty="0"/>
          </a:p>
        </p:txBody>
      </p:sp>
      <p:sp>
        <p:nvSpPr>
          <p:cNvPr id="3" name="Content Placeholder 2"/>
          <p:cNvSpPr>
            <a:spLocks noGrp="1"/>
          </p:cNvSpPr>
          <p:nvPr>
            <p:ph idx="1"/>
          </p:nvPr>
        </p:nvSpPr>
        <p:spPr>
          <a:xfrm>
            <a:off x="304800" y="1371600"/>
            <a:ext cx="8229600" cy="4389120"/>
          </a:xfrm>
        </p:spPr>
        <p:txBody>
          <a:bodyPr/>
          <a:lstStyle/>
          <a:p>
            <a:pPr algn="just">
              <a:buNone/>
            </a:pPr>
            <a:endParaRPr lang="en-US" dirty="0" smtClean="0"/>
          </a:p>
          <a:p>
            <a:pPr algn="just">
              <a:buNone/>
            </a:pPr>
            <a:r>
              <a:rPr lang="en-US" dirty="0" smtClean="0"/>
              <a:t>   Whoever, by deceiving any person, fraudulently or dishonestly induces the person so deceived to deliver any property to any person, or to consent that any person shall retain any property, or intentionally induces the person so deceived to do or omit to do anything which he would not do or omit if he were not so deceived, and which act or omission cause or is likely to cause damage or harm to that person in body, mind, reputation or property, is said to "cheat".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lnSpcReduction="10000"/>
          </a:bodyPr>
          <a:lstStyle/>
          <a:p>
            <a:pPr algn="just"/>
            <a:r>
              <a:rPr lang="en-US" dirty="0" smtClean="0"/>
              <a:t>The following are therefore the ingredients of the offence of cheating: </a:t>
            </a:r>
          </a:p>
          <a:p>
            <a:pPr marL="514350" indent="-514350" algn="just">
              <a:buNone/>
            </a:pPr>
            <a:r>
              <a:rPr lang="en-US" dirty="0" smtClean="0"/>
              <a:t>1.   A representation is made by a person which is false and which he knows is false at the time of making the representation. ,</a:t>
            </a:r>
          </a:p>
          <a:p>
            <a:pPr marL="514350" indent="-514350" algn="just">
              <a:buNone/>
            </a:pPr>
            <a:r>
              <a:rPr lang="en-US" dirty="0" smtClean="0"/>
              <a:t>2. The false representation is made with the dishonest intention of deceiving the person to whom it is made. </a:t>
            </a:r>
          </a:p>
          <a:p>
            <a:pPr algn="just">
              <a:buNone/>
            </a:pPr>
            <a:r>
              <a:rPr lang="en-US" dirty="0" smtClean="0"/>
              <a:t>3. The person deceived is induced to deliver any property    or to do or omit to do something which he would otherwise not have done or omitted. </a:t>
            </a:r>
          </a:p>
          <a:p>
            <a:pPr algn="just">
              <a:buNone/>
            </a:pPr>
            <a:r>
              <a:rPr lang="en-US" dirty="0" smtClean="0"/>
              <a:t>   The punishment for cheating simplicitor is with imprisonment which may extend up to one year or with fine, or with both</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219200"/>
          </a:xfrm>
        </p:spPr>
        <p:txBody>
          <a:bodyPr>
            <a:normAutofit fontScale="90000"/>
          </a:bodyPr>
          <a:lstStyle/>
          <a:p>
            <a:r>
              <a:rPr lang="en-US" dirty="0" smtClean="0"/>
              <a:t>Provisions in IPC which are similar to Fraud</a:t>
            </a:r>
            <a:endParaRPr lang="en-US" dirty="0"/>
          </a:p>
        </p:txBody>
      </p:sp>
      <p:graphicFrame>
        <p:nvGraphicFramePr>
          <p:cNvPr id="4" name="Content Placeholder 3"/>
          <p:cNvGraphicFramePr>
            <a:graphicFrameLocks noGrp="1"/>
          </p:cNvGraphicFramePr>
          <p:nvPr>
            <p:ph idx="1"/>
          </p:nvPr>
        </p:nvGraphicFramePr>
        <p:xfrm>
          <a:off x="457200" y="1935163"/>
          <a:ext cx="8458200" cy="4659867"/>
        </p:xfrm>
        <a:graphic>
          <a:graphicData uri="http://schemas.openxmlformats.org/drawingml/2006/table">
            <a:tbl>
              <a:tblPr firstRow="1" bandRow="1">
                <a:tableStyleId>{5C22544A-7EE6-4342-B048-85BDC9FD1C3A}</a:tableStyleId>
              </a:tblPr>
              <a:tblGrid>
                <a:gridCol w="2819400"/>
                <a:gridCol w="2819400"/>
                <a:gridCol w="2819400"/>
              </a:tblGrid>
              <a:tr h="781486">
                <a:tc>
                  <a:txBody>
                    <a:bodyPr/>
                    <a:lstStyle/>
                    <a:p>
                      <a:r>
                        <a:rPr lang="en-US" dirty="0" smtClean="0"/>
                        <a:t>Section in IPC</a:t>
                      </a:r>
                      <a:endParaRPr lang="en-US" dirty="0"/>
                    </a:p>
                  </a:txBody>
                  <a:tcPr/>
                </a:tc>
                <a:tc>
                  <a:txBody>
                    <a:bodyPr/>
                    <a:lstStyle/>
                    <a:p>
                      <a:r>
                        <a:rPr lang="en-US" dirty="0" smtClean="0"/>
                        <a:t>Offence/provision in brief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Punishment </a:t>
                      </a:r>
                    </a:p>
                    <a:p>
                      <a:endParaRPr lang="en-US" dirty="0"/>
                    </a:p>
                  </a:txBody>
                  <a:tcPr/>
                </a:tc>
              </a:tr>
              <a:tr h="1116409">
                <a:tc>
                  <a:txBody>
                    <a:bodyPr/>
                    <a:lstStyle/>
                    <a:p>
                      <a:pPr algn="ctr"/>
                      <a:r>
                        <a:rPr lang="en-US" sz="2400" dirty="0" smtClean="0">
                          <a:latin typeface="+mj-lt"/>
                        </a:rPr>
                        <a:t>403</a:t>
                      </a:r>
                      <a:r>
                        <a:rPr lang="en-US" sz="2400" dirty="0" smtClean="0"/>
                        <a:t> </a:t>
                      </a:r>
                    </a:p>
                  </a:txBody>
                  <a:tcPr/>
                </a:tc>
                <a:tc>
                  <a:txBody>
                    <a:bodyPr/>
                    <a:lstStyle/>
                    <a:p>
                      <a:r>
                        <a:rPr lang="en-US" sz="2000" dirty="0" smtClean="0"/>
                        <a:t>Dishonest misappropriation of</a:t>
                      </a:r>
                    </a:p>
                    <a:p>
                      <a:r>
                        <a:rPr lang="en-US" sz="2000" dirty="0" smtClean="0"/>
                        <a:t>property</a:t>
                      </a:r>
                      <a:endParaRPr lang="en-US" sz="2000" dirty="0"/>
                    </a:p>
                  </a:txBody>
                  <a:tcPr/>
                </a:tc>
                <a:tc>
                  <a:txBody>
                    <a:bodyPr/>
                    <a:lstStyle/>
                    <a:p>
                      <a:r>
                        <a:rPr lang="en-US" sz="2000" dirty="0" smtClean="0"/>
                        <a:t>Imprisonment which may extend to two years, or with fine or with both </a:t>
                      </a:r>
                      <a:endParaRPr lang="en-US" sz="2000" dirty="0"/>
                    </a:p>
                  </a:txBody>
                  <a:tcPr/>
                </a:tc>
              </a:tr>
              <a:tr h="1451332">
                <a:tc>
                  <a:txBody>
                    <a:bodyPr/>
                    <a:lstStyle/>
                    <a:p>
                      <a:pPr algn="ctr"/>
                      <a:r>
                        <a:rPr lang="en-US" sz="2400" dirty="0" smtClean="0">
                          <a:latin typeface="+mj-lt"/>
                        </a:rPr>
                        <a:t>405,406</a:t>
                      </a:r>
                      <a:endParaRPr lang="en-US" sz="2400" dirty="0">
                        <a:latin typeface="+mj-lt"/>
                      </a:endParaRPr>
                    </a:p>
                  </a:txBody>
                  <a:tcPr/>
                </a:tc>
                <a:tc>
                  <a:txBody>
                    <a:bodyPr/>
                    <a:lstStyle/>
                    <a:p>
                      <a:r>
                        <a:rPr lang="en-US" sz="2000" dirty="0" smtClean="0"/>
                        <a:t>Criminal breach of trust </a:t>
                      </a:r>
                      <a:endParaRPr lang="en-US" sz="2000" dirty="0"/>
                    </a:p>
                  </a:txBody>
                  <a:tcPr/>
                </a:tc>
                <a:tc>
                  <a:txBody>
                    <a:bodyPr/>
                    <a:lstStyle/>
                    <a:p>
                      <a:r>
                        <a:rPr lang="en-US" sz="2000" dirty="0" smtClean="0"/>
                        <a:t>Imprisonment which may extend to </a:t>
                      </a:r>
                    </a:p>
                    <a:p>
                      <a:r>
                        <a:rPr lang="en-US" sz="2000" dirty="0" smtClean="0"/>
                        <a:t>three years, or with fine, or with both </a:t>
                      </a:r>
                      <a:endParaRPr lang="en-US" sz="2000" dirty="0"/>
                    </a:p>
                  </a:txBody>
                  <a:tcPr/>
                </a:tc>
              </a:tr>
              <a:tr h="1116409">
                <a:tc>
                  <a:txBody>
                    <a:bodyPr/>
                    <a:lstStyle/>
                    <a:p>
                      <a:pPr algn="ctr"/>
                      <a:r>
                        <a:rPr lang="en-US" sz="2400" dirty="0" smtClean="0">
                          <a:latin typeface="+mj-lt"/>
                        </a:rPr>
                        <a:t>408</a:t>
                      </a:r>
                      <a:endParaRPr lang="en-US" sz="2400" dirty="0">
                        <a:latin typeface="+mj-lt"/>
                      </a:endParaRPr>
                    </a:p>
                  </a:txBody>
                  <a:tcPr/>
                </a:tc>
                <a:tc>
                  <a:txBody>
                    <a:bodyPr/>
                    <a:lstStyle/>
                    <a:p>
                      <a:r>
                        <a:rPr lang="en-US" sz="2000" dirty="0" smtClean="0"/>
                        <a:t>Criminal breach of trust by</a:t>
                      </a:r>
                      <a:r>
                        <a:rPr lang="en-US" sz="2000" baseline="0" dirty="0" smtClean="0"/>
                        <a:t> </a:t>
                      </a:r>
                      <a:r>
                        <a:rPr lang="en-US" sz="2000" dirty="0" smtClean="0"/>
                        <a:t>clerk or servant. </a:t>
                      </a:r>
                      <a:endParaRPr lang="en-US" sz="2000" dirty="0"/>
                    </a:p>
                  </a:txBody>
                  <a:tcPr/>
                </a:tc>
                <a:tc>
                  <a:txBody>
                    <a:bodyPr/>
                    <a:lstStyle/>
                    <a:p>
                      <a:r>
                        <a:rPr lang="en-US" sz="2000" dirty="0" smtClean="0"/>
                        <a:t>Imprisonment which may extend to seven years and fine </a:t>
                      </a:r>
                      <a:endParaRPr lang="en-US" sz="2000"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685800"/>
          <a:ext cx="8077200" cy="5931859"/>
        </p:xfrm>
        <a:graphic>
          <a:graphicData uri="http://schemas.openxmlformats.org/drawingml/2006/table">
            <a:tbl>
              <a:tblPr bandRow="1">
                <a:tableStyleId>{5C22544A-7EE6-4342-B048-85BDC9FD1C3A}</a:tableStyleId>
              </a:tblPr>
              <a:tblGrid>
                <a:gridCol w="2692400"/>
                <a:gridCol w="2692400"/>
                <a:gridCol w="2692400"/>
              </a:tblGrid>
              <a:tr h="1909022">
                <a:tc>
                  <a:txBody>
                    <a:bodyPr/>
                    <a:lstStyle/>
                    <a:p>
                      <a:pPr algn="ctr"/>
                      <a:r>
                        <a:rPr lang="en-US" sz="2400" dirty="0" smtClean="0">
                          <a:latin typeface="+mj-lt"/>
                        </a:rPr>
                        <a:t>409</a:t>
                      </a:r>
                      <a:endParaRPr lang="en-US" sz="2400" dirty="0">
                        <a:latin typeface="+mj-lt"/>
                      </a:endParaRPr>
                    </a:p>
                  </a:txBody>
                  <a:tcPr/>
                </a:tc>
                <a:tc>
                  <a:txBody>
                    <a:bodyPr/>
                    <a:lstStyle/>
                    <a:p>
                      <a:r>
                        <a:rPr lang="en-US" dirty="0" smtClean="0"/>
                        <a:t>Criminal breach of trust by</a:t>
                      </a:r>
                      <a:r>
                        <a:rPr lang="en-US" baseline="0" dirty="0" smtClean="0"/>
                        <a:t> </a:t>
                      </a:r>
                      <a:r>
                        <a:rPr lang="en-US" dirty="0" smtClean="0"/>
                        <a:t>public servant or by a</a:t>
                      </a:r>
                    </a:p>
                    <a:p>
                      <a:r>
                        <a:rPr lang="en-US" dirty="0" smtClean="0"/>
                        <a:t>banker, merchant, factor, </a:t>
                      </a:r>
                    </a:p>
                    <a:p>
                      <a:r>
                        <a:rPr lang="en-US" dirty="0" smtClean="0"/>
                        <a:t>broker, attorney of agent. </a:t>
                      </a:r>
                      <a:endParaRPr lang="en-US" dirty="0"/>
                    </a:p>
                  </a:txBody>
                  <a:tcPr/>
                </a:tc>
                <a:tc>
                  <a:txBody>
                    <a:bodyPr/>
                    <a:lstStyle/>
                    <a:p>
                      <a:r>
                        <a:rPr lang="en-US" dirty="0" smtClean="0"/>
                        <a:t>a Imprisonment for life or with  imprisonment for a term which may  extend to ten years and fine </a:t>
                      </a:r>
                      <a:endParaRPr lang="en-US" dirty="0"/>
                    </a:p>
                  </a:txBody>
                  <a:tcPr/>
                </a:tc>
              </a:tr>
              <a:tr h="1031497">
                <a:tc>
                  <a:txBody>
                    <a:bodyPr/>
                    <a:lstStyle/>
                    <a:p>
                      <a:pPr algn="ctr"/>
                      <a:r>
                        <a:rPr lang="en-US" sz="2400" dirty="0" smtClean="0">
                          <a:latin typeface="+mj-lt"/>
                        </a:rPr>
                        <a:t>463/465</a:t>
                      </a:r>
                      <a:endParaRPr lang="en-US" sz="2400" dirty="0">
                        <a:latin typeface="+mj-lt"/>
                      </a:endParaRPr>
                    </a:p>
                  </a:txBody>
                  <a:tcPr/>
                </a:tc>
                <a:tc>
                  <a:txBody>
                    <a:bodyPr/>
                    <a:lstStyle/>
                    <a:p>
                      <a:r>
                        <a:rPr lang="en-US" dirty="0" smtClean="0"/>
                        <a:t>Forgery</a:t>
                      </a:r>
                      <a:endParaRPr lang="en-US" dirty="0"/>
                    </a:p>
                  </a:txBody>
                  <a:tcPr/>
                </a:tc>
                <a:tc>
                  <a:txBody>
                    <a:bodyPr/>
                    <a:lstStyle/>
                    <a:p>
                      <a:r>
                        <a:rPr lang="en-US" dirty="0" smtClean="0"/>
                        <a:t>Imprisonment which may extend to two years, or with fine or with both </a:t>
                      </a:r>
                      <a:endParaRPr lang="en-US" dirty="0"/>
                    </a:p>
                  </a:txBody>
                  <a:tcPr/>
                </a:tc>
              </a:tr>
              <a:tr h="1650395">
                <a:tc>
                  <a:txBody>
                    <a:bodyPr/>
                    <a:lstStyle/>
                    <a:p>
                      <a:pPr algn="ctr"/>
                      <a:r>
                        <a:rPr lang="en-US" sz="2400" dirty="0" smtClean="0"/>
                        <a:t>477</a:t>
                      </a:r>
                      <a:endParaRPr lang="en-US" sz="2400" dirty="0"/>
                    </a:p>
                  </a:txBody>
                  <a:tcPr/>
                </a:tc>
                <a:tc>
                  <a:txBody>
                    <a:bodyPr/>
                    <a:lstStyle/>
                    <a:p>
                      <a:r>
                        <a:rPr lang="en-US" dirty="0" smtClean="0"/>
                        <a:t>Fraudulent  cancellation, destruction, etc. of a valuable security,</a:t>
                      </a:r>
                      <a:r>
                        <a:rPr lang="en-US" baseline="0" dirty="0" smtClean="0"/>
                        <a:t> etc.</a:t>
                      </a:r>
                      <a:endParaRPr lang="en-US" dirty="0"/>
                    </a:p>
                  </a:txBody>
                  <a:tcPr/>
                </a:tc>
                <a:tc>
                  <a:txBody>
                    <a:bodyPr/>
                    <a:lstStyle/>
                    <a:p>
                      <a:r>
                        <a:rPr lang="en-US" dirty="0" smtClean="0"/>
                        <a:t>Imprisonment for life or imprisonment which may extend to seven years, and  fine. </a:t>
                      </a:r>
                    </a:p>
                    <a:p>
                      <a:endParaRPr lang="en-US" dirty="0"/>
                    </a:p>
                  </a:txBody>
                  <a:tcPr/>
                </a:tc>
              </a:tr>
              <a:tr h="1340945">
                <a:tc>
                  <a:txBody>
                    <a:bodyPr/>
                    <a:lstStyle/>
                    <a:p>
                      <a:pPr algn="ctr"/>
                      <a:r>
                        <a:rPr lang="en-US" sz="2400" dirty="0" smtClean="0">
                          <a:latin typeface="+mj-lt"/>
                        </a:rPr>
                        <a:t>477A</a:t>
                      </a:r>
                      <a:endParaRPr lang="en-US" sz="2400" dirty="0">
                        <a:latin typeface="+mj-lt"/>
                      </a:endParaRPr>
                    </a:p>
                  </a:txBody>
                  <a:tcPr/>
                </a:tc>
                <a:tc>
                  <a:txBody>
                    <a:bodyPr/>
                    <a:lstStyle/>
                    <a:p>
                      <a:r>
                        <a:rPr lang="en-US" dirty="0" smtClean="0"/>
                        <a:t>Falsification  of accounts</a:t>
                      </a:r>
                      <a:endParaRPr lang="en-US" dirty="0"/>
                    </a:p>
                  </a:txBody>
                  <a:tcPr/>
                </a:tc>
                <a:tc>
                  <a:txBody>
                    <a:bodyPr/>
                    <a:lstStyle/>
                    <a:p>
                      <a:r>
                        <a:rPr lang="en-US" dirty="0" smtClean="0"/>
                        <a:t>Imprisonment  which may extend to seven years, or with fine or with both. </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19197"/>
          <a:ext cx="8229600" cy="4343402"/>
        </p:xfrm>
        <a:graphic>
          <a:graphicData uri="http://schemas.openxmlformats.org/drawingml/2006/table">
            <a:tbl>
              <a:tblPr bandRow="1">
                <a:tableStyleId>{5C22544A-7EE6-4342-B048-85BDC9FD1C3A}</a:tableStyleId>
              </a:tblPr>
              <a:tblGrid>
                <a:gridCol w="2743200"/>
                <a:gridCol w="2743200"/>
                <a:gridCol w="2743200"/>
              </a:tblGrid>
              <a:tr h="2171701">
                <a:tc>
                  <a:txBody>
                    <a:bodyPr/>
                    <a:lstStyle/>
                    <a:p>
                      <a:pPr algn="ctr"/>
                      <a:r>
                        <a:rPr lang="en-US" sz="2400" dirty="0" smtClean="0">
                          <a:latin typeface="+mj-lt"/>
                        </a:rPr>
                        <a:t>483</a:t>
                      </a:r>
                      <a:endParaRPr lang="en-US" sz="2400" dirty="0">
                        <a:latin typeface="+mj-lt"/>
                      </a:endParaRPr>
                    </a:p>
                  </a:txBody>
                  <a:tcPr/>
                </a:tc>
                <a:tc>
                  <a:txBody>
                    <a:bodyPr/>
                    <a:lstStyle/>
                    <a:p>
                      <a:r>
                        <a:rPr lang="en-US" dirty="0" smtClean="0"/>
                        <a:t>Counterfeiting a property</a:t>
                      </a:r>
                    </a:p>
                    <a:p>
                      <a:r>
                        <a:rPr lang="en-US" dirty="0" smtClean="0"/>
                        <a:t>mark used by another. </a:t>
                      </a:r>
                      <a:endParaRPr lang="en-US" dirty="0"/>
                    </a:p>
                  </a:txBody>
                  <a:tcPr/>
                </a:tc>
                <a:tc>
                  <a:txBody>
                    <a:bodyPr/>
                    <a:lstStyle/>
                    <a:p>
                      <a:r>
                        <a:rPr lang="en-US" dirty="0" smtClean="0"/>
                        <a:t>Imprisonment which may extend to two</a:t>
                      </a:r>
                      <a:r>
                        <a:rPr lang="en-US" baseline="0" dirty="0" smtClean="0"/>
                        <a:t> years, or with fine, or with both.</a:t>
                      </a:r>
                      <a:endParaRPr lang="en-US" dirty="0"/>
                    </a:p>
                  </a:txBody>
                  <a:tcPr/>
                </a:tc>
              </a:tr>
              <a:tr h="2171701">
                <a:tc>
                  <a:txBody>
                    <a:bodyPr/>
                    <a:lstStyle/>
                    <a:p>
                      <a:pPr algn="ctr"/>
                      <a:r>
                        <a:rPr lang="en-US" sz="2400" dirty="0" smtClean="0">
                          <a:latin typeface="+mj-lt"/>
                        </a:rPr>
                        <a:t>485</a:t>
                      </a:r>
                      <a:endParaRPr lang="en-US" sz="2400" dirty="0">
                        <a:latin typeface="+mj-lt"/>
                      </a:endParaRPr>
                    </a:p>
                  </a:txBody>
                  <a:tcPr/>
                </a:tc>
                <a:tc>
                  <a:txBody>
                    <a:bodyPr/>
                    <a:lstStyle/>
                    <a:p>
                      <a:r>
                        <a:rPr lang="en-US" dirty="0" smtClean="0"/>
                        <a:t>Making or possession of any</a:t>
                      </a:r>
                      <a:r>
                        <a:rPr lang="en-US" baseline="0" dirty="0" smtClean="0"/>
                        <a:t> </a:t>
                      </a:r>
                      <a:r>
                        <a:rPr lang="en-US" dirty="0" smtClean="0"/>
                        <a:t> instrument for counterfeiting a property mark</a:t>
                      </a:r>
                      <a:endParaRPr lang="en-US" dirty="0"/>
                    </a:p>
                  </a:txBody>
                  <a:tcPr/>
                </a:tc>
                <a:tc>
                  <a:txBody>
                    <a:bodyPr/>
                    <a:lstStyle/>
                    <a:p>
                      <a:r>
                        <a:rPr lang="en-US" dirty="0" smtClean="0"/>
                        <a:t>Imprisonment up to three years, or  with fine or with both. </a:t>
                      </a:r>
                      <a:endParaRPr 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295400"/>
          </a:xfrm>
        </p:spPr>
        <p:txBody>
          <a:bodyPr>
            <a:normAutofit fontScale="90000"/>
          </a:bodyPr>
          <a:lstStyle/>
          <a:p>
            <a:r>
              <a:rPr lang="en-US" dirty="0" smtClean="0"/>
              <a:t>Defamation, Harassment and E-mail Abuse:</a:t>
            </a:r>
            <a:endParaRPr lang="en-US" dirty="0"/>
          </a:p>
        </p:txBody>
      </p:sp>
      <p:sp>
        <p:nvSpPr>
          <p:cNvPr id="3" name="Content Placeholder 2"/>
          <p:cNvSpPr>
            <a:spLocks noGrp="1"/>
          </p:cNvSpPr>
          <p:nvPr>
            <p:ph idx="1"/>
          </p:nvPr>
        </p:nvSpPr>
        <p:spPr>
          <a:xfrm>
            <a:off x="457200" y="2438400"/>
            <a:ext cx="8229600" cy="3886200"/>
          </a:xfrm>
        </p:spPr>
        <p:txBody>
          <a:bodyPr>
            <a:normAutofit/>
          </a:bodyPr>
          <a:lstStyle/>
          <a:p>
            <a:pPr algn="just"/>
            <a:r>
              <a:rPr lang="en-US" dirty="0" smtClean="0"/>
              <a:t>The Internet provides a </a:t>
            </a:r>
            <a:r>
              <a:rPr lang="en-US" dirty="0" smtClean="0"/>
              <a:t> </a:t>
            </a:r>
            <a:r>
              <a:rPr lang="en-US" dirty="0" smtClean="0"/>
              <a:t>medium to communicate at the global level. It not only facilitates but promotes the </a:t>
            </a:r>
            <a:r>
              <a:rPr lang="en-US" dirty="0" smtClean="0"/>
              <a:t>freedom </a:t>
            </a:r>
            <a:r>
              <a:rPr lang="en-US" dirty="0" smtClean="0"/>
              <a:t>of speech and expression of even the common man who is using the </a:t>
            </a:r>
            <a:r>
              <a:rPr lang="en-US" dirty="0" smtClean="0"/>
              <a:t>Internet today. </a:t>
            </a:r>
          </a:p>
          <a:p>
            <a:pPr algn="just"/>
            <a:r>
              <a:rPr lang="en-US" dirty="0" smtClean="0"/>
              <a:t>The common meaning of defamation is injury done to the reputation of a person. Defamation is a </a:t>
            </a:r>
            <a:r>
              <a:rPr lang="en-US" dirty="0" smtClean="0"/>
              <a:t>criminal </a:t>
            </a:r>
            <a:r>
              <a:rPr lang="en-US" dirty="0" smtClean="0"/>
              <a:t>offence under the Indian Penal Code, which consists of the </a:t>
            </a:r>
            <a:r>
              <a:rPr lang="en-US" dirty="0" smtClean="0"/>
              <a:t>following </a:t>
            </a:r>
            <a:r>
              <a:rPr lang="en-US" dirty="0" smtClean="0"/>
              <a:t>ingredients: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486400"/>
          </a:xfrm>
        </p:spPr>
        <p:txBody>
          <a:bodyPr>
            <a:normAutofit/>
          </a:bodyPr>
          <a:lstStyle/>
          <a:p>
            <a:pPr algn="just">
              <a:buNone/>
            </a:pPr>
            <a:r>
              <a:rPr lang="en-US" dirty="0" smtClean="0"/>
              <a:t>1. Making or publishing an imputation concerning any person; </a:t>
            </a:r>
          </a:p>
          <a:p>
            <a:pPr algn="just">
              <a:buNone/>
            </a:pPr>
            <a:r>
              <a:rPr lang="en-US" dirty="0" smtClean="0"/>
              <a:t>2. The imputation is made with the intention of causing harm to, or knowing or </a:t>
            </a:r>
            <a:r>
              <a:rPr lang="en-US" dirty="0" smtClean="0"/>
              <a:t>having </a:t>
            </a:r>
            <a:r>
              <a:rPr lang="en-US" dirty="0" smtClean="0"/>
              <a:t>reason to believe that such imputation will harm, the reputation of such </a:t>
            </a:r>
            <a:r>
              <a:rPr lang="en-US" dirty="0" smtClean="0"/>
              <a:t>person</a:t>
            </a:r>
            <a:r>
              <a:rPr lang="en-US" dirty="0" smtClean="0"/>
              <a:t>; </a:t>
            </a:r>
          </a:p>
          <a:p>
            <a:pPr algn="just">
              <a:buNone/>
            </a:pPr>
            <a:r>
              <a:rPr lang="en-US" dirty="0" smtClean="0"/>
              <a:t>3</a:t>
            </a:r>
            <a:r>
              <a:rPr lang="en-US" dirty="0" smtClean="0"/>
              <a:t>. The imputation is made by words which are either spoken or intended to be read </a:t>
            </a:r>
            <a:r>
              <a:rPr lang="en-US" dirty="0" smtClean="0"/>
              <a:t>or </a:t>
            </a:r>
            <a:r>
              <a:rPr lang="en-US" dirty="0" smtClean="0"/>
              <a:t>by signs or by visible representations. </a:t>
            </a:r>
            <a:endParaRPr lang="en-US" dirty="0" smtClean="0"/>
          </a:p>
          <a:p>
            <a:pPr algn="just">
              <a:buNone/>
            </a:pPr>
            <a:r>
              <a:rPr lang="en-US" dirty="0" smtClean="0"/>
              <a:t>   The </a:t>
            </a:r>
            <a:r>
              <a:rPr lang="en-US" dirty="0" smtClean="0"/>
              <a:t>punishment for defamation as provided in section 500 of the IPC is simple imprisonment for a term which may extend to two years, or with fine, or with both. </a:t>
            </a:r>
          </a:p>
          <a:p>
            <a:pPr algn="just">
              <a:buNone/>
            </a:pP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780288"/>
          </a:xfrm>
        </p:spPr>
        <p:txBody>
          <a:bodyPr>
            <a:normAutofit/>
          </a:bodyPr>
          <a:lstStyle/>
          <a:p>
            <a:r>
              <a:rPr lang="en-US" sz="4000" dirty="0" smtClean="0"/>
              <a:t>Nature </a:t>
            </a:r>
            <a:r>
              <a:rPr lang="en-US" sz="4000" dirty="0" smtClean="0"/>
              <a:t>of Cyber </a:t>
            </a:r>
            <a:r>
              <a:rPr lang="en-US" sz="4000" dirty="0" smtClean="0"/>
              <a:t>Criminality</a:t>
            </a:r>
            <a:endParaRPr lang="en-US" sz="4000" dirty="0"/>
          </a:p>
        </p:txBody>
      </p:sp>
      <p:sp>
        <p:nvSpPr>
          <p:cNvPr id="3" name="Content Placeholder 2"/>
          <p:cNvSpPr>
            <a:spLocks noGrp="1"/>
          </p:cNvSpPr>
          <p:nvPr>
            <p:ph idx="1"/>
          </p:nvPr>
        </p:nvSpPr>
        <p:spPr>
          <a:xfrm>
            <a:off x="457200" y="1828800"/>
            <a:ext cx="8229600" cy="4191000"/>
          </a:xfrm>
        </p:spPr>
        <p:txBody>
          <a:bodyPr>
            <a:normAutofit/>
          </a:bodyPr>
          <a:lstStyle/>
          <a:p>
            <a:endParaRPr lang="en-US" dirty="0" smtClean="0"/>
          </a:p>
          <a:p>
            <a:pPr algn="just"/>
            <a:r>
              <a:rPr lang="en-US" dirty="0" smtClean="0"/>
              <a:t>Before </a:t>
            </a:r>
            <a:r>
              <a:rPr lang="en-US" dirty="0" smtClean="0"/>
              <a:t>examining the legal strategies to check cyber crime, it is necessary to </a:t>
            </a:r>
            <a:r>
              <a:rPr lang="en-US" dirty="0" smtClean="0"/>
              <a:t>examine </a:t>
            </a:r>
            <a:r>
              <a:rPr lang="en-US" dirty="0" smtClean="0"/>
              <a:t>the peculiar characteristics of cyber crime which distinguishes it from other </a:t>
            </a:r>
            <a:r>
              <a:rPr lang="en-US" dirty="0" smtClean="0"/>
              <a:t>forms </a:t>
            </a:r>
            <a:r>
              <a:rPr lang="en-US" dirty="0" smtClean="0"/>
              <a:t>of criminality: </a:t>
            </a:r>
            <a:endParaRPr lang="en-US" dirty="0" smtClean="0"/>
          </a:p>
          <a:p>
            <a:pPr algn="just"/>
            <a:r>
              <a:rPr lang="en-US" dirty="0" smtClean="0"/>
              <a:t> </a:t>
            </a:r>
            <a:r>
              <a:rPr lang="en-US" dirty="0" smtClean="0"/>
              <a:t>The </a:t>
            </a:r>
            <a:r>
              <a:rPr lang="en-US" dirty="0" smtClean="0"/>
              <a:t>weapon with which cyber crimes </a:t>
            </a:r>
            <a:r>
              <a:rPr lang="en-US" dirty="0" smtClean="0"/>
              <a:t>are </a:t>
            </a:r>
            <a:r>
              <a:rPr lang="en-US" dirty="0" smtClean="0"/>
              <a:t>committed is technology. Cyber crimes are </a:t>
            </a:r>
            <a:r>
              <a:rPr lang="en-US" dirty="0" smtClean="0"/>
              <a:t>the </a:t>
            </a:r>
            <a:r>
              <a:rPr lang="en-US" dirty="0" smtClean="0"/>
              <a:t>work of technology and thus cyber criminals are technocrats who have a deep </a:t>
            </a:r>
            <a:r>
              <a:rPr lang="en-US" dirty="0" smtClean="0"/>
              <a:t>understanding </a:t>
            </a:r>
            <a:r>
              <a:rPr lang="en-US" dirty="0" smtClean="0"/>
              <a:t>of the Internet and computes. </a:t>
            </a:r>
          </a:p>
          <a:p>
            <a:pPr algn="just">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82000" cy="5334000"/>
          </a:xfrm>
        </p:spPr>
        <p:txBody>
          <a:bodyPr>
            <a:normAutofit lnSpcReduction="10000"/>
          </a:bodyPr>
          <a:lstStyle/>
          <a:p>
            <a:pPr marL="514350" indent="-514350" algn="just">
              <a:buNone/>
            </a:pPr>
            <a:r>
              <a:rPr lang="en-US" dirty="0" smtClean="0"/>
              <a:t>1. Cyber </a:t>
            </a:r>
            <a:r>
              <a:rPr lang="en-US" dirty="0" smtClean="0"/>
              <a:t>crime is extremely efficient, i.e. it operates and affects within no time. It </a:t>
            </a:r>
            <a:r>
              <a:rPr lang="en-US" dirty="0" smtClean="0"/>
              <a:t>may </a:t>
            </a:r>
            <a:r>
              <a:rPr lang="en-US" dirty="0" smtClean="0"/>
              <a:t>take seconds or a few minutes to hack web sites or play cyber frauds</a:t>
            </a:r>
            <a:r>
              <a:rPr lang="en-US" dirty="0" smtClean="0"/>
              <a:t>.</a:t>
            </a:r>
            <a:endParaRPr lang="en-US" dirty="0" smtClean="0"/>
          </a:p>
          <a:p>
            <a:pPr algn="just">
              <a:buNone/>
            </a:pPr>
            <a:r>
              <a:rPr lang="en-US" dirty="0" smtClean="0"/>
              <a:t>2. Cyber </a:t>
            </a:r>
            <a:r>
              <a:rPr lang="en-US" dirty="0" smtClean="0"/>
              <a:t>crime knows no geographical limitations, boundaries or distances. A cyber </a:t>
            </a:r>
            <a:r>
              <a:rPr lang="en-US" dirty="0" smtClean="0"/>
              <a:t>criminal </a:t>
            </a:r>
            <a:r>
              <a:rPr lang="en-US" dirty="0" smtClean="0"/>
              <a:t>on the moon can hack computers in Delhi or play cyber frauds by </a:t>
            </a:r>
            <a:r>
              <a:rPr lang="en-US" dirty="0" smtClean="0"/>
              <a:t>transferring </a:t>
            </a:r>
            <a:r>
              <a:rPr lang="en-US" dirty="0" smtClean="0"/>
              <a:t>funds from the bank in New York to his account in Sydney. </a:t>
            </a:r>
          </a:p>
          <a:p>
            <a:pPr algn="just">
              <a:buNone/>
            </a:pPr>
            <a:r>
              <a:rPr lang="en-US" dirty="0" smtClean="0"/>
              <a:t>3. </a:t>
            </a:r>
            <a:r>
              <a:rPr lang="en-US" dirty="0" smtClean="0"/>
              <a:t> The </a:t>
            </a:r>
            <a:r>
              <a:rPr lang="en-US" dirty="0" smtClean="0"/>
              <a:t>act of cyber crime takes place in cyberspace which makes the cyber criminal </a:t>
            </a:r>
            <a:r>
              <a:rPr lang="en-US" dirty="0" smtClean="0"/>
              <a:t>almost </a:t>
            </a:r>
            <a:r>
              <a:rPr lang="en-US" dirty="0" smtClean="0"/>
              <a:t>invisible. Except the cyber criminal being physically outside cyberspace, I all the components of cyber criminality from preparation to execution, take place </a:t>
            </a:r>
            <a:r>
              <a:rPr lang="en-US" dirty="0" smtClean="0"/>
              <a:t>in </a:t>
            </a:r>
            <a:r>
              <a:rPr lang="en-US" dirty="0" smtClean="0"/>
              <a:t>the cyber world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Offences</a:t>
            </a:r>
            <a:endParaRPr lang="en-US" dirty="0"/>
          </a:p>
        </p:txBody>
      </p:sp>
      <p:sp>
        <p:nvSpPr>
          <p:cNvPr id="3" name="Content Placeholder 2"/>
          <p:cNvSpPr>
            <a:spLocks noGrp="1"/>
          </p:cNvSpPr>
          <p:nvPr>
            <p:ph idx="1"/>
          </p:nvPr>
        </p:nvSpPr>
        <p:spPr/>
        <p:txBody>
          <a:bodyPr/>
          <a:lstStyle/>
          <a:p>
            <a:pPr algn="just"/>
            <a:r>
              <a:rPr lang="en-US" dirty="0" smtClean="0"/>
              <a:t>Cyber offences are the unlawful acts which are carried in a very sophisticated manner in which either the computer is the tool or target or both. Cybercrime usually includes:</a:t>
            </a:r>
          </a:p>
          <a:p>
            <a:pPr>
              <a:buNone/>
            </a:pPr>
            <a:r>
              <a:rPr lang="en-US" dirty="0" smtClean="0"/>
              <a:t> 1) Unauthorized access of the computers</a:t>
            </a:r>
          </a:p>
          <a:p>
            <a:pPr>
              <a:buNone/>
            </a:pPr>
            <a:r>
              <a:rPr lang="en-US" dirty="0" smtClean="0"/>
              <a:t> 2) Data diddling </a:t>
            </a:r>
          </a:p>
          <a:p>
            <a:pPr>
              <a:buNone/>
            </a:pPr>
            <a:r>
              <a:rPr lang="en-US" dirty="0" smtClean="0"/>
              <a:t>3) Virus/worms attack </a:t>
            </a:r>
          </a:p>
          <a:p>
            <a:pPr>
              <a:buNone/>
            </a:pPr>
            <a:r>
              <a:rPr lang="en-US" dirty="0" smtClean="0"/>
              <a:t>4) Theft of computer system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382000" cy="5715000"/>
          </a:xfrm>
        </p:spPr>
        <p:txBody>
          <a:bodyPr>
            <a:normAutofit lnSpcReduction="10000"/>
          </a:bodyPr>
          <a:lstStyle/>
          <a:p>
            <a:pPr algn="just">
              <a:buNone/>
            </a:pPr>
            <a:r>
              <a:rPr lang="en-US" dirty="0" smtClean="0"/>
              <a:t>4. Cyber crime has the potential of causing harm and injury which is of an </a:t>
            </a:r>
            <a:r>
              <a:rPr lang="en-US" dirty="0" smtClean="0"/>
              <a:t>unimaginable </a:t>
            </a:r>
            <a:r>
              <a:rPr lang="en-US" dirty="0" smtClean="0"/>
              <a:t>magnitude. It can easily destroy web sites created and maintained with huge investments or hack into confidenti~1 zones such as </a:t>
            </a:r>
            <a:r>
              <a:rPr lang="en-US" dirty="0" smtClean="0"/>
              <a:t>defense </a:t>
            </a:r>
            <a:r>
              <a:rPr lang="en-US" dirty="0" smtClean="0"/>
              <a:t>systems of </a:t>
            </a:r>
            <a:r>
              <a:rPr lang="en-US" dirty="0" smtClean="0"/>
              <a:t>a </a:t>
            </a:r>
            <a:r>
              <a:rPr lang="en-US" dirty="0" smtClean="0"/>
              <a:t>country or do scams of a magnitude which can shake economics. </a:t>
            </a:r>
          </a:p>
          <a:p>
            <a:pPr algn="just">
              <a:buNone/>
            </a:pPr>
            <a:r>
              <a:rPr lang="en-US" dirty="0" smtClean="0"/>
              <a:t>5. Because of the invisibility of cyber </a:t>
            </a:r>
            <a:r>
              <a:rPr lang="en-US" dirty="0" smtClean="0"/>
              <a:t>criminality</a:t>
            </a:r>
            <a:r>
              <a:rPr lang="en-US" dirty="0" smtClean="0"/>
              <a:t>, its efficiency and its potential to </a:t>
            </a:r>
            <a:r>
              <a:rPr lang="en-US" dirty="0" smtClean="0"/>
              <a:t>affect </a:t>
            </a:r>
            <a:r>
              <a:rPr lang="en-US" dirty="0" smtClean="0"/>
              <a:t>in several countries at the same time, which are different from the place of </a:t>
            </a:r>
            <a:r>
              <a:rPr lang="en-US" dirty="0" smtClean="0"/>
              <a:t>operation </a:t>
            </a:r>
            <a:r>
              <a:rPr lang="en-US" dirty="0" smtClean="0"/>
              <a:t>of the cyber criminal, it is extremely difficult to collect evidence of </a:t>
            </a:r>
            <a:r>
              <a:rPr lang="en-US" dirty="0" smtClean="0"/>
              <a:t>cyber </a:t>
            </a:r>
            <a:r>
              <a:rPr lang="en-US" dirty="0" smtClean="0"/>
              <a:t>crime and prove the same in the court of law. </a:t>
            </a:r>
          </a:p>
          <a:p>
            <a:pPr algn="just">
              <a:buNone/>
            </a:pPr>
            <a:r>
              <a:rPr lang="en-US" dirty="0" smtClean="0"/>
              <a:t>6. Cyber crimes are easy to commit and the weapons to commit the same are easily </a:t>
            </a:r>
            <a:r>
              <a:rPr lang="en-US" dirty="0" smtClean="0"/>
              <a:t>and </a:t>
            </a:r>
            <a:r>
              <a:rPr lang="en-US" dirty="0" smtClean="0"/>
              <a:t>freely available in CDs and even on the Internet. </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smtClean="0"/>
              <a:t>5) Hacking </a:t>
            </a:r>
          </a:p>
          <a:p>
            <a:pPr>
              <a:buNone/>
            </a:pPr>
            <a:r>
              <a:rPr lang="en-US" dirty="0" smtClean="0"/>
              <a:t>6) Denial of attacks</a:t>
            </a:r>
          </a:p>
          <a:p>
            <a:pPr>
              <a:buNone/>
            </a:pPr>
            <a:r>
              <a:rPr lang="en-US" dirty="0" smtClean="0"/>
              <a:t>7) Logic bombs </a:t>
            </a:r>
          </a:p>
          <a:p>
            <a:pPr>
              <a:buNone/>
            </a:pPr>
            <a:r>
              <a:rPr lang="en-US" dirty="0" smtClean="0"/>
              <a:t>8) Trojan attacks </a:t>
            </a:r>
          </a:p>
          <a:p>
            <a:pPr marL="571500" indent="-571500">
              <a:buNone/>
            </a:pPr>
            <a:r>
              <a:rPr lang="en-US" dirty="0" smtClean="0"/>
              <a:t>9)Internet time theft </a:t>
            </a:r>
          </a:p>
          <a:p>
            <a:pPr marL="571500" indent="-571500">
              <a:buNone/>
            </a:pPr>
            <a:r>
              <a:rPr lang="en-US" dirty="0" smtClean="0"/>
              <a:t>10) Web jacking</a:t>
            </a:r>
          </a:p>
          <a:p>
            <a:pPr marL="571500" indent="-571500">
              <a:buNone/>
            </a:pPr>
            <a:r>
              <a:rPr lang="en-US" dirty="0" smtClean="0"/>
              <a:t>11) Email bombing  </a:t>
            </a:r>
          </a:p>
          <a:p>
            <a:pPr marL="571500" indent="-571500">
              <a:buNone/>
            </a:pPr>
            <a:r>
              <a:rPr lang="en-US" dirty="0" smtClean="0"/>
              <a:t>12) Salami attacks</a:t>
            </a:r>
          </a:p>
          <a:p>
            <a:pPr marL="571500" indent="-571500">
              <a:buNone/>
            </a:pPr>
            <a:r>
              <a:rPr lang="en-US" dirty="0" smtClean="0"/>
              <a:t>13) Physically damaging computer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lstStyle/>
          <a:p>
            <a:pPr algn="just"/>
            <a:r>
              <a:rPr lang="en-US" b="1" dirty="0" smtClean="0"/>
              <a:t>The offences included in the IT Act 2000 are as follows:</a:t>
            </a:r>
          </a:p>
          <a:p>
            <a:pPr algn="just">
              <a:buNone/>
            </a:pPr>
            <a:r>
              <a:rPr lang="en-US" dirty="0" smtClean="0"/>
              <a:t> 1. Tampering with the computer source documents </a:t>
            </a:r>
          </a:p>
          <a:p>
            <a:pPr algn="just">
              <a:buNone/>
            </a:pPr>
            <a:r>
              <a:rPr lang="en-US" dirty="0" smtClean="0"/>
              <a:t>2. Hacking with computer system</a:t>
            </a:r>
          </a:p>
          <a:p>
            <a:pPr algn="just">
              <a:buNone/>
            </a:pPr>
            <a:r>
              <a:rPr lang="en-US" dirty="0" smtClean="0"/>
              <a:t>3. Power of Controller to give directions</a:t>
            </a:r>
          </a:p>
          <a:p>
            <a:pPr algn="just">
              <a:buNone/>
            </a:pPr>
            <a:r>
              <a:rPr lang="en-US" dirty="0" smtClean="0"/>
              <a:t>4.Directions of Controller to a subscriber to extend    facilities to decrypt information</a:t>
            </a:r>
          </a:p>
          <a:p>
            <a:pPr algn="just">
              <a:buNone/>
            </a:pPr>
            <a:r>
              <a:rPr lang="en-US" dirty="0" smtClean="0"/>
              <a:t>5. Protected system </a:t>
            </a:r>
          </a:p>
          <a:p>
            <a:pPr algn="just">
              <a:buNone/>
            </a:pPr>
            <a:r>
              <a:rPr lang="en-US" dirty="0" smtClean="0"/>
              <a:t>6.Penalty for misrepresentation </a:t>
            </a:r>
          </a:p>
          <a:p>
            <a:pPr algn="just">
              <a:buNone/>
            </a:pPr>
            <a:r>
              <a:rPr lang="en-US" dirty="0" smtClean="0"/>
              <a:t>7. Penalty for breach of confidentiality and privacy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303520"/>
          </a:xfrm>
        </p:spPr>
        <p:txBody>
          <a:bodyPr/>
          <a:lstStyle/>
          <a:p>
            <a:pPr>
              <a:buNone/>
            </a:pPr>
            <a:r>
              <a:rPr lang="en-US" dirty="0" smtClean="0"/>
              <a:t>8. Penalty for publishing Digital Signature Certificate false in certain particulars </a:t>
            </a:r>
          </a:p>
          <a:p>
            <a:pPr>
              <a:buNone/>
            </a:pPr>
            <a:r>
              <a:rPr lang="en-US" dirty="0" smtClean="0"/>
              <a:t>9. Publication for fraudulent purpose </a:t>
            </a:r>
          </a:p>
          <a:p>
            <a:pPr>
              <a:buNone/>
            </a:pPr>
            <a:r>
              <a:rPr lang="en-US" dirty="0" smtClean="0"/>
              <a:t>10. Act to apply for offence or contravention committed outside India </a:t>
            </a:r>
          </a:p>
          <a:p>
            <a:pPr>
              <a:buNone/>
            </a:pPr>
            <a:r>
              <a:rPr lang="en-US" dirty="0" smtClean="0"/>
              <a:t>11. Confiscation </a:t>
            </a:r>
          </a:p>
          <a:p>
            <a:pPr>
              <a:buNone/>
            </a:pPr>
            <a:r>
              <a:rPr lang="en-US" dirty="0" smtClean="0"/>
              <a:t>12. Penalties or confiscation not to interfere with other punishments. </a:t>
            </a:r>
          </a:p>
          <a:p>
            <a:pPr>
              <a:buNone/>
            </a:pPr>
            <a:r>
              <a:rPr lang="en-US" dirty="0" smtClean="0"/>
              <a:t>13. Power to investigate offences.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Offences under the IT Act 2000 </a:t>
            </a:r>
            <a:endParaRPr lang="en-US" dirty="0"/>
          </a:p>
        </p:txBody>
      </p:sp>
      <p:sp>
        <p:nvSpPr>
          <p:cNvPr id="3" name="Content Placeholder 2"/>
          <p:cNvSpPr>
            <a:spLocks noGrp="1"/>
          </p:cNvSpPr>
          <p:nvPr>
            <p:ph idx="1"/>
          </p:nvPr>
        </p:nvSpPr>
        <p:spPr>
          <a:xfrm>
            <a:off x="457200" y="1935480"/>
            <a:ext cx="8458200" cy="4389120"/>
          </a:xfrm>
        </p:spPr>
        <p:txBody>
          <a:bodyPr>
            <a:normAutofit lnSpcReduction="10000"/>
          </a:bodyPr>
          <a:lstStyle/>
          <a:p>
            <a:pPr algn="just"/>
            <a:r>
              <a:rPr lang="en-US" b="1" dirty="0" smtClean="0"/>
              <a:t>Section 65: Tampering with computer source documents </a:t>
            </a:r>
          </a:p>
          <a:p>
            <a:pPr algn="just">
              <a:buNone/>
            </a:pPr>
            <a:r>
              <a:rPr lang="en-US" dirty="0" smtClean="0"/>
              <a:t>   Whoever knowingly or intentionally conceals, destroys or alters or intentionally or knowingly causes another to conceal, destroy or alter any computer source code used for a computer, computer programme, computer system or computer network, when the computer source code is required to be kept or maintained by law for the being time in force, shall be punishable with imprisonment up to three year, or with fine which may extend up to two lakh rupees, or with both.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81600"/>
          </a:xfrm>
        </p:spPr>
        <p:txBody>
          <a:bodyPr/>
          <a:lstStyle/>
          <a:p>
            <a:r>
              <a:rPr lang="en-US" dirty="0" smtClean="0"/>
              <a:t> </a:t>
            </a:r>
            <a:r>
              <a:rPr lang="en-US" b="1" dirty="0" smtClean="0"/>
              <a:t>Section 66: Hacking with the computer system </a:t>
            </a:r>
          </a:p>
          <a:p>
            <a:pPr>
              <a:buNone/>
            </a:pPr>
            <a:endParaRPr lang="en-US" b="1" dirty="0" smtClean="0"/>
          </a:p>
          <a:p>
            <a:pPr marL="514350" indent="-514350" algn="just">
              <a:buNone/>
            </a:pPr>
            <a:r>
              <a:rPr lang="en-US" dirty="0" smtClean="0"/>
              <a:t>(1)Whoever with the intent to cause or knowing that he is likely to cause wrongful loss or damage to the public or any person destroys or deletes or alters any information residing in a computer resource or diminishes its value or utility or affects it injuriously by any means, commits hacking.</a:t>
            </a:r>
          </a:p>
          <a:p>
            <a:pPr marL="514350" indent="-514350" algn="just">
              <a:buNone/>
            </a:pPr>
            <a:r>
              <a:rPr lang="en-US" dirty="0" smtClean="0"/>
              <a:t> (2) Whoever commits hacking shall be punished with imprisonment up to three years, or with fine which may extend up to two lakh rupees, or with both.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TotalTime>
  <Words>3344</Words>
  <Application>Microsoft Office PowerPoint</Application>
  <PresentationFormat>On-screen Show (4:3)</PresentationFormat>
  <Paragraphs>194</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CYBER SECURITY</vt:lpstr>
      <vt:lpstr>Indian Cyber Law</vt:lpstr>
      <vt:lpstr>Slide 3</vt:lpstr>
      <vt:lpstr>Offences</vt:lpstr>
      <vt:lpstr>Slide 5</vt:lpstr>
      <vt:lpstr>Slide 6</vt:lpstr>
      <vt:lpstr>Slide 7</vt:lpstr>
      <vt:lpstr>Offences under the IT Act 2000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Hacking</vt:lpstr>
      <vt:lpstr>Slide 24</vt:lpstr>
      <vt:lpstr>Teenage Web Vandals</vt:lpstr>
      <vt:lpstr>Slide 26</vt:lpstr>
      <vt:lpstr>Slide 27</vt:lpstr>
      <vt:lpstr>Cyber Fraud and Cyber cheating</vt:lpstr>
      <vt:lpstr>Slide 29</vt:lpstr>
      <vt:lpstr>Slide 30</vt:lpstr>
      <vt:lpstr>Cheating</vt:lpstr>
      <vt:lpstr>Slide 32</vt:lpstr>
      <vt:lpstr>Provisions in IPC which are similar to Fraud</vt:lpstr>
      <vt:lpstr>Slide 34</vt:lpstr>
      <vt:lpstr>Slide 35</vt:lpstr>
      <vt:lpstr>Defamation, Harassment and E-mail Abuse:</vt:lpstr>
      <vt:lpstr>Slide 37</vt:lpstr>
      <vt:lpstr>Nature of Cyber Criminality</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sanjeev sharma</dc:creator>
  <cp:lastModifiedBy>sanjeev sharma</cp:lastModifiedBy>
  <cp:revision>98</cp:revision>
  <dcterms:created xsi:type="dcterms:W3CDTF">2006-08-16T00:00:00Z</dcterms:created>
  <dcterms:modified xsi:type="dcterms:W3CDTF">2017-09-19T16:05:23Z</dcterms:modified>
</cp:coreProperties>
</file>