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embeddedFontLst>
    <p:embeddedFont>
      <p:font typeface="Constanti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Constanti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onstantia-italic.fntdata"/><Relationship Id="rId6" Type="http://schemas.openxmlformats.org/officeDocument/2006/relationships/notesMaster" Target="notesMasters/notesMaster1.xml"/><Relationship Id="rId18" Type="http://schemas.openxmlformats.org/officeDocument/2006/relationships/font" Target="fonts/Constanti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000"/>
              <a:t>Traditional news process</a:t>
            </a:r>
            <a:endParaRPr b="1" sz="2000"/>
          </a:p>
        </p:txBody>
      </p:sp>
      <p:sp>
        <p:nvSpPr>
          <p:cNvPr id="131" name="Google Shape;13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Internet-age news process</a:t>
            </a:r>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1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1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1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1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1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1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8"/>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1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1"/>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1"/>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3"/>
          <p:cNvGrpSpPr/>
          <p:nvPr/>
        </p:nvGrpSpPr>
        <p:grpSpPr>
          <a:xfrm>
            <a:off x="-29294" y="-16113"/>
            <a:ext cx="9198255" cy="1086266"/>
            <a:chOff x="-29322" y="-1971"/>
            <a:chExt cx="9198255" cy="1086266"/>
          </a:xfrm>
        </p:grpSpPr>
        <p:sp>
          <p:nvSpPr>
            <p:cNvPr id="35" name="Google Shape;35;p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fontScale="90000"/>
          </a:bodyPr>
          <a:lstStyle/>
          <a:p>
            <a:pPr indent="0" lvl="0" marL="0" rtl="0" algn="r">
              <a:spcBef>
                <a:spcPts val="0"/>
              </a:spcBef>
              <a:spcAft>
                <a:spcPts val="0"/>
              </a:spcAft>
              <a:buClr>
                <a:srgbClr val="4CE0EA"/>
              </a:buClr>
              <a:buSzPct val="100000"/>
              <a:buFont typeface="Calibri"/>
              <a:buNone/>
            </a:pPr>
            <a:r>
              <a:rPr lang="en-US"/>
              <a:t>FAKE NEWS DETECTION USING MACHINE LEARNING </a:t>
            </a:r>
            <a:endParaRPr/>
          </a:p>
        </p:txBody>
      </p:sp>
      <p:sp>
        <p:nvSpPr>
          <p:cNvPr id="115" name="Google Shape;115;p15"/>
          <p:cNvSpPr txBox="1"/>
          <p:nvPr>
            <p:ph idx="1" type="subTitle"/>
          </p:nvPr>
        </p:nvSpPr>
        <p:spPr>
          <a:xfrm>
            <a:off x="571472" y="4429132"/>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Preseted By </a:t>
            </a:r>
            <a:endParaRPr/>
          </a:p>
          <a:p>
            <a:pPr indent="0" lvl="0" marL="0" marR="45720" rtl="0" algn="r">
              <a:spcBef>
                <a:spcPts val="520"/>
              </a:spcBef>
              <a:spcAft>
                <a:spcPts val="0"/>
              </a:spcAft>
              <a:buSzPts val="2470"/>
              <a:buNone/>
            </a:pPr>
            <a:r>
              <a:rPr lang="en-US"/>
              <a:t>Mayank Singh kushwah</a:t>
            </a:r>
            <a:endParaRPr/>
          </a:p>
          <a:p>
            <a:pPr indent="0" lvl="0" marL="0" marR="45720" rtl="0" algn="r">
              <a:spcBef>
                <a:spcPts val="520"/>
              </a:spcBef>
              <a:spcAft>
                <a:spcPts val="0"/>
              </a:spcAft>
              <a:buSzPts val="2470"/>
              <a:buNone/>
            </a:pPr>
            <a:r>
              <a:rPr lang="en-US"/>
              <a:t>(0936CS20MT03)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5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5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500"/>
                                        <p:tgtEl>
                                          <p:spTgt spid="1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428596" y="278605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2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Content</a:t>
            </a:r>
            <a:endParaRPr/>
          </a:p>
        </p:txBody>
      </p:sp>
      <p:sp>
        <p:nvSpPr>
          <p:cNvPr id="121" name="Google Shape;121;p16"/>
          <p:cNvSpPr txBox="1"/>
          <p:nvPr>
            <p:ph idx="1" type="body"/>
          </p:nvPr>
        </p:nvSpPr>
        <p:spPr>
          <a:xfrm>
            <a:off x="457200" y="1935480"/>
            <a:ext cx="8229600" cy="3565222"/>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50000"/>
              </a:lnSpc>
              <a:spcBef>
                <a:spcPts val="0"/>
              </a:spcBef>
              <a:spcAft>
                <a:spcPts val="0"/>
              </a:spcAft>
              <a:buSzPct val="95000"/>
              <a:buChar char="⚫"/>
            </a:pPr>
            <a:r>
              <a:rPr lang="en-US"/>
              <a:t>Indtroduction </a:t>
            </a:r>
            <a:endParaRPr/>
          </a:p>
          <a:p>
            <a:pPr indent="-274320" lvl="0" marL="274320" rtl="0" algn="l">
              <a:lnSpc>
                <a:spcPct val="150000"/>
              </a:lnSpc>
              <a:spcBef>
                <a:spcPts val="481"/>
              </a:spcBef>
              <a:spcAft>
                <a:spcPts val="0"/>
              </a:spcAft>
              <a:buSzPct val="95000"/>
              <a:buChar char="⚫"/>
            </a:pPr>
            <a:r>
              <a:rPr lang="en-US"/>
              <a:t>How to News created (know about News process)</a:t>
            </a:r>
            <a:endParaRPr/>
          </a:p>
          <a:p>
            <a:pPr indent="-274320" lvl="0" marL="274320" rtl="0" algn="l">
              <a:lnSpc>
                <a:spcPct val="150000"/>
              </a:lnSpc>
              <a:spcBef>
                <a:spcPts val="481"/>
              </a:spcBef>
              <a:spcAft>
                <a:spcPts val="0"/>
              </a:spcAft>
              <a:buSzPct val="95000"/>
              <a:buChar char="⚫"/>
            </a:pPr>
            <a:r>
              <a:rPr lang="en-US"/>
              <a:t>How to Identify Fake News ?</a:t>
            </a:r>
            <a:endParaRPr/>
          </a:p>
          <a:p>
            <a:pPr indent="-274320" lvl="0" marL="274320" rtl="0" algn="l">
              <a:lnSpc>
                <a:spcPct val="150000"/>
              </a:lnSpc>
              <a:spcBef>
                <a:spcPts val="481"/>
              </a:spcBef>
              <a:spcAft>
                <a:spcPts val="0"/>
              </a:spcAft>
              <a:buSzPct val="95000"/>
              <a:buChar char="⚫"/>
            </a:pPr>
            <a:r>
              <a:rPr lang="en-US"/>
              <a:t>Technology for Fake News spreading</a:t>
            </a:r>
            <a:endParaRPr/>
          </a:p>
          <a:p>
            <a:pPr indent="-274320" lvl="0" marL="274320" rtl="0" algn="l">
              <a:lnSpc>
                <a:spcPct val="150000"/>
              </a:lnSpc>
              <a:spcBef>
                <a:spcPts val="481"/>
              </a:spcBef>
              <a:spcAft>
                <a:spcPts val="0"/>
              </a:spcAft>
              <a:buSzPct val="95000"/>
              <a:buChar char="⚫"/>
            </a:pPr>
            <a:r>
              <a:rPr lang="en-US"/>
              <a:t>How to stop From Fake News Spreading</a:t>
            </a:r>
            <a:endParaRPr/>
          </a:p>
          <a:p>
            <a:pPr indent="-274320" lvl="0" marL="274320" rtl="0" algn="l">
              <a:lnSpc>
                <a:spcPct val="150000"/>
              </a:lnSpc>
              <a:spcBef>
                <a:spcPts val="481"/>
              </a:spcBef>
              <a:spcAft>
                <a:spcPts val="0"/>
              </a:spcAft>
              <a:buSzPct val="95000"/>
              <a:buChar char="⚫"/>
            </a:pPr>
            <a:r>
              <a:rPr lang="en-US"/>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Indtroduction</a:t>
            </a:r>
            <a:endParaRPr/>
          </a:p>
        </p:txBody>
      </p:sp>
      <p:sp>
        <p:nvSpPr>
          <p:cNvPr id="127" name="Google Shape;127;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Char char="⚫"/>
            </a:pPr>
            <a:r>
              <a:rPr lang="en-US"/>
              <a:t>Due to the exponential growth of information online, it is becoming impossible to explain the true from the false. Thus, this leads to the problem of fake news.</a:t>
            </a:r>
            <a:endParaRPr/>
          </a:p>
          <a:p>
            <a:pPr indent="-274320" lvl="0" marL="274320" rtl="0" algn="l">
              <a:spcBef>
                <a:spcPts val="481"/>
              </a:spcBef>
              <a:spcAft>
                <a:spcPts val="0"/>
              </a:spcAft>
              <a:buSzPct val="95000"/>
              <a:buChar char="⚫"/>
            </a:pPr>
            <a:r>
              <a:rPr lang="en-US"/>
              <a:t>This research considers previous and current methods for fake news detection in textual formats while detailing how and why fake news exists in the first place. </a:t>
            </a:r>
            <a:endParaRPr/>
          </a:p>
          <a:p>
            <a:pPr indent="-274320" lvl="0" marL="274320" rtl="0" algn="l">
              <a:spcBef>
                <a:spcPts val="481"/>
              </a:spcBef>
              <a:spcAft>
                <a:spcPts val="0"/>
              </a:spcAft>
              <a:buSzPct val="95000"/>
              <a:buChar char="⚫"/>
            </a:pPr>
            <a:r>
              <a:rPr lang="en-US"/>
              <a:t>This paper includes a discussion on Linguistic Cue and Network Analysis approaches, and proposes a three-part method using </a:t>
            </a:r>
            <a:r>
              <a:rPr b="1" lang="en-US"/>
              <a:t>Naïve Bayes Classifier</a:t>
            </a:r>
            <a:r>
              <a:rPr lang="en-US"/>
              <a:t>, </a:t>
            </a:r>
            <a:r>
              <a:rPr b="1" lang="en-US"/>
              <a:t>Support Vector Machines</a:t>
            </a:r>
            <a:r>
              <a:rPr lang="en-US"/>
              <a:t>, and </a:t>
            </a:r>
            <a:r>
              <a:rPr b="1" lang="en-US"/>
              <a:t>Semantic Analysis </a:t>
            </a:r>
            <a:r>
              <a:rPr lang="en-US"/>
              <a:t>as an accurate way to detect fake news on social media.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How to News created</a:t>
            </a:r>
            <a:br>
              <a:rPr lang="en-US"/>
            </a:br>
            <a:r>
              <a:rPr lang="en-US" sz="3100"/>
              <a:t>(Traditional news process)</a:t>
            </a:r>
            <a:endParaRPr/>
          </a:p>
        </p:txBody>
      </p:sp>
      <p:pic>
        <p:nvPicPr>
          <p:cNvPr id="134" name="Google Shape;134;p18"/>
          <p:cNvPicPr preferRelativeResize="0"/>
          <p:nvPr/>
        </p:nvPicPr>
        <p:blipFill rotWithShape="1">
          <a:blip r:embed="rId3">
            <a:alphaModFix/>
          </a:blip>
          <a:srcRect b="6249" l="12890" r="15038" t="19791"/>
          <a:stretch/>
        </p:blipFill>
        <p:spPr>
          <a:xfrm>
            <a:off x="1142976" y="1928802"/>
            <a:ext cx="6643734" cy="3835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Internet-age news process</a:t>
            </a:r>
            <a:endParaRPr b="1"/>
          </a:p>
        </p:txBody>
      </p:sp>
      <p:pic>
        <p:nvPicPr>
          <p:cNvPr id="141" name="Google Shape;141;p19"/>
          <p:cNvPicPr preferRelativeResize="0"/>
          <p:nvPr>
            <p:ph idx="1" type="body"/>
          </p:nvPr>
        </p:nvPicPr>
        <p:blipFill rotWithShape="1">
          <a:blip r:embed="rId3">
            <a:alphaModFix/>
          </a:blip>
          <a:srcRect b="7376" l="21620" r="21621" t="34033"/>
          <a:stretch/>
        </p:blipFill>
        <p:spPr>
          <a:xfrm>
            <a:off x="1428728" y="2143116"/>
            <a:ext cx="7012830" cy="40719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b="1" lang="en-US"/>
              <a:t>Enters the Internet</a:t>
            </a:r>
            <a:endParaRPr b="1"/>
          </a:p>
        </p:txBody>
      </p:sp>
      <p:sp>
        <p:nvSpPr>
          <p:cNvPr id="147" name="Google Shape;147;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470"/>
              <a:buChar char="⚫"/>
            </a:pPr>
            <a:r>
              <a:rPr lang="en-US"/>
              <a:t>Any One Can publish</a:t>
            </a:r>
            <a:endParaRPr/>
          </a:p>
          <a:p>
            <a:pPr indent="-274320" lvl="0" marL="274320" rtl="0" algn="l">
              <a:lnSpc>
                <a:spcPct val="150000"/>
              </a:lnSpc>
              <a:spcBef>
                <a:spcPts val="520"/>
              </a:spcBef>
              <a:spcAft>
                <a:spcPts val="0"/>
              </a:spcAft>
              <a:buSzPts val="2470"/>
              <a:buChar char="⚫"/>
            </a:pPr>
            <a:r>
              <a:rPr lang="en-US"/>
              <a:t>Anyone can amplify</a:t>
            </a:r>
            <a:endParaRPr/>
          </a:p>
          <a:p>
            <a:pPr indent="-274320" lvl="0" marL="274320" rtl="0" algn="l">
              <a:lnSpc>
                <a:spcPct val="150000"/>
              </a:lnSpc>
              <a:spcBef>
                <a:spcPts val="520"/>
              </a:spcBef>
              <a:spcAft>
                <a:spcPts val="0"/>
              </a:spcAft>
              <a:buSzPts val="2470"/>
              <a:buChar char="⚫"/>
            </a:pPr>
            <a:r>
              <a:rPr lang="en-US"/>
              <a:t>Anyone can edit</a:t>
            </a:r>
            <a:endParaRPr/>
          </a:p>
          <a:p>
            <a:pPr indent="-274320" lvl="0" marL="274320" rtl="0" algn="l">
              <a:lnSpc>
                <a:spcPct val="150000"/>
              </a:lnSpc>
              <a:spcBef>
                <a:spcPts val="520"/>
              </a:spcBef>
              <a:spcAft>
                <a:spcPts val="0"/>
              </a:spcAft>
              <a:buSzPts val="2470"/>
              <a:buChar char="⚫"/>
            </a:pPr>
            <a:r>
              <a:rPr lang="en-US"/>
              <a:t>Editors are gone</a:t>
            </a:r>
            <a:endParaRPr/>
          </a:p>
        </p:txBody>
      </p:sp>
      <p:sp>
        <p:nvSpPr>
          <p:cNvPr id="148" name="Google Shape;148;p20"/>
          <p:cNvSpPr/>
          <p:nvPr/>
        </p:nvSpPr>
        <p:spPr>
          <a:xfrm>
            <a:off x="4286248" y="2143116"/>
            <a:ext cx="4435790" cy="441750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How to Identify Fake News ?</a:t>
            </a:r>
            <a:endParaRPr/>
          </a:p>
        </p:txBody>
      </p:sp>
      <p:sp>
        <p:nvSpPr>
          <p:cNvPr id="154" name="Google Shape;154;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470"/>
              <a:buChar char="⚫"/>
            </a:pPr>
            <a:r>
              <a:rPr lang="en-US"/>
              <a:t>Fake news can be identified by humans, machines or combination.</a:t>
            </a:r>
            <a:endParaRPr/>
          </a:p>
          <a:p>
            <a:pPr indent="-246888" lvl="1" marL="640080" rtl="0" algn="l">
              <a:spcBef>
                <a:spcPts val="480"/>
              </a:spcBef>
              <a:spcAft>
                <a:spcPts val="0"/>
              </a:spcAft>
              <a:buSzPts val="2040"/>
              <a:buFont typeface="Noto Sans Symbols"/>
              <a:buChar char="⮚"/>
            </a:pPr>
            <a:r>
              <a:rPr lang="en-US"/>
              <a:t>Human</a:t>
            </a:r>
            <a:endParaRPr/>
          </a:p>
          <a:p>
            <a:pPr indent="-246887" lvl="2" marL="914400" rtl="0" algn="l">
              <a:spcBef>
                <a:spcPts val="420"/>
              </a:spcBef>
              <a:spcAft>
                <a:spcPts val="0"/>
              </a:spcAft>
              <a:buSzPts val="1470"/>
              <a:buFont typeface="Noto Sans Symbols"/>
              <a:buChar char="❑"/>
            </a:pPr>
            <a:r>
              <a:rPr lang="en-US"/>
              <a:t>Human work by fact checkers .</a:t>
            </a:r>
            <a:endParaRPr/>
          </a:p>
          <a:p>
            <a:pPr indent="-246887" lvl="2" marL="914400" rtl="0" algn="l">
              <a:spcBef>
                <a:spcPts val="420"/>
              </a:spcBef>
              <a:spcAft>
                <a:spcPts val="0"/>
              </a:spcAft>
              <a:buSzPts val="1470"/>
              <a:buFont typeface="Noto Sans Symbols"/>
              <a:buChar char="❑"/>
            </a:pPr>
            <a:r>
              <a:rPr lang="en-US"/>
              <a:t>Fact-checking industry appearing, looking for business model.</a:t>
            </a:r>
            <a:endParaRPr/>
          </a:p>
          <a:p>
            <a:pPr indent="-246888" lvl="1" marL="640080" rtl="0" algn="l">
              <a:spcBef>
                <a:spcPts val="480"/>
              </a:spcBef>
              <a:spcAft>
                <a:spcPts val="0"/>
              </a:spcAft>
              <a:buSzPts val="2040"/>
              <a:buFont typeface="Noto Sans Symbols"/>
              <a:buChar char="⮚"/>
            </a:pPr>
            <a:r>
              <a:rPr lang="en-US"/>
              <a:t>Human-machine teamwork</a:t>
            </a:r>
            <a:endParaRPr/>
          </a:p>
          <a:p>
            <a:pPr indent="-246887" lvl="2" marL="914400" rtl="0" algn="l">
              <a:spcBef>
                <a:spcPts val="420"/>
              </a:spcBef>
              <a:spcAft>
                <a:spcPts val="0"/>
              </a:spcAft>
              <a:buSzPts val="1470"/>
              <a:buFont typeface="Noto Sans Symbols"/>
              <a:buChar char="❑"/>
            </a:pPr>
            <a:r>
              <a:rPr lang="en-US"/>
              <a:t>machine identifies potentially fake stories .</a:t>
            </a:r>
            <a:endParaRPr/>
          </a:p>
          <a:p>
            <a:pPr indent="-246887" lvl="2" marL="914400" rtl="0" algn="l">
              <a:spcBef>
                <a:spcPts val="420"/>
              </a:spcBef>
              <a:spcAft>
                <a:spcPts val="0"/>
              </a:spcAft>
              <a:buSzPts val="1470"/>
              <a:buFont typeface="Noto Sans Symbols"/>
              <a:buChar char="❑"/>
            </a:pPr>
            <a:r>
              <a:rPr lang="en-US"/>
              <a:t>Double-checked by human</a:t>
            </a:r>
            <a:endParaRPr/>
          </a:p>
          <a:p>
            <a:pPr indent="-246888" lvl="1" marL="640080" rtl="0" algn="l">
              <a:spcBef>
                <a:spcPts val="480"/>
              </a:spcBef>
              <a:spcAft>
                <a:spcPts val="0"/>
              </a:spcAft>
              <a:buSzPts val="2040"/>
              <a:buFont typeface="Noto Sans Symbols"/>
              <a:buChar char="⮚"/>
            </a:pPr>
            <a:r>
              <a:rPr lang="en-US"/>
              <a:t>Machine only</a:t>
            </a:r>
            <a:endParaRPr/>
          </a:p>
          <a:p>
            <a:pPr indent="-246887" lvl="2" marL="914400" rtl="0" algn="l">
              <a:spcBef>
                <a:spcPts val="420"/>
              </a:spcBef>
              <a:spcAft>
                <a:spcPts val="0"/>
              </a:spcAft>
              <a:buSzPts val="1470"/>
              <a:buFont typeface="Noto Sans Symbols"/>
              <a:buChar char="❑"/>
            </a:pPr>
            <a:r>
              <a:rPr lang="en-US"/>
              <a:t>Artificial intelligence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Technology for “fakenews” spreading</a:t>
            </a:r>
            <a:endParaRPr/>
          </a:p>
        </p:txBody>
      </p:sp>
      <p:sp>
        <p:nvSpPr>
          <p:cNvPr id="160" name="Google Shape;160;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Social media is main driver for fakenews.</a:t>
            </a:r>
            <a:endParaRPr/>
          </a:p>
          <a:p>
            <a:pPr indent="-274320" lvl="0" marL="274320" rtl="0" algn="l">
              <a:spcBef>
                <a:spcPts val="520"/>
              </a:spcBef>
              <a:spcAft>
                <a:spcPts val="0"/>
              </a:spcAft>
              <a:buSzPts val="2470"/>
              <a:buChar char="⚫"/>
            </a:pPr>
            <a:r>
              <a:rPr lang="en-US"/>
              <a:t>10% of readers of top news come via social media.</a:t>
            </a:r>
            <a:endParaRPr/>
          </a:p>
          <a:p>
            <a:pPr indent="-274320" lvl="0" marL="274320" rtl="0" algn="l">
              <a:spcBef>
                <a:spcPts val="520"/>
              </a:spcBef>
              <a:spcAft>
                <a:spcPts val="0"/>
              </a:spcAft>
              <a:buSzPts val="2470"/>
              <a:buChar char="⚫"/>
            </a:pPr>
            <a:r>
              <a:rPr lang="en-US"/>
              <a:t>40% of readers of “fake news” come via social media</a:t>
            </a:r>
            <a:endParaRPr/>
          </a:p>
          <a:p>
            <a:pPr indent="-117475" lvl="0" marL="274320" rtl="0" algn="l">
              <a:spcBef>
                <a:spcPts val="520"/>
              </a:spcBef>
              <a:spcAft>
                <a:spcPts val="0"/>
              </a:spcAft>
              <a:buSzPts val="2470"/>
              <a:buNone/>
            </a:pPr>
            <a:r>
              <a:t/>
            </a:r>
            <a:endParaRPr/>
          </a:p>
        </p:txBody>
      </p:sp>
      <p:sp>
        <p:nvSpPr>
          <p:cNvPr id="161" name="Google Shape;161;p22"/>
          <p:cNvSpPr/>
          <p:nvPr/>
        </p:nvSpPr>
        <p:spPr>
          <a:xfrm>
            <a:off x="928662" y="3500438"/>
            <a:ext cx="7000924" cy="2858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Conclusions</a:t>
            </a:r>
            <a:endParaRPr/>
          </a:p>
        </p:txBody>
      </p:sp>
      <p:sp>
        <p:nvSpPr>
          <p:cNvPr id="167" name="Google Shape;167;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lang="en-US"/>
              <a:t>It is important that we have some mechanism for detecting fake news, or at the very least, an awareness that not everything we read on social media may be true, so we always need to be thinking critically. This way we can help people make more informed decisions and they will not be fooled into thinking what others want to manipulate them into believing.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