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0"/>
            <a:ext cx="8229600" cy="135729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3200"/>
              <a:buFont typeface="Calibri"/>
              <a:buNone/>
            </a:pPr>
            <a:r>
              <a:rPr lang="en-IN" sz="3200">
                <a:solidFill>
                  <a:srgbClr val="002060"/>
                </a:solidFill>
              </a:rPr>
              <a:t>“Mutation Operator based Image Encryption Algorithm for Securing IoT”</a:t>
            </a:r>
            <a:endParaRPr sz="3200"/>
          </a:p>
        </p:txBody>
      </p:sp>
      <p:sp>
        <p:nvSpPr>
          <p:cNvPr id="85" name="Google Shape;85;p13"/>
          <p:cNvSpPr txBox="1"/>
          <p:nvPr>
            <p:ph idx="1" type="body"/>
          </p:nvPr>
        </p:nvSpPr>
        <p:spPr>
          <a:xfrm>
            <a:off x="457200" y="1357298"/>
            <a:ext cx="8229600" cy="5357850"/>
          </a:xfrm>
          <a:prstGeom prst="rect">
            <a:avLst/>
          </a:prstGeom>
          <a:noFill/>
          <a:ln>
            <a:noFill/>
          </a:ln>
        </p:spPr>
        <p:txBody>
          <a:bodyPr anchorCtr="0" anchor="t" bIns="45700" lIns="91425" spcFirstLastPara="1" rIns="91425" wrap="square" tIns="45700">
            <a:normAutofit lnSpcReduction="10000"/>
          </a:bodyPr>
          <a:lstStyle/>
          <a:p>
            <a:pPr indent="0" lvl="0" marL="0" rtl="0" algn="ctr">
              <a:spcBef>
                <a:spcPts val="0"/>
              </a:spcBef>
              <a:spcAft>
                <a:spcPts val="0"/>
              </a:spcAft>
              <a:buClr>
                <a:srgbClr val="92D050"/>
              </a:buClr>
              <a:buSzPts val="2400"/>
              <a:buNone/>
            </a:pPr>
            <a:r>
              <a:rPr b="1" lang="en-IN" sz="2400">
                <a:solidFill>
                  <a:srgbClr val="92D050"/>
                </a:solidFill>
                <a:latin typeface="Arial"/>
                <a:ea typeface="Arial"/>
                <a:cs typeface="Arial"/>
                <a:sym typeface="Arial"/>
              </a:rPr>
              <a:t>A Dissertation Work</a:t>
            </a:r>
            <a:endParaRPr/>
          </a:p>
          <a:p>
            <a:pPr indent="0" lvl="0" marL="0" rtl="0" algn="ctr">
              <a:spcBef>
                <a:spcPts val="0"/>
              </a:spcBef>
              <a:spcAft>
                <a:spcPts val="0"/>
              </a:spcAft>
              <a:buClr>
                <a:srgbClr val="92D050"/>
              </a:buClr>
              <a:buSzPts val="2400"/>
              <a:buNone/>
            </a:pPr>
            <a:r>
              <a:rPr b="1" lang="en-IN" sz="2400">
                <a:solidFill>
                  <a:srgbClr val="92D050"/>
                </a:solidFill>
                <a:latin typeface="Arial"/>
                <a:ea typeface="Arial"/>
                <a:cs typeface="Arial"/>
                <a:sym typeface="Arial"/>
              </a:rPr>
              <a:t> Submitted in the partial fulfillment for the award of</a:t>
            </a:r>
            <a:endParaRPr/>
          </a:p>
          <a:p>
            <a:pPr indent="0" lvl="0" marL="0" rtl="0" algn="ctr">
              <a:spcBef>
                <a:spcPts val="0"/>
              </a:spcBef>
              <a:spcAft>
                <a:spcPts val="0"/>
              </a:spcAft>
              <a:buClr>
                <a:schemeClr val="dk1"/>
              </a:buClr>
              <a:buSzPts val="2400"/>
              <a:buNone/>
            </a:pPr>
            <a:r>
              <a:t/>
            </a:r>
            <a:endParaRPr b="1" sz="2400">
              <a:solidFill>
                <a:srgbClr val="7030A0"/>
              </a:solidFill>
              <a:latin typeface="Arial"/>
              <a:ea typeface="Arial"/>
              <a:cs typeface="Arial"/>
              <a:sym typeface="Arial"/>
            </a:endParaRPr>
          </a:p>
          <a:p>
            <a:pPr indent="0" lvl="0" marL="0" rtl="0" algn="ctr">
              <a:spcBef>
                <a:spcPts val="0"/>
              </a:spcBef>
              <a:spcAft>
                <a:spcPts val="0"/>
              </a:spcAft>
              <a:buClr>
                <a:srgbClr val="7030A0"/>
              </a:buClr>
              <a:buSzPts val="2400"/>
              <a:buNone/>
            </a:pPr>
            <a:r>
              <a:rPr b="1" lang="en-IN" sz="2400">
                <a:solidFill>
                  <a:srgbClr val="7030A0"/>
                </a:solidFill>
                <a:latin typeface="Arial"/>
                <a:ea typeface="Arial"/>
                <a:cs typeface="Arial"/>
                <a:sym typeface="Arial"/>
              </a:rPr>
              <a:t>Master of Technology in CSE</a:t>
            </a:r>
            <a:endParaRPr sz="2400">
              <a:solidFill>
                <a:srgbClr val="7030A0"/>
              </a:solidFill>
              <a:latin typeface="Arial"/>
              <a:ea typeface="Arial"/>
              <a:cs typeface="Arial"/>
              <a:sym typeface="Arial"/>
            </a:endParaRPr>
          </a:p>
          <a:p>
            <a:pPr indent="0" lvl="0" marL="0" rtl="0" algn="ctr">
              <a:spcBef>
                <a:spcPts val="0"/>
              </a:spcBef>
              <a:spcAft>
                <a:spcPts val="0"/>
              </a:spcAft>
              <a:buClr>
                <a:schemeClr val="dk1"/>
              </a:buClr>
              <a:buSzPts val="2400"/>
              <a:buNone/>
            </a:pPr>
            <a:r>
              <a:t/>
            </a:r>
            <a:endParaRPr b="1" sz="2400">
              <a:solidFill>
                <a:srgbClr val="9999FF"/>
              </a:solidFill>
              <a:latin typeface="Arial"/>
              <a:ea typeface="Arial"/>
              <a:cs typeface="Arial"/>
              <a:sym typeface="Arial"/>
            </a:endParaRPr>
          </a:p>
          <a:p>
            <a:pPr indent="0" lvl="0" marL="0" rtl="0" algn="ctr">
              <a:spcBef>
                <a:spcPts val="0"/>
              </a:spcBef>
              <a:spcAft>
                <a:spcPts val="0"/>
              </a:spcAft>
              <a:buClr>
                <a:srgbClr val="9999FF"/>
              </a:buClr>
              <a:buSzPts val="2400"/>
              <a:buNone/>
            </a:pPr>
            <a:r>
              <a:rPr b="1" lang="en-IN" sz="2400">
                <a:solidFill>
                  <a:srgbClr val="9999FF"/>
                </a:solidFill>
                <a:latin typeface="Arial"/>
                <a:ea typeface="Arial"/>
                <a:cs typeface="Arial"/>
                <a:sym typeface="Arial"/>
              </a:rPr>
              <a:t>Submitted to</a:t>
            </a:r>
            <a:endParaRPr/>
          </a:p>
          <a:p>
            <a:pPr indent="0" lvl="0" marL="0" rtl="0" algn="ctr">
              <a:spcBef>
                <a:spcPts val="0"/>
              </a:spcBef>
              <a:spcAft>
                <a:spcPts val="0"/>
              </a:spcAft>
              <a:buClr>
                <a:srgbClr val="800000"/>
              </a:buClr>
              <a:buSzPts val="2000"/>
              <a:buNone/>
            </a:pPr>
            <a:r>
              <a:rPr b="1" lang="en-IN" sz="2000">
                <a:solidFill>
                  <a:srgbClr val="800000"/>
                </a:solidFill>
              </a:rPr>
              <a:t> RAJIV GANDHI PROUDYOGIKI VISHWAVIDYALA,</a:t>
            </a:r>
            <a:endParaRPr/>
          </a:p>
          <a:p>
            <a:pPr indent="0" lvl="0" marL="0" rtl="0" algn="ctr">
              <a:spcBef>
                <a:spcPts val="0"/>
              </a:spcBef>
              <a:spcAft>
                <a:spcPts val="0"/>
              </a:spcAft>
              <a:buClr>
                <a:srgbClr val="800000"/>
              </a:buClr>
              <a:buSzPts val="2000"/>
              <a:buNone/>
            </a:pPr>
            <a:r>
              <a:rPr b="1" lang="en-IN" sz="2000">
                <a:solidFill>
                  <a:srgbClr val="800000"/>
                </a:solidFill>
              </a:rPr>
              <a:t> BHOPAL (M.P.)</a:t>
            </a:r>
            <a:endParaRPr/>
          </a:p>
          <a:p>
            <a:pPr indent="0" lvl="0" marL="0" rtl="0" algn="ctr">
              <a:spcBef>
                <a:spcPts val="0"/>
              </a:spcBef>
              <a:spcAft>
                <a:spcPts val="0"/>
              </a:spcAft>
              <a:buClr>
                <a:schemeClr val="dk1"/>
              </a:buClr>
              <a:buSzPts val="2000"/>
              <a:buNone/>
            </a:pPr>
            <a:r>
              <a:t/>
            </a:r>
            <a:endParaRPr b="1" sz="2000">
              <a:solidFill>
                <a:srgbClr val="9999FF"/>
              </a:solidFill>
            </a:endParaRPr>
          </a:p>
          <a:p>
            <a:pPr indent="0" lvl="0" marL="0" rtl="0" algn="ctr">
              <a:spcBef>
                <a:spcPts val="0"/>
              </a:spcBef>
              <a:spcAft>
                <a:spcPts val="0"/>
              </a:spcAft>
              <a:buClr>
                <a:srgbClr val="9999FF"/>
              </a:buClr>
              <a:buSzPts val="2000"/>
              <a:buNone/>
            </a:pPr>
            <a:r>
              <a:rPr b="1" lang="en-IN" sz="2000">
                <a:solidFill>
                  <a:srgbClr val="9999FF"/>
                </a:solidFill>
              </a:rPr>
              <a:t>Submitted by  : Rashmi Rajput</a:t>
            </a:r>
            <a:endParaRPr b="1" sz="2000">
              <a:solidFill>
                <a:srgbClr val="9999FF"/>
              </a:solidFill>
            </a:endParaRPr>
          </a:p>
          <a:p>
            <a:pPr indent="0" lvl="0" marL="0" rtl="0" algn="ctr">
              <a:spcBef>
                <a:spcPts val="0"/>
              </a:spcBef>
              <a:spcAft>
                <a:spcPts val="0"/>
              </a:spcAft>
              <a:buClr>
                <a:srgbClr val="9999FF"/>
              </a:buClr>
              <a:buSzPts val="2000"/>
              <a:buNone/>
            </a:pPr>
            <a:r>
              <a:rPr b="1" lang="en-IN" sz="2000">
                <a:solidFill>
                  <a:srgbClr val="9999FF"/>
                </a:solidFill>
              </a:rPr>
              <a:t>Enroll. No.: 0936CS18MT03</a:t>
            </a:r>
            <a:endParaRPr/>
          </a:p>
          <a:p>
            <a:pPr indent="0" lvl="0" marL="0" rtl="0" algn="ctr">
              <a:spcBef>
                <a:spcPts val="0"/>
              </a:spcBef>
              <a:spcAft>
                <a:spcPts val="0"/>
              </a:spcAft>
              <a:buClr>
                <a:schemeClr val="dk1"/>
              </a:buClr>
              <a:buSzPts val="2000"/>
              <a:buNone/>
            </a:pPr>
            <a:r>
              <a:t/>
            </a:r>
            <a:endParaRPr b="1" sz="2000">
              <a:solidFill>
                <a:srgbClr val="FEFEFE"/>
              </a:solidFill>
            </a:endParaRPr>
          </a:p>
          <a:p>
            <a:pPr indent="0" lvl="0" marL="0" rtl="0" algn="ctr">
              <a:spcBef>
                <a:spcPts val="0"/>
              </a:spcBef>
              <a:spcAft>
                <a:spcPts val="0"/>
              </a:spcAft>
              <a:buClr>
                <a:srgbClr val="3F3151"/>
              </a:buClr>
              <a:buSzPts val="2000"/>
              <a:buNone/>
            </a:pPr>
            <a:r>
              <a:rPr b="1" lang="en-IN" sz="2000">
                <a:solidFill>
                  <a:srgbClr val="3F3151"/>
                </a:solidFill>
              </a:rPr>
              <a:t>Under the supervision of </a:t>
            </a:r>
            <a:endParaRPr b="1" sz="2000">
              <a:solidFill>
                <a:srgbClr val="3F3151"/>
              </a:solidFill>
            </a:endParaRPr>
          </a:p>
          <a:p>
            <a:pPr indent="0" lvl="0" marL="0" rtl="0" algn="ctr">
              <a:spcBef>
                <a:spcPts val="0"/>
              </a:spcBef>
              <a:spcAft>
                <a:spcPts val="0"/>
              </a:spcAft>
              <a:buClr>
                <a:srgbClr val="3F3151"/>
              </a:buClr>
              <a:buSzPts val="2000"/>
              <a:buNone/>
            </a:pPr>
            <a:r>
              <a:rPr b="1" lang="en-IN" sz="2000">
                <a:solidFill>
                  <a:srgbClr val="3F3151"/>
                </a:solidFill>
              </a:rPr>
              <a:t>Prof. Sandeep Kumar Tiwari</a:t>
            </a:r>
            <a:endParaRPr b="1" sz="2000">
              <a:solidFill>
                <a:srgbClr val="3F3151"/>
              </a:solidFill>
            </a:endParaRPr>
          </a:p>
          <a:p>
            <a:pPr indent="0" lvl="0" marL="0" rtl="0" algn="ctr">
              <a:spcBef>
                <a:spcPts val="0"/>
              </a:spcBef>
              <a:spcAft>
                <a:spcPts val="0"/>
              </a:spcAft>
              <a:buClr>
                <a:srgbClr val="3F3151"/>
              </a:buClr>
              <a:buSzPts val="2000"/>
              <a:buNone/>
            </a:pPr>
            <a:r>
              <a:rPr b="1" lang="en-IN" sz="2000">
                <a:solidFill>
                  <a:srgbClr val="3F3151"/>
                </a:solidFill>
              </a:rPr>
              <a:t>Assistant Professor Dept. of CSE</a:t>
            </a:r>
            <a:endParaRPr/>
          </a:p>
          <a:p>
            <a:pPr indent="0" lvl="0" marL="0" rtl="0" algn="ctr">
              <a:spcBef>
                <a:spcPts val="0"/>
              </a:spcBef>
              <a:spcAft>
                <a:spcPts val="0"/>
              </a:spcAft>
              <a:buClr>
                <a:schemeClr val="dk1"/>
              </a:buClr>
              <a:buSzPts val="2000"/>
              <a:buNone/>
            </a:pPr>
            <a:r>
              <a:t/>
            </a:r>
            <a:endParaRPr b="1" sz="2000">
              <a:solidFill>
                <a:srgbClr val="FEFEFE"/>
              </a:solidFill>
            </a:endParaRPr>
          </a:p>
          <a:p>
            <a:pPr indent="0" lvl="0" marL="0" rtl="0" algn="ctr">
              <a:spcBef>
                <a:spcPts val="0"/>
              </a:spcBef>
              <a:spcAft>
                <a:spcPts val="0"/>
              </a:spcAft>
              <a:buClr>
                <a:srgbClr val="938953"/>
              </a:buClr>
              <a:buSzPts val="2000"/>
              <a:buNone/>
            </a:pPr>
            <a:r>
              <a:rPr b="1" lang="en-IN" sz="2000">
                <a:solidFill>
                  <a:srgbClr val="938953"/>
                </a:solidFill>
              </a:rPr>
              <a:t>Vikrant Institute Of Technology And Management, Gwalior(M.P.)</a:t>
            </a:r>
            <a:endParaRPr/>
          </a:p>
          <a:p>
            <a:pPr indent="0" lvl="0" marL="0" rtl="0" algn="ctr">
              <a:spcBef>
                <a:spcPts val="0"/>
              </a:spcBef>
              <a:spcAft>
                <a:spcPts val="0"/>
              </a:spcAft>
              <a:buClr>
                <a:schemeClr val="dk1"/>
              </a:buClr>
              <a:buSzPts val="2000"/>
              <a:buNone/>
            </a:pPr>
            <a:r>
              <a:t/>
            </a:r>
            <a:endParaRPr b="1" sz="2000">
              <a:solidFill>
                <a:srgbClr val="938953"/>
              </a:solidFill>
            </a:endParaRPr>
          </a:p>
          <a:p>
            <a:pPr indent="0" lvl="0" marL="0" rtl="0" algn="ctr">
              <a:spcBef>
                <a:spcPts val="0"/>
              </a:spcBef>
              <a:spcAft>
                <a:spcPts val="0"/>
              </a:spcAft>
              <a:buClr>
                <a:schemeClr val="dk1"/>
              </a:buClr>
              <a:buSzPts val="2000"/>
              <a:buNone/>
            </a:pPr>
            <a:r>
              <a:t/>
            </a:r>
            <a:endParaRPr b="1" sz="2000">
              <a:solidFill>
                <a:srgbClr val="FEFEF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467544" y="404664"/>
            <a:ext cx="8229600" cy="5750099"/>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chemeClr val="dk1"/>
              </a:buClr>
              <a:buSzPts val="2000"/>
              <a:buNone/>
            </a:pPr>
            <a:r>
              <a:t/>
            </a:r>
            <a:endParaRPr sz="2000"/>
          </a:p>
          <a:p>
            <a:pPr indent="-749300" lvl="0" marL="749300" rtl="0" algn="just">
              <a:spcBef>
                <a:spcPts val="400"/>
              </a:spcBef>
              <a:spcAft>
                <a:spcPts val="0"/>
              </a:spcAft>
              <a:buClr>
                <a:schemeClr val="dk1"/>
              </a:buClr>
              <a:buSzPts val="2000"/>
              <a:buNone/>
            </a:pPr>
            <a:r>
              <a:rPr b="1" lang="en-IN" sz="2000"/>
              <a:t>Step5: </a:t>
            </a:r>
            <a:r>
              <a:rPr lang="en-IN" sz="2000"/>
              <a:t>	Apply random function (f) on a 16-bit block collected from step 4 and then perform XOR operation on a 16-bit block taken after the f-function operation and second 16-bit block. </a:t>
            </a:r>
            <a:endParaRPr/>
          </a:p>
          <a:p>
            <a:pPr indent="-749300" lvl="0" marL="749300" rtl="0" algn="l">
              <a:spcBef>
                <a:spcPts val="400"/>
              </a:spcBef>
              <a:spcAft>
                <a:spcPts val="0"/>
              </a:spcAft>
              <a:buClr>
                <a:schemeClr val="dk1"/>
              </a:buClr>
              <a:buSzPts val="2000"/>
              <a:buNone/>
            </a:pPr>
            <a:r>
              <a:rPr b="1" lang="en-IN" sz="2000"/>
              <a:t>Step6: </a:t>
            </a:r>
            <a:r>
              <a:rPr lang="en-IN" sz="2000"/>
              <a:t>Repeat steps 2 to 5 for K2, K3, K4 and K5 key, each having 16 –bit in size. </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b="1" lang="en-IN" sz="2000"/>
              <a:t>c) Decryption Phase</a:t>
            </a:r>
            <a:r>
              <a:rPr lang="en-IN" sz="2000"/>
              <a:t>:</a:t>
            </a:r>
            <a:endParaRPr/>
          </a:p>
          <a:p>
            <a:pPr indent="-215900" lvl="0" marL="342900" rtl="0" algn="l">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IN" sz="2000"/>
              <a:t>This phase contains the reverse process of the encryption phases described above.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Experimental results</a:t>
            </a:r>
            <a:endParaRPr/>
          </a:p>
        </p:txBody>
      </p:sp>
      <p:sp>
        <p:nvSpPr>
          <p:cNvPr id="141" name="Google Shape;14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lang="en-IN" sz="2000"/>
              <a:t>	</a:t>
            </a:r>
            <a:r>
              <a:rPr lang="en-IN" sz="2000"/>
              <a:t>This section contains the experimental results performed on various parameters such as NPCR, Entropy, Correlation, and Histogram analysis. Here MATLAB 2015 version software, a system having Core i3 processor and 2GB RAM i are used for performing proposed work. The following Lenna image is used for performing operations. Figure 4 shows the encrypted and decrypted lenna image.</a:t>
            </a:r>
            <a:r>
              <a:rPr lang="en-IN" sz="2000"/>
              <a:t>.</a:t>
            </a:r>
            <a:endParaRPr/>
          </a:p>
          <a:p>
            <a:pPr indent="-215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lang="en-IN" sz="2000"/>
              <a:t>                                               </a:t>
            </a:r>
            <a:endParaRPr/>
          </a:p>
        </p:txBody>
      </p:sp>
      <p:pic>
        <p:nvPicPr>
          <p:cNvPr id="142" name="Google Shape;142;p23"/>
          <p:cNvPicPr preferRelativeResize="0"/>
          <p:nvPr/>
        </p:nvPicPr>
        <p:blipFill rotWithShape="1">
          <a:blip r:embed="rId3">
            <a:alphaModFix/>
          </a:blip>
          <a:srcRect b="0" l="0" r="0" t="0"/>
          <a:stretch/>
        </p:blipFill>
        <p:spPr>
          <a:xfrm>
            <a:off x="2843808" y="3933056"/>
            <a:ext cx="2728324" cy="24963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None/>
            </a:pPr>
            <a:r>
              <a:rPr b="1" lang="en-IN" sz="2000"/>
              <a:t>1.  NPCR: </a:t>
            </a:r>
            <a:r>
              <a:rPr lang="en-IN" sz="2000"/>
              <a:t>The following formulas are used for performing NPCR operation.</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None/>
            </a:pPr>
            <a:r>
              <a:rPr lang="en-IN" sz="2000"/>
              <a:t>The NPCR of the two images is given below </a:t>
            </a:r>
            <a:endParaRPr/>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IN" sz="2000"/>
              <a:t>                                 NPCR = ∑ D(i,j) i,j W ×H ∗ 100 %</a:t>
            </a:r>
            <a:endParaRPr sz="2000"/>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IN" sz="2000"/>
              <a:t>Where H and W are the height and width of the input image and the value of D(i, j) is calculated as </a:t>
            </a:r>
            <a:endParaRPr/>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IN" sz="2000"/>
              <a:t>                                  D(i, j) = { 0, if C1(i, j) = C2(i, j) 1, Otherwise</a:t>
            </a:r>
            <a:endParaRPr/>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b="1" lang="en-IN" sz="2000"/>
              <a:t>2. Entropy:</a:t>
            </a:r>
            <a:r>
              <a:rPr lang="en-IN" sz="2000"/>
              <a:t> It is a statistical measure of randomness that can be used to characterize the texture of the input image. For calculating entropy, the following formula is used – </a:t>
            </a:r>
            <a:endParaRPr sz="2000"/>
          </a:p>
          <a:p>
            <a:pPr indent="0" lvl="0" marL="0" rtl="0" algn="just">
              <a:spcBef>
                <a:spcPts val="400"/>
              </a:spcBef>
              <a:spcAft>
                <a:spcPts val="0"/>
              </a:spcAft>
              <a:buClr>
                <a:schemeClr val="dk1"/>
              </a:buClr>
              <a:buSzPts val="2000"/>
              <a:buNone/>
            </a:pPr>
            <a:r>
              <a:rPr lang="en-IN" sz="2000"/>
              <a:t>	E (m) = ∑ 𝑝(𝑚𝑗 𝑀−1 𝑗=0 ) log 1 𝑝(𝑚𝑗 ) </a:t>
            </a:r>
            <a:endParaRPr/>
          </a:p>
          <a:p>
            <a:pPr indent="0" lvl="0" marL="0" rtl="0" algn="just">
              <a:spcBef>
                <a:spcPts val="4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0" t="0"/>
          <a:stretch/>
        </p:blipFill>
        <p:spPr>
          <a:xfrm>
            <a:off x="500034" y="1357298"/>
            <a:ext cx="8322651" cy="44291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6"/>
          <p:cNvPicPr preferRelativeResize="0"/>
          <p:nvPr/>
        </p:nvPicPr>
        <p:blipFill rotWithShape="1">
          <a:blip r:embed="rId3">
            <a:alphaModFix/>
          </a:blip>
          <a:srcRect b="0" l="0" r="0" t="0"/>
          <a:stretch/>
        </p:blipFill>
        <p:spPr>
          <a:xfrm>
            <a:off x="672820" y="642918"/>
            <a:ext cx="7899708" cy="56445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7"/>
          <p:cNvPicPr preferRelativeResize="0"/>
          <p:nvPr>
            <p:ph idx="1" type="body"/>
          </p:nvPr>
        </p:nvPicPr>
        <p:blipFill rotWithShape="1">
          <a:blip r:embed="rId3">
            <a:alphaModFix/>
          </a:blip>
          <a:srcRect b="0" l="0" r="0" t="0"/>
          <a:stretch/>
        </p:blipFill>
        <p:spPr>
          <a:xfrm>
            <a:off x="928662" y="428604"/>
            <a:ext cx="7072361" cy="4857783"/>
          </a:xfrm>
          <a:prstGeom prst="rect">
            <a:avLst/>
          </a:prstGeom>
          <a:noFill/>
          <a:ln>
            <a:noFill/>
          </a:ln>
        </p:spPr>
      </p:pic>
      <p:sp>
        <p:nvSpPr>
          <p:cNvPr id="163" name="Google Shape;163;p27"/>
          <p:cNvSpPr txBox="1"/>
          <p:nvPr/>
        </p:nvSpPr>
        <p:spPr>
          <a:xfrm>
            <a:off x="928663" y="5715016"/>
            <a:ext cx="707236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Calibri"/>
                <a:ea typeface="Calibri"/>
                <a:cs typeface="Calibri"/>
                <a:sym typeface="Calibri"/>
              </a:rPr>
              <a:t>Figure 2 shows the horizontal, vertical and diagonal correlation of original and encrypted Lenna image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8"/>
          <p:cNvPicPr preferRelativeResize="0"/>
          <p:nvPr>
            <p:ph idx="1" type="body"/>
          </p:nvPr>
        </p:nvPicPr>
        <p:blipFill rotWithShape="1">
          <a:blip r:embed="rId3">
            <a:alphaModFix/>
          </a:blip>
          <a:srcRect b="0" l="0" r="0" t="0"/>
          <a:stretch/>
        </p:blipFill>
        <p:spPr>
          <a:xfrm>
            <a:off x="1571604" y="642918"/>
            <a:ext cx="6405299" cy="4775771"/>
          </a:xfrm>
          <a:prstGeom prst="rect">
            <a:avLst/>
          </a:prstGeom>
          <a:noFill/>
          <a:ln>
            <a:noFill/>
          </a:ln>
        </p:spPr>
      </p:pic>
      <p:sp>
        <p:nvSpPr>
          <p:cNvPr id="169" name="Google Shape;169;p28"/>
          <p:cNvSpPr txBox="1"/>
          <p:nvPr/>
        </p:nvSpPr>
        <p:spPr>
          <a:xfrm>
            <a:off x="1639450" y="5572140"/>
            <a:ext cx="61472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Figure 3 shows the original &amp; encrypted Lenna image histogram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9"/>
          <p:cNvPicPr preferRelativeResize="0"/>
          <p:nvPr>
            <p:ph idx="1" type="body"/>
          </p:nvPr>
        </p:nvPicPr>
        <p:blipFill rotWithShape="1">
          <a:blip r:embed="rId3">
            <a:alphaModFix/>
          </a:blip>
          <a:srcRect b="0" l="0" r="0" t="0"/>
          <a:stretch/>
        </p:blipFill>
        <p:spPr>
          <a:xfrm>
            <a:off x="714348" y="1428736"/>
            <a:ext cx="7554569" cy="2880320"/>
          </a:xfrm>
          <a:prstGeom prst="rect">
            <a:avLst/>
          </a:prstGeom>
          <a:noFill/>
          <a:ln>
            <a:noFill/>
          </a:ln>
        </p:spPr>
      </p:pic>
      <p:sp>
        <p:nvSpPr>
          <p:cNvPr id="175" name="Google Shape;175;p29"/>
          <p:cNvSpPr txBox="1"/>
          <p:nvPr/>
        </p:nvSpPr>
        <p:spPr>
          <a:xfrm>
            <a:off x="1941231" y="4786322"/>
            <a:ext cx="55597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Figure 4 shows the encrypted and decrypted lenna image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285720" y="500042"/>
            <a:ext cx="8229600" cy="92869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 Conclusion</a:t>
            </a:r>
            <a:endParaRPr sz="3600"/>
          </a:p>
        </p:txBody>
      </p:sp>
      <p:sp>
        <p:nvSpPr>
          <p:cNvPr id="181" name="Google Shape;181;p30"/>
          <p:cNvSpPr txBox="1"/>
          <p:nvPr>
            <p:ph idx="4294967295" type="body"/>
          </p:nvPr>
        </p:nvSpPr>
        <p:spPr>
          <a:xfrm>
            <a:off x="785813" y="1571612"/>
            <a:ext cx="7786715" cy="500066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Since most of the communications are in the form of images in IoT enabled devices and due to the increasing use of mobile phones, there is a need for a secure image encryption algorithm that is fast and secure in nature. </a:t>
            </a:r>
            <a:endParaRPr sz="2400"/>
          </a:p>
          <a:p>
            <a:pPr indent="-342900" lvl="0" marL="342900" rtl="0" algn="just">
              <a:spcBef>
                <a:spcPts val="480"/>
              </a:spcBef>
              <a:spcAft>
                <a:spcPts val="0"/>
              </a:spcAft>
              <a:buClr>
                <a:schemeClr val="dk1"/>
              </a:buClr>
              <a:buSzPts val="2400"/>
              <a:buChar char="•"/>
            </a:pPr>
            <a:r>
              <a:rPr lang="en-IN" sz="2400"/>
              <a:t>This work proposed a image encryption technique based on random function, known as mutation operator of genetic algorithm. </a:t>
            </a:r>
            <a:endParaRPr sz="2400"/>
          </a:p>
          <a:p>
            <a:pPr indent="-342900" lvl="0" marL="342900" rtl="0" algn="just">
              <a:spcBef>
                <a:spcPts val="480"/>
              </a:spcBef>
              <a:spcAft>
                <a:spcPts val="0"/>
              </a:spcAft>
              <a:buClr>
                <a:schemeClr val="dk1"/>
              </a:buClr>
              <a:buSzPts val="2400"/>
              <a:buChar char="•"/>
            </a:pPr>
            <a:r>
              <a:rPr lang="en-IN" sz="2400"/>
              <a:t>For checking the efficiency of the proposed algorithm, experiments are performed on various parameters that show the proposed algorithm is better than the existing techniques described in this paper.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Future Scope</a:t>
            </a:r>
            <a:endParaRPr sz="3600"/>
          </a:p>
        </p:txBody>
      </p:sp>
      <p:sp>
        <p:nvSpPr>
          <p:cNvPr id="187" name="Google Shape;187;p31"/>
          <p:cNvSpPr txBox="1"/>
          <p:nvPr>
            <p:ph idx="1" type="body"/>
          </p:nvPr>
        </p:nvSpPr>
        <p:spPr>
          <a:xfrm>
            <a:off x="285720" y="1500174"/>
            <a:ext cx="8229600" cy="399478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The research work can be extended in the following directions. </a:t>
            </a:r>
            <a:endParaRPr/>
          </a:p>
          <a:p>
            <a:pPr indent="-342900" lvl="0" marL="342900" rtl="0" algn="just">
              <a:spcBef>
                <a:spcPts val="480"/>
              </a:spcBef>
              <a:spcAft>
                <a:spcPts val="0"/>
              </a:spcAft>
              <a:buClr>
                <a:schemeClr val="dk1"/>
              </a:buClr>
              <a:buSzPts val="2400"/>
              <a:buChar char="•"/>
            </a:pPr>
            <a:r>
              <a:rPr lang="en-IN" sz="2400"/>
              <a:t> To generate pseudorandom bits sequence    efficiently which can be further used to control  the process of confusion. </a:t>
            </a:r>
            <a:endParaRPr/>
          </a:p>
          <a:p>
            <a:pPr indent="-342900" lvl="0" marL="342900" rtl="0" algn="just">
              <a:spcBef>
                <a:spcPts val="480"/>
              </a:spcBef>
              <a:spcAft>
                <a:spcPts val="0"/>
              </a:spcAft>
              <a:buClr>
                <a:schemeClr val="dk1"/>
              </a:buClr>
              <a:buSzPts val="2400"/>
              <a:buChar char="•"/>
            </a:pPr>
            <a:r>
              <a:rPr lang="en-IN" sz="2400"/>
              <a:t>To employ more complex chaotic system by which the security of the system can be enhanced. </a:t>
            </a:r>
            <a:endParaRPr/>
          </a:p>
          <a:p>
            <a:pPr indent="-342900" lvl="0" marL="342900" rtl="0" algn="just">
              <a:spcBef>
                <a:spcPts val="480"/>
              </a:spcBef>
              <a:spcAft>
                <a:spcPts val="0"/>
              </a:spcAft>
              <a:buClr>
                <a:schemeClr val="dk1"/>
              </a:buClr>
              <a:buSzPts val="2400"/>
              <a:buChar char="•"/>
            </a:pPr>
            <a:r>
              <a:rPr lang="en-IN" sz="2400"/>
              <a:t>The above proposed model can be converted into a single hardware chip. </a:t>
            </a:r>
            <a:endParaRPr/>
          </a:p>
          <a:p>
            <a:pPr indent="-190500" lvl="0" marL="342900" rtl="0" algn="l">
              <a:spcBef>
                <a:spcPts val="480"/>
              </a:spcBef>
              <a:spcAft>
                <a:spcPts val="0"/>
              </a:spcAft>
              <a:buClr>
                <a:schemeClr val="dk1"/>
              </a:buClr>
              <a:buSzPts val="24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IN" sz="4400">
                <a:solidFill>
                  <a:srgbClr val="FF0000"/>
                </a:solidFill>
              </a:rPr>
              <a:t>Table Of Contents:</a:t>
            </a:r>
            <a:endParaRPr sz="4400">
              <a:solidFill>
                <a:srgbClr val="FF0000"/>
              </a:solidFill>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sz="3200"/>
              <a:t>Abstract</a:t>
            </a:r>
            <a:endParaRPr/>
          </a:p>
          <a:p>
            <a:pPr indent="-342900" lvl="0" marL="342900" rtl="0" algn="l">
              <a:spcBef>
                <a:spcPts val="640"/>
              </a:spcBef>
              <a:spcAft>
                <a:spcPts val="0"/>
              </a:spcAft>
              <a:buClr>
                <a:schemeClr val="dk1"/>
              </a:buClr>
              <a:buSzPts val="3200"/>
              <a:buChar char="•"/>
            </a:pPr>
            <a:r>
              <a:rPr lang="en-IN" sz="3200"/>
              <a:t>Introduction &amp; Related Work</a:t>
            </a:r>
            <a:endParaRPr sz="3200"/>
          </a:p>
          <a:p>
            <a:pPr indent="-342900" lvl="0" marL="342900" rtl="0" algn="l">
              <a:spcBef>
                <a:spcPts val="640"/>
              </a:spcBef>
              <a:spcAft>
                <a:spcPts val="0"/>
              </a:spcAft>
              <a:buClr>
                <a:schemeClr val="dk1"/>
              </a:buClr>
              <a:buSzPts val="3200"/>
              <a:buChar char="•"/>
            </a:pPr>
            <a:r>
              <a:rPr lang="en-IN" sz="3200"/>
              <a:t>Proposed Method</a:t>
            </a:r>
            <a:endParaRPr/>
          </a:p>
          <a:p>
            <a:pPr indent="-342900" lvl="0" marL="342900" rtl="0" algn="l">
              <a:spcBef>
                <a:spcPts val="640"/>
              </a:spcBef>
              <a:spcAft>
                <a:spcPts val="0"/>
              </a:spcAft>
              <a:buClr>
                <a:schemeClr val="dk1"/>
              </a:buClr>
              <a:buSzPts val="3200"/>
              <a:buChar char="•"/>
            </a:pPr>
            <a:r>
              <a:rPr lang="en-IN" sz="3200"/>
              <a:t>Experimental Results</a:t>
            </a:r>
            <a:endParaRPr/>
          </a:p>
          <a:p>
            <a:pPr indent="-342900" lvl="0" marL="342900" rtl="0" algn="l">
              <a:spcBef>
                <a:spcPts val="640"/>
              </a:spcBef>
              <a:spcAft>
                <a:spcPts val="0"/>
              </a:spcAft>
              <a:buClr>
                <a:schemeClr val="dk1"/>
              </a:buClr>
              <a:buSzPts val="3200"/>
              <a:buChar char="•"/>
            </a:pPr>
            <a:r>
              <a:rPr lang="en-IN" sz="3200"/>
              <a:t>Conclusion and Future work</a:t>
            </a:r>
            <a:endParaRPr/>
          </a:p>
          <a:p>
            <a:pPr indent="-342900" lvl="0" marL="342900" rtl="0" algn="l">
              <a:spcBef>
                <a:spcPts val="640"/>
              </a:spcBef>
              <a:spcAft>
                <a:spcPts val="0"/>
              </a:spcAft>
              <a:buClr>
                <a:schemeClr val="dk1"/>
              </a:buClr>
              <a:buSzPts val="3200"/>
              <a:buChar char="•"/>
            </a:pPr>
            <a:r>
              <a:rPr lang="en-IN" sz="3200"/>
              <a:t>References </a:t>
            </a:r>
            <a:endParaRPr/>
          </a:p>
          <a:p>
            <a:pPr indent="-342900" lvl="0" marL="342900" rtl="0" algn="l">
              <a:spcBef>
                <a:spcPts val="640"/>
              </a:spcBef>
              <a:spcAft>
                <a:spcPts val="0"/>
              </a:spcAft>
              <a:buClr>
                <a:schemeClr val="dk1"/>
              </a:buClr>
              <a:buSzPts val="3200"/>
              <a:buChar char="•"/>
            </a:pPr>
            <a:r>
              <a:rPr lang="en-IN" sz="3200"/>
              <a:t>Publication</a:t>
            </a:r>
            <a:endParaRPr/>
          </a:p>
          <a:p>
            <a:pPr indent="-139700" lvl="0" marL="342900" rtl="0" algn="l">
              <a:spcBef>
                <a:spcPts val="640"/>
              </a:spcBef>
              <a:spcAft>
                <a:spcPts val="0"/>
              </a:spcAft>
              <a:buClr>
                <a:schemeClr val="dk1"/>
              </a:buClr>
              <a:buSzPts val="3200"/>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071934" y="214290"/>
            <a:ext cx="3357586" cy="2143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a:t>
            </a:r>
            <a:endParaRPr/>
          </a:p>
        </p:txBody>
      </p:sp>
      <p:sp>
        <p:nvSpPr>
          <p:cNvPr id="193" name="Google Shape;193;p32"/>
          <p:cNvSpPr txBox="1"/>
          <p:nvPr>
            <p:ph idx="1" type="body"/>
          </p:nvPr>
        </p:nvSpPr>
        <p:spPr>
          <a:xfrm>
            <a:off x="714348" y="1285860"/>
            <a:ext cx="8043890" cy="588075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IN" sz="2400"/>
              <a:t> Devise certain means that reduce redundancy from the image, which can improve performance of the proposed system. </a:t>
            </a:r>
            <a:endParaRPr/>
          </a:p>
          <a:p>
            <a:pPr indent="-3429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IN" sz="2400"/>
              <a:t> The proposed research can be used in portable 3G device and secured image “CAPTCHA”.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457200" y="274638"/>
            <a:ext cx="8229600" cy="92211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References</a:t>
            </a:r>
            <a:endParaRPr/>
          </a:p>
        </p:txBody>
      </p:sp>
      <p:sp>
        <p:nvSpPr>
          <p:cNvPr id="199" name="Google Shape;199;p33"/>
          <p:cNvSpPr txBox="1"/>
          <p:nvPr>
            <p:ph idx="1" type="body"/>
          </p:nvPr>
        </p:nvSpPr>
        <p:spPr>
          <a:xfrm>
            <a:off x="467544" y="1340768"/>
            <a:ext cx="8229600" cy="4824536"/>
          </a:xfrm>
          <a:prstGeom prst="rect">
            <a:avLst/>
          </a:prstGeom>
          <a:noFill/>
          <a:ln>
            <a:noFill/>
          </a:ln>
        </p:spPr>
        <p:txBody>
          <a:bodyPr anchorCtr="0" anchor="t" bIns="45700" lIns="91425" spcFirstLastPara="1" rIns="91425" wrap="square" tIns="45700">
            <a:normAutofit/>
          </a:bodyPr>
          <a:lstStyle/>
          <a:p>
            <a:pPr indent="-465138" lvl="0" marL="465138" rtl="0" algn="just">
              <a:spcBef>
                <a:spcPts val="0"/>
              </a:spcBef>
              <a:spcAft>
                <a:spcPts val="0"/>
              </a:spcAft>
              <a:buClr>
                <a:schemeClr val="dk1"/>
              </a:buClr>
              <a:buSzPts val="2000"/>
              <a:buNone/>
            </a:pPr>
            <a:r>
              <a:rPr lang="en-IN" sz="2000"/>
              <a:t>[1] 	Usman, M., Ahmed, I., Aslam, M., Khan S. and Shah, U., SIT: A Lightweight Encryption Algorithm for Secure Internet of Things. (IJACSA) International Journal of Advanced Computer Science and Applications, Vol. 8, No. 1, 2017.</a:t>
            </a:r>
            <a:endParaRPr/>
          </a:p>
          <a:p>
            <a:pPr indent="-465138" lvl="0" marL="465138" rtl="0" algn="just">
              <a:spcBef>
                <a:spcPts val="400"/>
              </a:spcBef>
              <a:spcAft>
                <a:spcPts val="0"/>
              </a:spcAft>
              <a:buClr>
                <a:schemeClr val="dk1"/>
              </a:buClr>
              <a:buSzPts val="2000"/>
              <a:buNone/>
            </a:pPr>
            <a:r>
              <a:rPr lang="en-IN" sz="2000"/>
              <a:t>[2] 	Stalin, S., Maheshwary, P., Shukla, P., Maheshwari, M., Gour, B. and khare, A., Fast and Secure Medical Image Encryption Based on Non Linear 4D Logistic Map and DNA Sequences (NL4DLM_DNA). Journal of medical system(Springer), July 2019.</a:t>
            </a:r>
            <a:endParaRPr/>
          </a:p>
          <a:p>
            <a:pPr indent="-465138" lvl="0" marL="465138" rtl="0" algn="just">
              <a:spcBef>
                <a:spcPts val="400"/>
              </a:spcBef>
              <a:spcAft>
                <a:spcPts val="0"/>
              </a:spcAft>
              <a:buClr>
                <a:schemeClr val="dk1"/>
              </a:buClr>
              <a:buSzPts val="2000"/>
              <a:buNone/>
            </a:pPr>
            <a:r>
              <a:rPr lang="en-IN" sz="2000"/>
              <a:t>[3] 	Zhang, X., Zhou, H., Zhou, Z., Wang, L. and Li, C., An Image Encryption Algorithm Based on Hyper-chaotic System and Genetic Algorithm. Qiao J. et al. (eds) Bio-inspired Computing: Theories and Applications. BIC-TA 2018. Communications in Computer and Information Science, Vol 952. Springer, Singapore.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457200" y="476672"/>
            <a:ext cx="8229600" cy="5649491"/>
          </a:xfrm>
          <a:prstGeom prst="rect">
            <a:avLst/>
          </a:prstGeom>
          <a:noFill/>
          <a:ln>
            <a:noFill/>
          </a:ln>
        </p:spPr>
        <p:txBody>
          <a:bodyPr anchorCtr="0" anchor="t" bIns="45700" lIns="91425" spcFirstLastPara="1" rIns="91425" wrap="square" tIns="45700">
            <a:normAutofit/>
          </a:bodyPr>
          <a:lstStyle/>
          <a:p>
            <a:pPr indent="-465138" lvl="0" marL="465138" rtl="0" algn="just">
              <a:spcBef>
                <a:spcPts val="0"/>
              </a:spcBef>
              <a:spcAft>
                <a:spcPts val="0"/>
              </a:spcAft>
              <a:buClr>
                <a:schemeClr val="dk1"/>
              </a:buClr>
              <a:buSzPts val="2000"/>
              <a:buNone/>
            </a:pPr>
            <a:r>
              <a:rPr lang="en-IN" sz="2000"/>
              <a:t>[4] 	Guesmi, R., Farah, M., Kachouri, A. and Samet, M., Hash key-based image encryption using Mutation operator and chaos. Multimedia Tools and Applications April 2016, Volume 75, Issue 8, pp 4753–4769</a:t>
            </a:r>
            <a:endParaRPr/>
          </a:p>
          <a:p>
            <a:pPr indent="-465138" lvl="0" marL="465138" rtl="0" algn="just">
              <a:spcBef>
                <a:spcPts val="400"/>
              </a:spcBef>
              <a:spcAft>
                <a:spcPts val="0"/>
              </a:spcAft>
              <a:buClr>
                <a:schemeClr val="dk1"/>
              </a:buClr>
              <a:buSzPts val="2000"/>
              <a:buNone/>
            </a:pPr>
            <a:r>
              <a:rPr lang="en-IN" sz="2000"/>
              <a:t>[5] 	Samhita, P., Prasad, P., Patro, K. and Acharya, B., A Secure Chaos-based Image Encryption and Decryption Using Mutation and Mutation Operator. I J C T A, 9(34) 2016, pp. 17-28</a:t>
            </a:r>
            <a:endParaRPr/>
          </a:p>
          <a:p>
            <a:pPr indent="-465138" lvl="0" marL="465138" rtl="0" algn="just">
              <a:spcBef>
                <a:spcPts val="400"/>
              </a:spcBef>
              <a:spcAft>
                <a:spcPts val="0"/>
              </a:spcAft>
              <a:buClr>
                <a:schemeClr val="dk1"/>
              </a:buClr>
              <a:buSzPts val="2000"/>
              <a:buNone/>
            </a:pPr>
            <a:r>
              <a:rPr lang="en-IN" sz="2000"/>
              <a:t>[6] 	Huang, X., Sun, T., Li, Y., and Liang, J., A color image encryption algorithm based on a fractional-order Hyperchaotic system. Entropy, MDPI 17:28–38, 2015.</a:t>
            </a:r>
            <a:endParaRPr/>
          </a:p>
          <a:p>
            <a:pPr indent="-465138" lvl="0" marL="465138" rtl="0" algn="just">
              <a:spcBef>
                <a:spcPts val="400"/>
              </a:spcBef>
              <a:spcAft>
                <a:spcPts val="0"/>
              </a:spcAft>
              <a:buClr>
                <a:schemeClr val="dk1"/>
              </a:buClr>
              <a:buSzPts val="2000"/>
              <a:buNone/>
            </a:pPr>
            <a:r>
              <a:rPr lang="en-IN" sz="2000"/>
              <a:t>[7] 	Tong, X., Yang, L., Zhang, M., Xu, H., and Zhu, W., An image encryption scheme based on Hyperchaotic Ra, binovich and exponential Chaos maps. Entropy,MDPI 17:181–196, 2015</a:t>
            </a:r>
            <a:endParaRPr/>
          </a:p>
          <a:p>
            <a:pPr indent="-465138" lvl="0" marL="465138" rtl="0" algn="just">
              <a:spcBef>
                <a:spcPts val="400"/>
              </a:spcBef>
              <a:spcAft>
                <a:spcPts val="0"/>
              </a:spcAft>
              <a:buClr>
                <a:schemeClr val="dk1"/>
              </a:buClr>
              <a:buSzPts val="2000"/>
              <a:buNone/>
            </a:pPr>
            <a:r>
              <a:rPr lang="en-IN" sz="2000"/>
              <a:t>[8] Tian, Y., and Lu, Z., Novel permutation-diffusion image encryption algorithm with chaotic dynamic S-box and DNA sequence operation. AIP Advances:1–23, 2017.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457200" y="332656"/>
            <a:ext cx="8229600" cy="5793507"/>
          </a:xfrm>
          <a:prstGeom prst="rect">
            <a:avLst/>
          </a:prstGeom>
          <a:noFill/>
          <a:ln>
            <a:noFill/>
          </a:ln>
        </p:spPr>
        <p:txBody>
          <a:bodyPr anchorCtr="0" anchor="t" bIns="45700" lIns="91425" spcFirstLastPara="1" rIns="91425" wrap="square" tIns="45700">
            <a:normAutofit/>
          </a:bodyPr>
          <a:lstStyle/>
          <a:p>
            <a:pPr indent="-465138" lvl="0" marL="465138" rtl="0" algn="just">
              <a:spcBef>
                <a:spcPts val="0"/>
              </a:spcBef>
              <a:spcAft>
                <a:spcPts val="0"/>
              </a:spcAft>
              <a:buClr>
                <a:schemeClr val="dk1"/>
              </a:buClr>
              <a:buSzPts val="2000"/>
              <a:buNone/>
            </a:pPr>
            <a:r>
              <a:rPr lang="en-IN" sz="2000"/>
              <a:t>[9] 	Ye, G., Jiao, K., Pan, C., and Huang, X., An effective framework for chaotic image encryption based on 3D logistic map. Hindawi Security and Communication Networks:1–11, 2018</a:t>
            </a:r>
            <a:endParaRPr/>
          </a:p>
          <a:p>
            <a:pPr indent="-465138" lvl="0" marL="465138" rtl="0" algn="just">
              <a:spcBef>
                <a:spcPts val="400"/>
              </a:spcBef>
              <a:spcAft>
                <a:spcPts val="0"/>
              </a:spcAft>
              <a:buClr>
                <a:schemeClr val="dk1"/>
              </a:buClr>
              <a:buSzPts val="2000"/>
              <a:buNone/>
            </a:pPr>
            <a:r>
              <a:rPr lang="en-IN" sz="2000"/>
              <a:t>[10]Enayatifar, R., Abdullah, A. H. &amp; Lee, M. [2013] “A weighted discrete imperialist competitive algorithm (WDICA) combined with chaotic map for image encryption,” Opt. Lasers Eng. 51, 1066–1077</a:t>
            </a:r>
            <a:endParaRPr/>
          </a:p>
          <a:p>
            <a:pPr indent="-465138" lvl="0" marL="465138" rtl="0" algn="just">
              <a:spcBef>
                <a:spcPts val="400"/>
              </a:spcBef>
              <a:spcAft>
                <a:spcPts val="0"/>
              </a:spcAft>
              <a:buClr>
                <a:schemeClr val="dk1"/>
              </a:buClr>
              <a:buSzPts val="2000"/>
              <a:buNone/>
            </a:pPr>
            <a:r>
              <a:rPr lang="en-IN" sz="2000"/>
              <a:t>[11]	Enayatifar, R., Abdullah, A. H. &amp; Isnin, I. F. [2014] “Chaos-based image encryption using a hybrid genetic algorithm and a DNA sequence,” Opt. Lasers Engin. 56, 83–93.</a:t>
            </a:r>
            <a:endParaRPr/>
          </a:p>
          <a:p>
            <a:pPr indent="-465138" lvl="0" marL="465138" rtl="0" algn="just">
              <a:spcBef>
                <a:spcPts val="400"/>
              </a:spcBef>
              <a:spcAft>
                <a:spcPts val="0"/>
              </a:spcAft>
              <a:buClr>
                <a:schemeClr val="dk1"/>
              </a:buClr>
              <a:buSzPts val="2000"/>
              <a:buNone/>
            </a:pPr>
            <a:r>
              <a:rPr lang="en-IN" sz="2000"/>
              <a:t>[12]	Talarposhti, K. M. &amp; Jamei, M. K. [2016] “A secure image encryption method based on dynamic harmony search (DHS) combined with chaotic map,”Opt. Lasers Engin. 81, 21–34.</a:t>
            </a:r>
            <a:endParaRPr/>
          </a:p>
          <a:p>
            <a:pPr indent="-465138" lvl="0" marL="465138" rtl="0" algn="just">
              <a:spcBef>
                <a:spcPts val="400"/>
              </a:spcBef>
              <a:spcAft>
                <a:spcPts val="0"/>
              </a:spcAft>
              <a:buClr>
                <a:schemeClr val="dk1"/>
              </a:buClr>
              <a:buSzPts val="2000"/>
              <a:buNone/>
            </a:pPr>
            <a:r>
              <a:rPr lang="en-IN" sz="2000"/>
              <a:t>[13]	Liu B, Li Y, Zeng B, Lei C. An efficient trust negotiation strategy towards the resource-limited mobile commerce environment. Frontiers of Computer Science, 2016, 10(3): 543–558</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Publications</a:t>
            </a:r>
            <a:endParaRPr/>
          </a:p>
        </p:txBody>
      </p:sp>
      <p:sp>
        <p:nvSpPr>
          <p:cNvPr id="215" name="Google Shape;215;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IN" sz="2000"/>
              <a:t>Rajput, R., Gupta, M. </a:t>
            </a:r>
            <a:r>
              <a:rPr b="1" lang="en-IN" sz="2000"/>
              <a:t>Mutation Operator based Image Encryption Algorithm for Securing IoT</a:t>
            </a:r>
            <a:r>
              <a:rPr lang="en-IN" sz="2000"/>
              <a:t>. International conference on Machine Intelligence &amp; Smart System (MISS- 2020), Springer Conference. </a:t>
            </a:r>
            <a:endParaRPr/>
          </a:p>
          <a:p>
            <a:pPr indent="-342900" lvl="0" marL="342900" rtl="0" algn="l">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IN" sz="2000"/>
              <a:t>Rajput, R., Gupta, M. &amp; Sharma, P. </a:t>
            </a:r>
            <a:r>
              <a:rPr b="1" lang="en-IN" sz="2000"/>
              <a:t>A Robust Image Cryptographic Techniques: A Survey</a:t>
            </a:r>
            <a:r>
              <a:rPr lang="en-IN" sz="2000"/>
              <a:t>. Artificial &amp; Computational Intelligence, Vol 1, Issue 5, March 2020.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idx="1" type="body"/>
          </p:nvPr>
        </p:nvSpPr>
        <p:spPr>
          <a:xfrm>
            <a:off x="457200" y="620688"/>
            <a:ext cx="8229600" cy="55054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IN"/>
              <a:t>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0" lvl="0" marL="0" rtl="0" algn="l">
              <a:spcBef>
                <a:spcPts val="1320"/>
              </a:spcBef>
              <a:spcAft>
                <a:spcPts val="0"/>
              </a:spcAft>
              <a:buClr>
                <a:schemeClr val="dk1"/>
              </a:buClr>
              <a:buSzPts val="6600"/>
              <a:buNone/>
            </a:pPr>
            <a:r>
              <a:rPr b="1" lang="en-IN" sz="6600"/>
              <a:t>       </a:t>
            </a:r>
            <a:r>
              <a:rPr b="1" lang="en-IN" sz="6600">
                <a:solidFill>
                  <a:srgbClr val="9999FF"/>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Abstract</a:t>
            </a:r>
            <a:endParaRPr sz="3600"/>
          </a:p>
        </p:txBody>
      </p:sp>
      <p:sp>
        <p:nvSpPr>
          <p:cNvPr id="97" name="Google Shape;97;p15"/>
          <p:cNvSpPr txBox="1"/>
          <p:nvPr>
            <p:ph idx="1" type="body"/>
          </p:nvPr>
        </p:nvSpPr>
        <p:spPr>
          <a:xfrm>
            <a:off x="457200" y="1412776"/>
            <a:ext cx="8229600" cy="5184576"/>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IN" sz="2000"/>
              <a:t>In the current scenario, most of the communications via IoT enabled devices such as smart phones etc., are in the form of images and these devices are having less memory and require high-speed communications. </a:t>
            </a:r>
            <a:endParaRPr sz="2000"/>
          </a:p>
          <a:p>
            <a:pPr indent="-342900" lvl="0" marL="342900" rtl="0" algn="just">
              <a:spcBef>
                <a:spcPts val="400"/>
              </a:spcBef>
              <a:spcAft>
                <a:spcPts val="0"/>
              </a:spcAft>
              <a:buClr>
                <a:schemeClr val="dk1"/>
              </a:buClr>
              <a:buSzPts val="2000"/>
              <a:buChar char="•"/>
            </a:pPr>
            <a:r>
              <a:rPr lang="en-IN" sz="2000"/>
              <a:t>For such types of communications, there is a need for a secure encryption technique. This work proposed a mutation operator based image encryption algorithm. </a:t>
            </a:r>
            <a:endParaRPr sz="2000"/>
          </a:p>
          <a:p>
            <a:pPr indent="-342900" lvl="0" marL="342900" rtl="0" algn="just">
              <a:spcBef>
                <a:spcPts val="400"/>
              </a:spcBef>
              <a:spcAft>
                <a:spcPts val="0"/>
              </a:spcAft>
              <a:buClr>
                <a:schemeClr val="dk1"/>
              </a:buClr>
              <a:buSzPts val="2000"/>
              <a:buChar char="•"/>
            </a:pPr>
            <a:r>
              <a:rPr lang="en-IN" sz="2000"/>
              <a:t>This work uses 64-bits block cipher and 80 –bit key for encryption. Here mutation operator is used to creating confusion and diffusion among attackers. </a:t>
            </a:r>
            <a:endParaRPr sz="2000"/>
          </a:p>
          <a:p>
            <a:pPr indent="-342900" lvl="0" marL="342900" rtl="0" algn="just">
              <a:spcBef>
                <a:spcPts val="400"/>
              </a:spcBef>
              <a:spcAft>
                <a:spcPts val="0"/>
              </a:spcAft>
              <a:buClr>
                <a:schemeClr val="dk1"/>
              </a:buClr>
              <a:buSzPts val="2000"/>
              <a:buChar char="•"/>
            </a:pPr>
            <a:r>
              <a:rPr lang="en-IN" sz="2000"/>
              <a:t>This work generates a unique random key for each image encryption. The proposed work is implemented on MATLAB 2015 software and tested on various parameters for checking the efficiency of proposed work. </a:t>
            </a:r>
            <a:endParaRPr/>
          </a:p>
          <a:p>
            <a:pPr indent="-342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Introduction &amp; Related work</a:t>
            </a:r>
            <a:endParaRPr sz="5400"/>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IN" sz="2000"/>
              <a:t>In current scenario, Internet of things becomes a latest research area and most of the researchers are doing research in this field because of increasing demand of IoT devices in near future . </a:t>
            </a:r>
            <a:endParaRPr/>
          </a:p>
          <a:p>
            <a:pPr indent="-342900" lvl="0" marL="342900" rtl="0" algn="just">
              <a:spcBef>
                <a:spcPts val="400"/>
              </a:spcBef>
              <a:spcAft>
                <a:spcPts val="0"/>
              </a:spcAft>
              <a:buClr>
                <a:schemeClr val="dk1"/>
              </a:buClr>
              <a:buSzPts val="2000"/>
              <a:buChar char="•"/>
            </a:pPr>
            <a:r>
              <a:rPr lang="en-IN" sz="2000"/>
              <a:t>The uses of IoT enabled devices such as smartphones are increasing day by day and a lot of images are transmitted regularly to thousands of people via social media websites and apps. So an exchange of secure images over the communication network becomes a serious issue [1].</a:t>
            </a:r>
            <a:endParaRPr/>
          </a:p>
          <a:p>
            <a:pPr indent="-342900" lvl="0" marL="342900" rtl="0" algn="just">
              <a:spcBef>
                <a:spcPts val="400"/>
              </a:spcBef>
              <a:spcAft>
                <a:spcPts val="0"/>
              </a:spcAft>
              <a:buClr>
                <a:schemeClr val="dk1"/>
              </a:buClr>
              <a:buSzPts val="2000"/>
              <a:buChar char="•"/>
            </a:pPr>
            <a:r>
              <a:rPr lang="en-IN" sz="2000"/>
              <a:t> Various traditional encryption algorithms such as RSA, AES, IDEA, Diffie-Hellman, etc have been developed, but the efficiency of these algorithms for image encryption is less due to higher redundancy and higher correlation among pixels.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457200" y="928670"/>
            <a:ext cx="8229600" cy="5668682"/>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lang="en-IN" sz="2000"/>
              <a:t>Traditional image encryption algorithms based on symmetric key cryptography are generally more expensive due to algorithmic complexity and require more number of rounds for encryption. So work [3] proposed a less complex algorithm that uses a 64-bit block cipher and uses 64-bit key for image encryption, which requires less memory and less number of rounds as compared to other encryption algorithms for encryption. </a:t>
            </a:r>
            <a:endParaRPr sz="2000"/>
          </a:p>
          <a:p>
            <a:pPr indent="-342900" lvl="0" marL="342900" rtl="0" algn="just">
              <a:spcBef>
                <a:spcPts val="400"/>
              </a:spcBef>
              <a:spcAft>
                <a:spcPts val="0"/>
              </a:spcAft>
              <a:buClr>
                <a:schemeClr val="dk1"/>
              </a:buClr>
              <a:buSzPts val="2000"/>
              <a:buChar char="•"/>
            </a:pPr>
            <a:r>
              <a:rPr lang="en-IN" sz="2000"/>
              <a:t>Various algorithms of image encryption based 4-D chaotic map [2], hyper-chaotic and genetic algorithm [3], hash key using Mutation operator and chaos [4], chaos using Mutation and mutation operator [5], based on a fractional-order Hyper-chaotic system [6], Hyper-chotic [7] , chaotic dynamic S-Box and DNA sequence operation [8], and 3-D logistic map have been proposed for image encryption. </a:t>
            </a:r>
            <a:endParaRPr/>
          </a:p>
          <a:p>
            <a:pPr indent="-342900" lvl="0" marL="342900" rtl="0" algn="just">
              <a:spcBef>
                <a:spcPts val="400"/>
              </a:spcBef>
              <a:spcAft>
                <a:spcPts val="0"/>
              </a:spcAft>
              <a:buClr>
                <a:schemeClr val="dk1"/>
              </a:buClr>
              <a:buSzPts val="2000"/>
              <a:buChar char="•"/>
            </a:pPr>
            <a:r>
              <a:rPr lang="en-IN" sz="2000"/>
              <a:t>This work uses a Mutation operator for both image encryption and key generation phase that increases the difficulty level for the attackers.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IN" sz="3600"/>
              <a:t>Proposed Methodology</a:t>
            </a:r>
            <a:endParaRPr/>
          </a:p>
        </p:txBody>
      </p:sp>
      <p:sp>
        <p:nvSpPr>
          <p:cNvPr id="114" name="Google Shape;114;p18"/>
          <p:cNvSpPr txBox="1"/>
          <p:nvPr>
            <p:ph idx="1" type="body"/>
          </p:nvPr>
        </p:nvSpPr>
        <p:spPr>
          <a:xfrm>
            <a:off x="457200" y="1340768"/>
            <a:ext cx="8229600" cy="5040560"/>
          </a:xfrm>
          <a:prstGeom prst="rect">
            <a:avLst/>
          </a:prstGeom>
          <a:noFill/>
          <a:ln>
            <a:noFill/>
          </a:ln>
        </p:spPr>
        <p:txBody>
          <a:bodyPr anchorCtr="0" anchor="t" bIns="45700" lIns="91425" spcFirstLastPara="1" rIns="91425" wrap="square" tIns="45700">
            <a:normAutofit/>
          </a:bodyPr>
          <a:lstStyle/>
          <a:p>
            <a:pPr indent="-215900" lvl="0" marL="342900" rtl="0" algn="l">
              <a:spcBef>
                <a:spcPts val="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IN" sz="2000"/>
              <a:t>This section describes the proposed methodology used in this work. The proposed methodology works on three different phases, first one is key generation phase, second one is encryption phase, and the third one is decryption phase.</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None/>
            </a:pPr>
            <a:r>
              <a:rPr b="1" lang="en-IN" sz="2000"/>
              <a:t>	a) Key Generation phase :</a:t>
            </a:r>
            <a:endParaRPr/>
          </a:p>
          <a:p>
            <a:pPr indent="-215900" lvl="0" marL="342900" rtl="0" algn="just">
              <a:spcBef>
                <a:spcPts val="400"/>
              </a:spcBef>
              <a:spcAft>
                <a:spcPts val="0"/>
              </a:spcAft>
              <a:buClr>
                <a:schemeClr val="dk1"/>
              </a:buClr>
              <a:buSzPts val="2000"/>
              <a:buNone/>
            </a:pPr>
            <a:r>
              <a:t/>
            </a:r>
            <a:endParaRPr sz="2000"/>
          </a:p>
          <a:p>
            <a:pPr indent="-342900" lvl="0" marL="342900" rtl="0" algn="just">
              <a:spcBef>
                <a:spcPts val="400"/>
              </a:spcBef>
              <a:spcAft>
                <a:spcPts val="0"/>
              </a:spcAft>
              <a:buClr>
                <a:schemeClr val="dk1"/>
              </a:buClr>
              <a:buSzPts val="2000"/>
              <a:buChar char="•"/>
            </a:pPr>
            <a:r>
              <a:rPr lang="en-IN" sz="2000"/>
              <a:t>In this phase, a secure unique key is generated by using a random function, named as a mutation operator. In this type of mutation operator, randomly select the single mutation point in a parent string and mutate the value (0 to 1 or 1 to 0) of the parent string. The figure 1 shows the process of mutation operator.</a:t>
            </a:r>
            <a:endParaRPr/>
          </a:p>
          <a:p>
            <a:pPr indent="0" lvl="0" marL="0" rtl="0" algn="l">
              <a:spcBef>
                <a:spcPts val="4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ph idx="1" type="body"/>
          </p:nvPr>
        </p:nvPicPr>
        <p:blipFill rotWithShape="1">
          <a:blip r:embed="rId3">
            <a:alphaModFix/>
          </a:blip>
          <a:srcRect b="0" l="0" r="0" t="0"/>
          <a:stretch/>
        </p:blipFill>
        <p:spPr>
          <a:xfrm>
            <a:off x="971600" y="1772817"/>
            <a:ext cx="7488831" cy="22322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67544" y="548680"/>
            <a:ext cx="8229600" cy="80861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b="1" lang="en-IN" sz="2400"/>
              <a:t>The following steps show the process of mutation operator-</a:t>
            </a:r>
            <a:br>
              <a:rPr b="1" lang="en-IN" sz="2400"/>
            </a:br>
            <a:endParaRPr b="1" sz="2400"/>
          </a:p>
        </p:txBody>
      </p:sp>
      <p:sp>
        <p:nvSpPr>
          <p:cNvPr id="125" name="Google Shape;125;p20"/>
          <p:cNvSpPr txBox="1"/>
          <p:nvPr>
            <p:ph idx="1" type="body"/>
          </p:nvPr>
        </p:nvSpPr>
        <p:spPr>
          <a:xfrm>
            <a:off x="539552" y="1428736"/>
            <a:ext cx="8229600" cy="501405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rPr b="1" i="1" lang="en-IN" sz="2000" u="sng"/>
              <a:t>Steps of mutation process:</a:t>
            </a:r>
            <a:endParaRPr/>
          </a:p>
          <a:p>
            <a:pPr indent="-215900" lvl="0" marL="342900" rtl="0" algn="l">
              <a:spcBef>
                <a:spcPts val="400"/>
              </a:spcBef>
              <a:spcAft>
                <a:spcPts val="0"/>
              </a:spcAft>
              <a:buClr>
                <a:schemeClr val="dk1"/>
              </a:buClr>
              <a:buSzPts val="2000"/>
              <a:buNone/>
            </a:pPr>
            <a:r>
              <a:t/>
            </a:r>
            <a:endParaRPr b="1" i="1" sz="2000" u="sng"/>
          </a:p>
          <a:p>
            <a:pPr indent="-342900" lvl="0" marL="342900" rtl="0" algn="l">
              <a:spcBef>
                <a:spcPts val="400"/>
              </a:spcBef>
              <a:spcAft>
                <a:spcPts val="0"/>
              </a:spcAft>
              <a:buClr>
                <a:schemeClr val="dk1"/>
              </a:buClr>
              <a:buSzPts val="2000"/>
              <a:buNone/>
            </a:pPr>
            <a:r>
              <a:rPr lang="en-IN" sz="2000"/>
              <a:t>Step1: Select mutation probability (Pm), here the value of Pm=0.01 is taken for experiment.</a:t>
            </a:r>
            <a:endParaRPr/>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rPr lang="en-IN" sz="2000"/>
              <a:t>Step2: Find out the length of binary string on which mutation operator is applied. </a:t>
            </a:r>
            <a:endParaRPr/>
          </a:p>
          <a:p>
            <a:pPr indent="-342900" lvl="0" marL="342900" rtl="0" algn="l">
              <a:spcBef>
                <a:spcPts val="400"/>
              </a:spcBef>
              <a:spcAft>
                <a:spcPts val="0"/>
              </a:spcAft>
              <a:buClr>
                <a:schemeClr val="dk1"/>
              </a:buClr>
              <a:buSzPts val="2000"/>
              <a:buNone/>
            </a:pPr>
            <a:r>
              <a:rPr lang="en-IN" sz="2000"/>
              <a:t>Step3: Repeat K = 1 to length of binary string</a:t>
            </a:r>
            <a:endParaRPr/>
          </a:p>
          <a:p>
            <a:pPr indent="-342900" lvl="0" marL="342900" rtl="0" algn="l">
              <a:spcBef>
                <a:spcPts val="400"/>
              </a:spcBef>
              <a:spcAft>
                <a:spcPts val="0"/>
              </a:spcAft>
              <a:buClr>
                <a:schemeClr val="dk1"/>
              </a:buClr>
              <a:buSzPts val="2000"/>
              <a:buNone/>
            </a:pPr>
            <a:r>
              <a:rPr lang="en-IN" sz="2000"/>
              <a:t>		R = rand (); </a:t>
            </a:r>
            <a:endParaRPr/>
          </a:p>
          <a:p>
            <a:pPr indent="-342900" lvl="0" marL="342900" rtl="0" algn="l">
              <a:spcBef>
                <a:spcPts val="400"/>
              </a:spcBef>
              <a:spcAft>
                <a:spcPts val="0"/>
              </a:spcAft>
              <a:buClr>
                <a:schemeClr val="dk1"/>
              </a:buClr>
              <a:buSzPts val="2000"/>
              <a:buNone/>
            </a:pPr>
            <a:r>
              <a:rPr lang="en-IN" sz="2000"/>
              <a:t>		If R &lt; Pm</a:t>
            </a:r>
            <a:endParaRPr/>
          </a:p>
          <a:p>
            <a:pPr indent="-342900" lvl="0" marL="342900" rtl="0" algn="l">
              <a:spcBef>
                <a:spcPts val="400"/>
              </a:spcBef>
              <a:spcAft>
                <a:spcPts val="0"/>
              </a:spcAft>
              <a:buClr>
                <a:schemeClr val="dk1"/>
              </a:buClr>
              <a:buSzPts val="2000"/>
              <a:buNone/>
            </a:pPr>
            <a:r>
              <a:rPr lang="en-IN" sz="2000"/>
              <a:t> 			binarystring (k) = ~ binarystring(k);</a:t>
            </a:r>
            <a:endParaRPr/>
          </a:p>
          <a:p>
            <a:pPr indent="-342900" lvl="0" marL="342900" rtl="0" algn="l">
              <a:spcBef>
                <a:spcPts val="400"/>
              </a:spcBef>
              <a:spcAft>
                <a:spcPts val="0"/>
              </a:spcAft>
              <a:buClr>
                <a:schemeClr val="dk1"/>
              </a:buClr>
              <a:buSzPts val="2000"/>
              <a:buNone/>
            </a:pPr>
            <a:r>
              <a:rPr lang="en-IN" sz="2000"/>
              <a:t>		End</a:t>
            </a:r>
            <a:endParaRPr sz="2000"/>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457200" y="476672"/>
            <a:ext cx="8229600" cy="564949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rPr b="1" lang="en-IN" sz="2000"/>
              <a:t>b) Encryption phase:</a:t>
            </a:r>
            <a:endParaRPr/>
          </a:p>
          <a:p>
            <a:pPr indent="0" lvl="0" marL="0" rtl="0" algn="just">
              <a:spcBef>
                <a:spcPts val="400"/>
              </a:spcBef>
              <a:spcAft>
                <a:spcPts val="0"/>
              </a:spcAft>
              <a:buClr>
                <a:schemeClr val="dk1"/>
              </a:buClr>
              <a:buSzPts val="2000"/>
              <a:buNone/>
            </a:pPr>
            <a:r>
              <a:rPr lang="en-IN" sz="2000"/>
              <a:t>This phase is used to encrypt the image information. In this phase, the encryption process completes four different rounds and two different swaps. Each round contains XOR, XNOR logical function, and one random function in the form of mutation operator. The first swap operation is performed after the first encryption round and the second swap is performed after the third encryption round.</a:t>
            </a:r>
            <a:endParaRPr/>
          </a:p>
          <a:p>
            <a:pPr indent="-342900" lvl="0" marL="342900" rtl="0" algn="l">
              <a:spcBef>
                <a:spcPts val="400"/>
              </a:spcBef>
              <a:spcAft>
                <a:spcPts val="0"/>
              </a:spcAft>
              <a:buClr>
                <a:schemeClr val="dk1"/>
              </a:buClr>
              <a:buSzPts val="2000"/>
              <a:buNone/>
            </a:pPr>
            <a:r>
              <a:t/>
            </a:r>
            <a:endParaRPr b="1" sz="2000"/>
          </a:p>
          <a:p>
            <a:pPr indent="-342900" lvl="0" marL="342900" rtl="0" algn="l">
              <a:spcBef>
                <a:spcPts val="400"/>
              </a:spcBef>
              <a:spcAft>
                <a:spcPts val="0"/>
              </a:spcAft>
              <a:buClr>
                <a:schemeClr val="dk1"/>
              </a:buClr>
              <a:buSzPts val="2000"/>
              <a:buNone/>
            </a:pPr>
            <a:r>
              <a:rPr lang="en-IN" sz="2000"/>
              <a:t>The following steps show the working of encryption process –</a:t>
            </a:r>
            <a:endParaRPr/>
          </a:p>
          <a:p>
            <a:pPr indent="-749300" lvl="0" marL="749300" rtl="0" algn="l">
              <a:spcBef>
                <a:spcPts val="400"/>
              </a:spcBef>
              <a:spcAft>
                <a:spcPts val="0"/>
              </a:spcAft>
              <a:buClr>
                <a:schemeClr val="dk1"/>
              </a:buClr>
              <a:buSzPts val="2000"/>
              <a:buNone/>
            </a:pPr>
            <a:r>
              <a:rPr b="1" lang="en-IN" sz="2000"/>
              <a:t>Step1: </a:t>
            </a:r>
            <a:r>
              <a:rPr lang="en-IN" sz="2000"/>
              <a:t>Divide the 64-bit of binary data into 4-blocks, each having 16-bit in size.</a:t>
            </a:r>
            <a:endParaRPr/>
          </a:p>
          <a:p>
            <a:pPr indent="-749300" lvl="0" marL="749300" rtl="0" algn="l">
              <a:spcBef>
                <a:spcPts val="400"/>
              </a:spcBef>
              <a:spcAft>
                <a:spcPts val="0"/>
              </a:spcAft>
              <a:buClr>
                <a:schemeClr val="dk1"/>
              </a:buClr>
              <a:buSzPts val="2000"/>
              <a:buNone/>
            </a:pPr>
            <a:r>
              <a:rPr b="1" lang="en-IN" sz="2000"/>
              <a:t>Step2: </a:t>
            </a:r>
            <a:r>
              <a:rPr lang="en-IN" sz="2000"/>
              <a:t>Perform XNOR operation on the first 16-bit block with key K1</a:t>
            </a:r>
            <a:endParaRPr/>
          </a:p>
          <a:p>
            <a:pPr indent="-749300" lvl="0" marL="749300" rtl="0" algn="l">
              <a:spcBef>
                <a:spcPts val="400"/>
              </a:spcBef>
              <a:spcAft>
                <a:spcPts val="0"/>
              </a:spcAft>
              <a:buClr>
                <a:schemeClr val="dk1"/>
              </a:buClr>
              <a:buSzPts val="2000"/>
              <a:buNone/>
            </a:pPr>
            <a:r>
              <a:rPr b="1" lang="en-IN" sz="2000"/>
              <a:t>Step3: </a:t>
            </a:r>
            <a:r>
              <a:rPr lang="en-IN" sz="2000"/>
              <a:t>Apply random function (f) on a 16-bit block collected from step 2 and then perform XOR operation on 16-bit block taken after the f-function operation and third 16-bit block. </a:t>
            </a:r>
            <a:endParaRPr/>
          </a:p>
          <a:p>
            <a:pPr indent="-749300" lvl="0" marL="749300" rtl="0" algn="l">
              <a:spcBef>
                <a:spcPts val="400"/>
              </a:spcBef>
              <a:spcAft>
                <a:spcPts val="0"/>
              </a:spcAft>
              <a:buClr>
                <a:schemeClr val="dk1"/>
              </a:buClr>
              <a:buSzPts val="2000"/>
              <a:buNone/>
            </a:pPr>
            <a:r>
              <a:rPr b="1" lang="en-IN" sz="2000"/>
              <a:t>Step4: </a:t>
            </a:r>
            <a:r>
              <a:rPr lang="en-IN" sz="2000"/>
              <a:t>Perform XNOR operation on last 16-bit block with key K1.</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