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6A7D12-7734-48F5-9710-8918094C2F12}">
  <a:tblStyle styleId="{326A7D12-7734-48F5-9710-8918094C2F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5650" y="4652963"/>
            <a:ext cx="8154988" cy="1009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27088" y="5662613"/>
            <a:ext cx="8058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50825" y="1484313"/>
            <a:ext cx="4244975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4648200" y="1484313"/>
            <a:ext cx="4244975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0825" y="188913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 rot="5400000">
            <a:off x="4575969" y="2345532"/>
            <a:ext cx="6473825" cy="2160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178594" y="261144"/>
            <a:ext cx="6473825" cy="63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 rot="5400000">
            <a:off x="1982787" y="-247650"/>
            <a:ext cx="5178425" cy="86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55650" y="4652962"/>
            <a:ext cx="8154987" cy="1009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Data Object (PDO)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827087" y="5662612"/>
            <a:ext cx="8058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Ekta Makawama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ODBC</a:t>
            </a:r>
            <a:endParaRPr/>
          </a:p>
        </p:txBody>
      </p:sp>
      <p:pic>
        <p:nvPicPr>
          <p:cNvPr id="164" name="Google Shape;16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528887"/>
            <a:ext cx="8642350" cy="3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a Database Connection</a:t>
            </a:r>
            <a:endParaRPr/>
          </a:p>
        </p:txBody>
      </p:sp>
      <p:pic>
        <p:nvPicPr>
          <p:cNvPr id="171" name="Google Shape;17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152650"/>
            <a:ext cx="8642350" cy="3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PDO Connection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stays alive between requests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$dbh = new PDO($dsn, $user, $pass,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array(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PDO_ATTR_PERSISTENT =&gt;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PDO Query (INSERT)</a:t>
            </a:r>
            <a:endParaRPr/>
          </a:p>
        </p:txBody>
      </p:sp>
      <p:pic>
        <p:nvPicPr>
          <p:cNvPr id="185" name="Google Shape;18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601787"/>
            <a:ext cx="864235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PDO Query (UPDATE)</a:t>
            </a:r>
            <a:endParaRPr/>
          </a:p>
        </p:txBody>
      </p:sp>
      <p:pic>
        <p:nvPicPr>
          <p:cNvPr id="192" name="Google Shape;19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725" y="1484312"/>
            <a:ext cx="8464550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PDO Query (SELECT)</a:t>
            </a:r>
            <a:endParaRPr/>
          </a:p>
        </p:txBody>
      </p:sp>
      <p:pic>
        <p:nvPicPr>
          <p:cNvPr id="199" name="Google Shape;19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5" y="1484312"/>
            <a:ext cx="7688262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(1)</a:t>
            </a:r>
            <a:endParaRPr/>
          </a:p>
        </p:txBody>
      </p:sp>
      <p:pic>
        <p:nvPicPr>
          <p:cNvPr id="206" name="Google Shape;20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337" y="1484312"/>
            <a:ext cx="7299325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(2)</a:t>
            </a:r>
            <a:endParaRPr/>
          </a:p>
        </p:txBody>
      </p:sp>
      <p:pic>
        <p:nvPicPr>
          <p:cNvPr id="213" name="Google Shape;21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3419475"/>
            <a:ext cx="8642350" cy="130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(3)</a:t>
            </a:r>
            <a:endParaRPr/>
          </a:p>
        </p:txBody>
      </p:sp>
      <p:pic>
        <p:nvPicPr>
          <p:cNvPr id="220" name="Google Shape;22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1484312"/>
            <a:ext cx="6762750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(4)</a:t>
            </a:r>
            <a:endParaRPr/>
          </a:p>
        </p:txBody>
      </p:sp>
      <p:pic>
        <p:nvPicPr>
          <p:cNvPr id="227" name="Google Shape;22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3625850"/>
            <a:ext cx="86423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PDO?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50825" y="1484312"/>
            <a:ext cx="6911975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PDO is a PHP extension to formalise PHP's database connections by creating a uniform interface. This allows developers to create code which is portable across many databases and platforms.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PDO is 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just another abstraction layer like </a:t>
            </a: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 DB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ADOdb</a:t>
            </a: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statements</a:t>
            </a:r>
            <a:endParaRPr/>
          </a:p>
        </p:txBody>
      </p:sp>
      <p:pic>
        <p:nvPicPr>
          <p:cNvPr id="234" name="Google Shape;23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527175"/>
            <a:ext cx="8642350" cy="509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endParaRPr/>
          </a:p>
        </p:txBody>
      </p:sp>
      <p:pic>
        <p:nvPicPr>
          <p:cNvPr id="241" name="Google Shape;24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50" y="1484312"/>
            <a:ext cx="8216900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Last Insert Id</a:t>
            </a:r>
            <a:endParaRPr/>
          </a:p>
        </p:txBody>
      </p:sp>
      <p:pic>
        <p:nvPicPr>
          <p:cNvPr id="248" name="Google Shape;24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484312"/>
            <a:ext cx="7192962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</a:t>
            </a:r>
            <a:endParaRPr/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838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{326A7D12-7734-48F5-9710-8918094C2F12}</a:tableStyleId>
              </a:tblPr>
              <a:tblGrid>
                <a:gridCol w="1371600"/>
                <a:gridCol w="1555750"/>
                <a:gridCol w="1460500"/>
                <a:gridCol w="1631950"/>
                <a:gridCol w="1295400"/>
              </a:tblGrid>
              <a:tr h="603250">
                <a:tc gridSpan="5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 SELECT Benchmark Results, 1000 Requests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 hMerge="1"/>
                <a:tc hMerge="1"/>
                <a:tc hMerge="1"/>
                <a:tc hMerge="1"/>
              </a:tr>
              <a:tr h="6905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Library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Concurrency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Requests/Sec.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Speedup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ADOdb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20.90/sec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47.84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0.73/sec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1358.62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+2840%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ADOdb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10.78/sec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99.23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0.54/sec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1850.90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+1865%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ADOdb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10.44/sec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95.78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33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PDO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0.53/sec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1869.33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+1952%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/>
          </a:p>
        </p:txBody>
      </p:sp>
      <p:pic>
        <p:nvPicPr>
          <p:cNvPr descr="MCj04077340000[1]" id="262" name="Google Shape;262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397125"/>
            <a:ext cx="3581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PDO?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Portability</a:t>
            </a:r>
            <a:b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b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</a:t>
            </a:r>
            <a:b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</a:t>
            </a:r>
            <a:b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 Extensible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databases does it support?</a:t>
            </a: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SQL Server / Sybase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Firebird / Interbase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DB2 / INFORMIX (IBM)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 (Oracle Call Interface)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ODBC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50825" y="1484312"/>
            <a:ext cx="864235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drivername:&lt;driver-specific-stuff&gt;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mysql:host=name;dbname=dbname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odbc:odbc_dsn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oci:dbname=dbname;charset=charset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sqlite:/path/to/db/file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sqlite::memory: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MySQL</a:t>
            </a:r>
            <a:endParaRPr/>
          </a:p>
        </p:txBody>
      </p:sp>
      <p:pic>
        <p:nvPicPr>
          <p:cNvPr id="136" name="Google Shape;13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624137"/>
            <a:ext cx="86423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SQLite (file)</a:t>
            </a:r>
            <a:endParaRPr/>
          </a:p>
        </p:txBody>
      </p:sp>
      <p:pic>
        <p:nvPicPr>
          <p:cNvPr id="143" name="Google Shape;14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008187"/>
            <a:ext cx="8642350" cy="4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SQLite (memory)</a:t>
            </a:r>
            <a:endParaRPr/>
          </a:p>
        </p:txBody>
      </p:sp>
      <p:pic>
        <p:nvPicPr>
          <p:cNvPr id="150" name="Google Shape;15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573212"/>
            <a:ext cx="8642350" cy="499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50825" y="188912"/>
            <a:ext cx="8642350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Oracle</a:t>
            </a:r>
            <a:endParaRPr/>
          </a:p>
        </p:txBody>
      </p:sp>
      <p:pic>
        <p:nvPicPr>
          <p:cNvPr id="157" name="Google Shape;15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673350"/>
            <a:ext cx="8642350" cy="2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Competition">
  <a:themeElements>
    <a:clrScheme name="Competition 1">
      <a:dk1>
        <a:srgbClr val="000000"/>
      </a:dk1>
      <a:lt1>
        <a:srgbClr val="FFFFFF"/>
      </a:lt1>
      <a:dk2>
        <a:srgbClr val="5ED483"/>
      </a:dk2>
      <a:lt2>
        <a:srgbClr val="FFFFFF"/>
      </a:lt2>
      <a:accent1>
        <a:srgbClr val="003300"/>
      </a:accent1>
      <a:accent2>
        <a:srgbClr val="009900"/>
      </a:accent2>
      <a:accent3>
        <a:srgbClr val="B6E6C1"/>
      </a:accent3>
      <a:accent4>
        <a:srgbClr val="DADADA"/>
      </a:accent4>
      <a:accent5>
        <a:srgbClr val="AAADAA"/>
      </a:accent5>
      <a:accent6>
        <a:srgbClr val="008A00"/>
      </a:accent6>
      <a:hlink>
        <a:srgbClr val="1E5C1E"/>
      </a:hlink>
      <a:folHlink>
        <a:srgbClr val="66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etition">
  <a:themeElements>
    <a:clrScheme name="Competition 1">
      <a:dk1>
        <a:srgbClr val="000000"/>
      </a:dk1>
      <a:lt1>
        <a:srgbClr val="FFFFFF"/>
      </a:lt1>
      <a:dk2>
        <a:srgbClr val="5ED483"/>
      </a:dk2>
      <a:lt2>
        <a:srgbClr val="FFFFFF"/>
      </a:lt2>
      <a:accent1>
        <a:srgbClr val="003300"/>
      </a:accent1>
      <a:accent2>
        <a:srgbClr val="009900"/>
      </a:accent2>
      <a:accent3>
        <a:srgbClr val="B6E6C1"/>
      </a:accent3>
      <a:accent4>
        <a:srgbClr val="DADADA"/>
      </a:accent4>
      <a:accent5>
        <a:srgbClr val="AAADAA"/>
      </a:accent5>
      <a:accent6>
        <a:srgbClr val="008A00"/>
      </a:accent6>
      <a:hlink>
        <a:srgbClr val="1E5C1E"/>
      </a:hlink>
      <a:folHlink>
        <a:srgbClr val="66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