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4"/>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5143500" cx="9144000"/>
  <p:notesSz cx="6858000" cy="9144000"/>
  <p:embeddedFontLst>
    <p:embeddedFont>
      <p:font typeface="Gill Sans"/>
      <p:regular r:id="rId56"/>
      <p:bold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GillSans-bold.fntdata"/><Relationship Id="rId12" Type="http://schemas.openxmlformats.org/officeDocument/2006/relationships/slide" Target="slides/slide6.xml"/><Relationship Id="rId56" Type="http://schemas.openxmlformats.org/officeDocument/2006/relationships/font" Target="fonts/GillSans-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 name="Google Shape;3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 name="Google Shape;14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 name="Google Shape;3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8" name="Google Shape;248;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5" name="Google Shape;255;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 name="Google Shape;26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0" name="Google Shape;270;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3" name="Google Shape;283;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0" name="Google Shape;290;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 name="Google Shape;296;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1" name="Google Shape;311;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0" name="Google Shape;330;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6" name="Google Shape;336;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0" name="Google Shape;370;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7" name="Google Shape;377;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4" name="Google Shape;384;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4" name="Google Shape;404;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685800" y="1597521"/>
            <a:ext cx="7772400" cy="1102816"/>
          </a:xfrm>
          <a:prstGeom prst="rect">
            <a:avLst/>
          </a:prstGeom>
          <a:noFill/>
          <a:ln>
            <a:noFill/>
          </a:ln>
        </p:spPr>
        <p:txBody>
          <a:bodyPr anchorCtr="0" anchor="b" bIns="38100" lIns="38100" spcFirstLastPara="1" rIns="38100" wrap="square" tIns="3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 name="Google Shape;14;p2"/>
          <p:cNvSpPr txBox="1"/>
          <p:nvPr>
            <p:ph idx="1" type="subTitle"/>
          </p:nvPr>
        </p:nvSpPr>
        <p:spPr>
          <a:xfrm>
            <a:off x="1371600" y="2914650"/>
            <a:ext cx="6400800" cy="1314450"/>
          </a:xfrm>
          <a:prstGeom prst="rect">
            <a:avLst/>
          </a:prstGeom>
          <a:noFill/>
          <a:ln>
            <a:noFill/>
          </a:ln>
        </p:spPr>
        <p:txBody>
          <a:bodyPr anchorCtr="0" anchor="t" bIns="38100" lIns="38100" spcFirstLastPara="1" rIns="38100" wrap="square" tIns="38100">
            <a:noAutofit/>
          </a:bodyPr>
          <a:lstStyle>
            <a:lvl1pPr lvl="0" algn="ctr">
              <a:spcBef>
                <a:spcPts val="0"/>
              </a:spcBef>
              <a:spcAft>
                <a:spcPts val="0"/>
              </a:spcAft>
              <a:buClr>
                <a:schemeClr val="lt1"/>
              </a:buClr>
              <a:buSzPts val="1800"/>
              <a:buFont typeface="Gill Sans"/>
              <a:buNone/>
              <a:defRPr/>
            </a:lvl1pPr>
            <a:lvl2pPr lvl="1" algn="ctr">
              <a:spcBef>
                <a:spcPts val="0"/>
              </a:spcBef>
              <a:spcAft>
                <a:spcPts val="0"/>
              </a:spcAft>
              <a:buClr>
                <a:schemeClr val="lt1"/>
              </a:buClr>
              <a:buSzPts val="1800"/>
              <a:buFont typeface="Gill Sans"/>
              <a:buNone/>
              <a:defRPr/>
            </a:lvl2pPr>
            <a:lvl3pPr lvl="2" algn="ctr">
              <a:spcBef>
                <a:spcPts val="0"/>
              </a:spcBef>
              <a:spcAft>
                <a:spcPts val="0"/>
              </a:spcAft>
              <a:buClr>
                <a:schemeClr val="lt1"/>
              </a:buClr>
              <a:buSzPts val="1800"/>
              <a:buFont typeface="Gill Sans"/>
              <a:buNone/>
              <a:defRPr/>
            </a:lvl3pPr>
            <a:lvl4pPr lvl="3" algn="ctr">
              <a:spcBef>
                <a:spcPts val="0"/>
              </a:spcBef>
              <a:spcAft>
                <a:spcPts val="0"/>
              </a:spcAft>
              <a:buClr>
                <a:schemeClr val="lt1"/>
              </a:buClr>
              <a:buSzPts val="1800"/>
              <a:buFont typeface="Gill Sans"/>
              <a:buNone/>
              <a:defRPr/>
            </a:lvl4pPr>
            <a:lvl5pPr lvl="4" algn="ctr">
              <a:spcBef>
                <a:spcPts val="0"/>
              </a:spcBef>
              <a:spcAft>
                <a:spcPts val="0"/>
              </a:spcAft>
              <a:buClr>
                <a:schemeClr val="lt1"/>
              </a:buClr>
              <a:buSzPts val="1800"/>
              <a:buFont typeface="Gill Sans"/>
              <a:buNone/>
              <a:defRPr/>
            </a:lvl5pPr>
            <a:lvl6pPr lvl="5" algn="ctr">
              <a:spcBef>
                <a:spcPts val="0"/>
              </a:spcBef>
              <a:spcAft>
                <a:spcPts val="0"/>
              </a:spcAft>
              <a:buClr>
                <a:schemeClr val="lt1"/>
              </a:buClr>
              <a:buSzPts val="1800"/>
              <a:buFont typeface="Gill Sans"/>
              <a:buNone/>
              <a:defRPr/>
            </a:lvl6pPr>
            <a:lvl7pPr lvl="6" algn="ctr">
              <a:spcBef>
                <a:spcPts val="0"/>
              </a:spcBef>
              <a:spcAft>
                <a:spcPts val="0"/>
              </a:spcAft>
              <a:buClr>
                <a:schemeClr val="lt1"/>
              </a:buClr>
              <a:buSzPts val="1800"/>
              <a:buFont typeface="Gill Sans"/>
              <a:buNone/>
              <a:defRPr/>
            </a:lvl7pPr>
            <a:lvl8pPr lvl="7" algn="ctr">
              <a:spcBef>
                <a:spcPts val="0"/>
              </a:spcBef>
              <a:spcAft>
                <a:spcPts val="0"/>
              </a:spcAft>
              <a:buClr>
                <a:schemeClr val="lt1"/>
              </a:buClr>
              <a:buSzPts val="1800"/>
              <a:buFont typeface="Gill Sans"/>
              <a:buNone/>
              <a:defRPr/>
            </a:lvl8pPr>
            <a:lvl9pPr lvl="8" algn="ctr">
              <a:spcBef>
                <a:spcPts val="0"/>
              </a:spcBef>
              <a:spcAft>
                <a:spcPts val="0"/>
              </a:spcAft>
              <a:buClr>
                <a:schemeClr val="lt1"/>
              </a:buClr>
              <a:buSzPts val="1800"/>
              <a:buFont typeface="Gill Sans"/>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5"/>
          <p:cNvSpPr txBox="1"/>
          <p:nvPr>
            <p:ph type="title"/>
          </p:nvPr>
        </p:nvSpPr>
        <p:spPr>
          <a:xfrm>
            <a:off x="849312" y="590550"/>
            <a:ext cx="7445375" cy="830262"/>
          </a:xfrm>
          <a:prstGeom prst="rect">
            <a:avLst/>
          </a:prstGeom>
          <a:noFill/>
          <a:ln>
            <a:noFill/>
          </a:ln>
        </p:spPr>
        <p:txBody>
          <a:bodyPr anchorCtr="0" anchor="ctr" bIns="50800" lIns="50800" spcFirstLastPara="1" rIns="50800" wrap="square" tIns="50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5"/>
          <p:cNvSpPr txBox="1"/>
          <p:nvPr>
            <p:ph idx="1" type="body"/>
          </p:nvPr>
        </p:nvSpPr>
        <p:spPr>
          <a:xfrm>
            <a:off x="849312" y="1457325"/>
            <a:ext cx="7445375" cy="3014662"/>
          </a:xfrm>
          <a:prstGeom prst="rect">
            <a:avLst/>
          </a:prstGeom>
          <a:noFill/>
          <a:ln>
            <a:noFill/>
          </a:ln>
        </p:spPr>
        <p:txBody>
          <a:bodyPr anchorCtr="0" anchor="t" bIns="50800" lIns="50800" spcFirstLastPara="1" rIns="50800" wrap="square" tIns="50800">
            <a:noAutofit/>
          </a:bodyPr>
          <a:lstStyle>
            <a:lvl1pPr indent="-424053" lvl="0" marL="457200" algn="l">
              <a:spcBef>
                <a:spcPts val="1300"/>
              </a:spcBef>
              <a:spcAft>
                <a:spcPts val="0"/>
              </a:spcAft>
              <a:buClr>
                <a:schemeClr val="lt1"/>
              </a:buClr>
              <a:buSzPts val="3078"/>
              <a:buChar char="•"/>
              <a:defRPr/>
            </a:lvl1pPr>
            <a:lvl2pPr indent="-424053" lvl="1" marL="914400" algn="l">
              <a:spcBef>
                <a:spcPts val="1300"/>
              </a:spcBef>
              <a:spcAft>
                <a:spcPts val="0"/>
              </a:spcAft>
              <a:buClr>
                <a:schemeClr val="lt1"/>
              </a:buClr>
              <a:buSzPts val="3078"/>
              <a:buChar char="•"/>
              <a:defRPr/>
            </a:lvl2pPr>
            <a:lvl3pPr indent="-424053" lvl="2" marL="1371600" algn="l">
              <a:spcBef>
                <a:spcPts val="1300"/>
              </a:spcBef>
              <a:spcAft>
                <a:spcPts val="0"/>
              </a:spcAft>
              <a:buClr>
                <a:schemeClr val="lt1"/>
              </a:buClr>
              <a:buSzPts val="3078"/>
              <a:buChar char="•"/>
              <a:defRPr/>
            </a:lvl3pPr>
            <a:lvl4pPr indent="-424053" lvl="3" marL="1828800" algn="l">
              <a:spcBef>
                <a:spcPts val="1300"/>
              </a:spcBef>
              <a:spcAft>
                <a:spcPts val="0"/>
              </a:spcAft>
              <a:buClr>
                <a:schemeClr val="lt1"/>
              </a:buClr>
              <a:buSzPts val="3078"/>
              <a:buChar char="•"/>
              <a:defRPr/>
            </a:lvl4pPr>
            <a:lvl5pPr indent="-424053" lvl="4" marL="2286000" algn="l">
              <a:spcBef>
                <a:spcPts val="1300"/>
              </a:spcBef>
              <a:spcAft>
                <a:spcPts val="0"/>
              </a:spcAft>
              <a:buClr>
                <a:schemeClr val="lt1"/>
              </a:buClr>
              <a:buSzPts val="3078"/>
              <a:buChar char="•"/>
              <a:defRPr/>
            </a:lvl5pPr>
            <a:lvl6pPr indent="-424053" lvl="5" marL="2743200" algn="l">
              <a:spcBef>
                <a:spcPts val="1294"/>
              </a:spcBef>
              <a:spcAft>
                <a:spcPts val="0"/>
              </a:spcAft>
              <a:buClr>
                <a:schemeClr val="lt1"/>
              </a:buClr>
              <a:buSzPts val="3078"/>
              <a:buChar char="•"/>
              <a:defRPr/>
            </a:lvl6pPr>
            <a:lvl7pPr indent="-424053" lvl="6" marL="3200400" algn="l">
              <a:spcBef>
                <a:spcPts val="1294"/>
              </a:spcBef>
              <a:spcAft>
                <a:spcPts val="0"/>
              </a:spcAft>
              <a:buClr>
                <a:schemeClr val="lt1"/>
              </a:buClr>
              <a:buSzPts val="3078"/>
              <a:buChar char="•"/>
              <a:defRPr/>
            </a:lvl7pPr>
            <a:lvl8pPr indent="-424053" lvl="7" marL="3657600" algn="l">
              <a:spcBef>
                <a:spcPts val="1294"/>
              </a:spcBef>
              <a:spcAft>
                <a:spcPts val="0"/>
              </a:spcAft>
              <a:buClr>
                <a:schemeClr val="lt1"/>
              </a:buClr>
              <a:buSzPts val="3078"/>
              <a:buChar char="•"/>
              <a:defRPr/>
            </a:lvl8pPr>
            <a:lvl9pPr indent="-424053" lvl="8" marL="4114800" algn="l">
              <a:spcBef>
                <a:spcPts val="1294"/>
              </a:spcBef>
              <a:spcAft>
                <a:spcPts val="0"/>
              </a:spcAft>
              <a:buClr>
                <a:schemeClr val="lt1"/>
              </a:buClr>
              <a:buSzPts val="3078"/>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6" name="Shape 26"/>
        <p:cNvGrpSpPr/>
        <p:nvPr/>
      </p:nvGrpSpPr>
      <p:grpSpPr>
        <a:xfrm>
          <a:off x="0" y="0"/>
          <a:ext cx="0" cy="0"/>
          <a:chOff x="0" y="0"/>
          <a:chExt cx="0" cy="0"/>
        </a:xfrm>
      </p:grpSpPr>
      <p:sp>
        <p:nvSpPr>
          <p:cNvPr id="27" name="Google Shape;27;p6"/>
          <p:cNvSpPr txBox="1"/>
          <p:nvPr>
            <p:ph type="title"/>
          </p:nvPr>
        </p:nvSpPr>
        <p:spPr>
          <a:xfrm>
            <a:off x="849312" y="590550"/>
            <a:ext cx="7445375" cy="830262"/>
          </a:xfrm>
          <a:prstGeom prst="rect">
            <a:avLst/>
          </a:prstGeom>
          <a:noFill/>
          <a:ln>
            <a:noFill/>
          </a:ln>
        </p:spPr>
        <p:txBody>
          <a:bodyPr anchorCtr="0" anchor="ctr" bIns="50800" lIns="50800" spcFirstLastPara="1" rIns="50800" wrap="square" tIns="50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49287" y="865187"/>
            <a:ext cx="7837487" cy="1735137"/>
          </a:xfrm>
          <a:prstGeom prst="rect">
            <a:avLst/>
          </a:prstGeom>
          <a:noFill/>
          <a:ln>
            <a:noFill/>
          </a:ln>
        </p:spPr>
        <p:txBody>
          <a:bodyPr anchorCtr="0" anchor="b" bIns="38100" lIns="38100" spcFirstLastPara="1" rIns="38100" wrap="square" tIns="38100">
            <a:noAutofit/>
          </a:bodyPr>
          <a:lstStyle>
            <a:lvl1pPr lvl="0" marR="0" rtl="0" algn="ctr">
              <a:spcBef>
                <a:spcPts val="0"/>
              </a:spcBef>
              <a:spcAft>
                <a:spcPts val="0"/>
              </a:spcAft>
              <a:buSzPts val="1400"/>
              <a:buNone/>
              <a:defRPr b="0" i="0" sz="4200" u="none" cap="none" strike="noStrike">
                <a:solidFill>
                  <a:schemeClr val="lt1"/>
                </a:solidFill>
                <a:latin typeface="Gill Sans"/>
                <a:ea typeface="Gill Sans"/>
                <a:cs typeface="Gill Sans"/>
                <a:sym typeface="Gill Sans"/>
              </a:defRPr>
            </a:lvl1pPr>
            <a:lvl2pPr lvl="1" marR="0" rtl="0" algn="ctr">
              <a:spcBef>
                <a:spcPts val="0"/>
              </a:spcBef>
              <a:spcAft>
                <a:spcPts val="0"/>
              </a:spcAft>
              <a:buSzPts val="1400"/>
              <a:buNone/>
              <a:defRPr b="0" i="0" sz="4200" u="none" cap="none" strike="noStrike">
                <a:solidFill>
                  <a:schemeClr val="lt1"/>
                </a:solidFill>
                <a:latin typeface="Gill Sans"/>
                <a:ea typeface="Gill Sans"/>
                <a:cs typeface="Gill Sans"/>
                <a:sym typeface="Gill Sans"/>
              </a:defRPr>
            </a:lvl2pPr>
            <a:lvl3pPr lvl="2" marR="0" rtl="0" algn="ctr">
              <a:spcBef>
                <a:spcPts val="0"/>
              </a:spcBef>
              <a:spcAft>
                <a:spcPts val="0"/>
              </a:spcAft>
              <a:buSzPts val="1400"/>
              <a:buNone/>
              <a:defRPr b="0" i="0" sz="4200" u="none" cap="none" strike="noStrike">
                <a:solidFill>
                  <a:schemeClr val="lt1"/>
                </a:solidFill>
                <a:latin typeface="Gill Sans"/>
                <a:ea typeface="Gill Sans"/>
                <a:cs typeface="Gill Sans"/>
                <a:sym typeface="Gill Sans"/>
              </a:defRPr>
            </a:lvl3pPr>
            <a:lvl4pPr lvl="3" marR="0" rtl="0" algn="ctr">
              <a:spcBef>
                <a:spcPts val="0"/>
              </a:spcBef>
              <a:spcAft>
                <a:spcPts val="0"/>
              </a:spcAft>
              <a:buSzPts val="1400"/>
              <a:buNone/>
              <a:defRPr b="0" i="0" sz="4200" u="none" cap="none" strike="noStrike">
                <a:solidFill>
                  <a:schemeClr val="lt1"/>
                </a:solidFill>
                <a:latin typeface="Gill Sans"/>
                <a:ea typeface="Gill Sans"/>
                <a:cs typeface="Gill Sans"/>
                <a:sym typeface="Gill Sans"/>
              </a:defRPr>
            </a:lvl4pPr>
            <a:lvl5pPr lvl="4" marR="0" rtl="0" algn="ctr">
              <a:spcBef>
                <a:spcPts val="0"/>
              </a:spcBef>
              <a:spcAft>
                <a:spcPts val="0"/>
              </a:spcAft>
              <a:buSzPts val="1400"/>
              <a:buNone/>
              <a:defRPr b="0" i="0" sz="4200" u="none" cap="none" strike="noStrike">
                <a:solidFill>
                  <a:schemeClr val="lt1"/>
                </a:solidFill>
                <a:latin typeface="Gill Sans"/>
                <a:ea typeface="Gill Sans"/>
                <a:cs typeface="Gill Sans"/>
                <a:sym typeface="Gill Sans"/>
              </a:defRPr>
            </a:lvl5pPr>
            <a:lvl6pPr lvl="5" marR="0" rtl="0" algn="ctr">
              <a:spcBef>
                <a:spcPts val="0"/>
              </a:spcBef>
              <a:spcAft>
                <a:spcPts val="0"/>
              </a:spcAft>
              <a:buSzPts val="1400"/>
              <a:buNone/>
              <a:defRPr b="0" i="0" sz="4275" u="none" cap="none" strike="noStrike">
                <a:solidFill>
                  <a:schemeClr val="lt1"/>
                </a:solidFill>
                <a:latin typeface="Gill Sans"/>
                <a:ea typeface="Gill Sans"/>
                <a:cs typeface="Gill Sans"/>
                <a:sym typeface="Gill Sans"/>
              </a:defRPr>
            </a:lvl6pPr>
            <a:lvl7pPr lvl="6" marR="0" rtl="0" algn="ctr">
              <a:spcBef>
                <a:spcPts val="0"/>
              </a:spcBef>
              <a:spcAft>
                <a:spcPts val="0"/>
              </a:spcAft>
              <a:buSzPts val="1400"/>
              <a:buNone/>
              <a:defRPr b="0" i="0" sz="4275" u="none" cap="none" strike="noStrike">
                <a:solidFill>
                  <a:schemeClr val="lt1"/>
                </a:solidFill>
                <a:latin typeface="Gill Sans"/>
                <a:ea typeface="Gill Sans"/>
                <a:cs typeface="Gill Sans"/>
                <a:sym typeface="Gill Sans"/>
              </a:defRPr>
            </a:lvl7pPr>
            <a:lvl8pPr lvl="7" marR="0" rtl="0" algn="ctr">
              <a:spcBef>
                <a:spcPts val="0"/>
              </a:spcBef>
              <a:spcAft>
                <a:spcPts val="0"/>
              </a:spcAft>
              <a:buSzPts val="1400"/>
              <a:buNone/>
              <a:defRPr b="0" i="0" sz="4275" u="none" cap="none" strike="noStrike">
                <a:solidFill>
                  <a:schemeClr val="lt1"/>
                </a:solidFill>
                <a:latin typeface="Gill Sans"/>
                <a:ea typeface="Gill Sans"/>
                <a:cs typeface="Gill Sans"/>
                <a:sym typeface="Gill Sans"/>
              </a:defRPr>
            </a:lvl8pPr>
            <a:lvl9pPr lvl="8" marR="0" rtl="0" algn="ctr">
              <a:spcBef>
                <a:spcPts val="0"/>
              </a:spcBef>
              <a:spcAft>
                <a:spcPts val="0"/>
              </a:spcAft>
              <a:buSzPts val="1400"/>
              <a:buNone/>
              <a:defRPr b="0" i="0" sz="4275" u="none" cap="none" strike="noStrike">
                <a:solidFill>
                  <a:schemeClr val="lt1"/>
                </a:solidFill>
                <a:latin typeface="Gill Sans"/>
                <a:ea typeface="Gill Sans"/>
                <a:cs typeface="Gill Sans"/>
                <a:sym typeface="Gill Sans"/>
              </a:defRPr>
            </a:lvl9pPr>
          </a:lstStyle>
          <a:p/>
        </p:txBody>
      </p:sp>
      <p:sp>
        <p:nvSpPr>
          <p:cNvPr id="7" name="Google Shape;7;p1"/>
          <p:cNvSpPr txBox="1"/>
          <p:nvPr>
            <p:ph idx="1" type="body"/>
          </p:nvPr>
        </p:nvSpPr>
        <p:spPr>
          <a:xfrm>
            <a:off x="649287" y="2649537"/>
            <a:ext cx="7837487" cy="593725"/>
          </a:xfrm>
          <a:prstGeom prst="rect">
            <a:avLst/>
          </a:prstGeom>
          <a:noFill/>
          <a:ln>
            <a:noFill/>
          </a:ln>
        </p:spPr>
        <p:txBody>
          <a:bodyPr anchorCtr="0" anchor="t" bIns="38100" lIns="38100" spcFirstLastPara="1" rIns="38100" wrap="square" tIns="38100">
            <a:noAutofit/>
          </a:bodyPr>
          <a:lstStyle>
            <a:lvl1pPr indent="-228600" lvl="0" marL="457200" marR="0" rtl="0" algn="ctr">
              <a:spcBef>
                <a:spcPts val="0"/>
              </a:spcBef>
              <a:spcAft>
                <a:spcPts val="0"/>
              </a:spcAft>
              <a:buSzPts val="1400"/>
              <a:buNone/>
              <a:defRPr b="0" i="0" sz="1800" u="none" cap="none" strike="noStrike">
                <a:solidFill>
                  <a:schemeClr val="lt1"/>
                </a:solidFill>
                <a:latin typeface="Gill Sans"/>
                <a:ea typeface="Gill Sans"/>
                <a:cs typeface="Gill Sans"/>
                <a:sym typeface="Gill Sans"/>
              </a:defRPr>
            </a:lvl1pPr>
            <a:lvl2pPr indent="-228600" lvl="1" marL="914400" marR="0" rtl="0" algn="ctr">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indent="-228600" lvl="2" marL="1371600" marR="0" rtl="0" algn="ctr">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indent="-228600" lvl="3" marL="1828800" marR="0" rtl="0" algn="ctr">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indent="-228600" lvl="4" marL="2286000" marR="0" rtl="0" algn="ctr">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indent="-228600" lvl="5" marL="2743200" marR="0" rtl="0" algn="ctr">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indent="-228600" lvl="6" marL="3200400" marR="0" rtl="0" algn="ctr">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indent="-228600" lvl="7" marL="3657600" marR="0" rtl="0" algn="ctr">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indent="-228600" lvl="8" marL="4114800" marR="0" rtl="0" algn="ctr">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8" name="Google Shape;8;p1"/>
          <p:cNvSpPr txBox="1"/>
          <p:nvPr/>
        </p:nvSpPr>
        <p:spPr>
          <a:xfrm>
            <a:off x="0" y="0"/>
            <a:ext cx="9144000" cy="36195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rgbClr val="FFFFFF"/>
              </a:solidFill>
              <a:latin typeface="Gill Sans"/>
              <a:ea typeface="Gill Sans"/>
              <a:cs typeface="Gill Sans"/>
              <a:sym typeface="Gill Sans"/>
            </a:endParaRPr>
          </a:p>
        </p:txBody>
      </p:sp>
      <p:sp>
        <p:nvSpPr>
          <p:cNvPr id="9" name="Google Shape;9;p1"/>
          <p:cNvSpPr txBox="1"/>
          <p:nvPr/>
        </p:nvSpPr>
        <p:spPr>
          <a:xfrm>
            <a:off x="-3175" y="4776787"/>
            <a:ext cx="9144000" cy="36195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rgbClr val="FFFFFF"/>
              </a:solidFill>
              <a:latin typeface="Gill Sans"/>
              <a:ea typeface="Gill Sans"/>
              <a:cs typeface="Gill Sans"/>
              <a:sym typeface="Gill Sans"/>
            </a:endParaRPr>
          </a:p>
        </p:txBody>
      </p:sp>
      <p:sp>
        <p:nvSpPr>
          <p:cNvPr id="10" name="Google Shape;10;p1"/>
          <p:cNvSpPr txBox="1"/>
          <p:nvPr/>
        </p:nvSpPr>
        <p:spPr>
          <a:xfrm>
            <a:off x="6350" y="0"/>
            <a:ext cx="9144000" cy="3619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rgbClr val="FFFFFF"/>
              </a:solidFill>
              <a:latin typeface="Gill Sans"/>
              <a:ea typeface="Gill Sans"/>
              <a:cs typeface="Gill Sans"/>
              <a:sym typeface="Gill Sans"/>
            </a:endParaRPr>
          </a:p>
        </p:txBody>
      </p:sp>
      <p:sp>
        <p:nvSpPr>
          <p:cNvPr id="11" name="Google Shape;11;p1"/>
          <p:cNvSpPr txBox="1"/>
          <p:nvPr/>
        </p:nvSpPr>
        <p:spPr>
          <a:xfrm>
            <a:off x="149225" y="4929187"/>
            <a:ext cx="9144000" cy="3619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rgbClr val="FFFFFF"/>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849312" y="590550"/>
            <a:ext cx="7445375" cy="830262"/>
          </a:xfrm>
          <a:prstGeom prst="rect">
            <a:avLst/>
          </a:prstGeom>
          <a:noFill/>
          <a:ln>
            <a:noFill/>
          </a:ln>
        </p:spPr>
        <p:txBody>
          <a:bodyPr anchorCtr="0" anchor="ctr" bIns="50800" lIns="50800" spcFirstLastPara="1" rIns="50800" wrap="square" tIns="50800">
            <a:noAutofit/>
          </a:bodyPr>
          <a:lstStyle>
            <a:lvl1pPr lvl="0" marR="0" rtl="0" algn="ctr">
              <a:spcBef>
                <a:spcPts val="0"/>
              </a:spcBef>
              <a:spcAft>
                <a:spcPts val="0"/>
              </a:spcAft>
              <a:buSzPts val="1400"/>
              <a:buNone/>
              <a:defRPr b="0" i="0" sz="4300" u="none" cap="none" strike="noStrike">
                <a:solidFill>
                  <a:schemeClr val="lt1"/>
                </a:solidFill>
                <a:latin typeface="Gill Sans"/>
                <a:ea typeface="Gill Sans"/>
                <a:cs typeface="Gill Sans"/>
                <a:sym typeface="Gill Sans"/>
              </a:defRPr>
            </a:lvl1pPr>
            <a:lvl2pPr lvl="1" marR="0" rtl="0" algn="ctr">
              <a:spcBef>
                <a:spcPts val="0"/>
              </a:spcBef>
              <a:spcAft>
                <a:spcPts val="0"/>
              </a:spcAft>
              <a:buSzPts val="1400"/>
              <a:buNone/>
              <a:defRPr b="0" i="0" sz="4300" u="none" cap="none" strike="noStrike">
                <a:solidFill>
                  <a:schemeClr val="lt1"/>
                </a:solidFill>
                <a:latin typeface="Gill Sans"/>
                <a:ea typeface="Gill Sans"/>
                <a:cs typeface="Gill Sans"/>
                <a:sym typeface="Gill Sans"/>
              </a:defRPr>
            </a:lvl2pPr>
            <a:lvl3pPr lvl="2" marR="0" rtl="0" algn="ctr">
              <a:spcBef>
                <a:spcPts val="0"/>
              </a:spcBef>
              <a:spcAft>
                <a:spcPts val="0"/>
              </a:spcAft>
              <a:buSzPts val="1400"/>
              <a:buNone/>
              <a:defRPr b="0" i="0" sz="4300" u="none" cap="none" strike="noStrike">
                <a:solidFill>
                  <a:schemeClr val="lt1"/>
                </a:solidFill>
                <a:latin typeface="Gill Sans"/>
                <a:ea typeface="Gill Sans"/>
                <a:cs typeface="Gill Sans"/>
                <a:sym typeface="Gill Sans"/>
              </a:defRPr>
            </a:lvl3pPr>
            <a:lvl4pPr lvl="3" marR="0" rtl="0" algn="ctr">
              <a:spcBef>
                <a:spcPts val="0"/>
              </a:spcBef>
              <a:spcAft>
                <a:spcPts val="0"/>
              </a:spcAft>
              <a:buSzPts val="1400"/>
              <a:buNone/>
              <a:defRPr b="0" i="0" sz="4300" u="none" cap="none" strike="noStrike">
                <a:solidFill>
                  <a:schemeClr val="lt1"/>
                </a:solidFill>
                <a:latin typeface="Gill Sans"/>
                <a:ea typeface="Gill Sans"/>
                <a:cs typeface="Gill Sans"/>
                <a:sym typeface="Gill Sans"/>
              </a:defRPr>
            </a:lvl4pPr>
            <a:lvl5pPr lvl="4" marR="0" rtl="0" algn="ctr">
              <a:spcBef>
                <a:spcPts val="0"/>
              </a:spcBef>
              <a:spcAft>
                <a:spcPts val="0"/>
              </a:spcAft>
              <a:buSzPts val="1400"/>
              <a:buNone/>
              <a:defRPr b="0" i="0" sz="4300" u="none" cap="none" strike="noStrike">
                <a:solidFill>
                  <a:schemeClr val="lt1"/>
                </a:solidFill>
                <a:latin typeface="Gill Sans"/>
                <a:ea typeface="Gill Sans"/>
                <a:cs typeface="Gill Sans"/>
                <a:sym typeface="Gill Sans"/>
              </a:defRPr>
            </a:lvl5pPr>
            <a:lvl6pPr lvl="5" marR="0" rtl="0" algn="ctr">
              <a:spcBef>
                <a:spcPts val="0"/>
              </a:spcBef>
              <a:spcAft>
                <a:spcPts val="0"/>
              </a:spcAft>
              <a:buSzPts val="1400"/>
              <a:buNone/>
              <a:defRPr b="0" i="0" sz="4388" u="none" cap="none" strike="noStrike">
                <a:solidFill>
                  <a:schemeClr val="lt1"/>
                </a:solidFill>
                <a:latin typeface="Gill Sans"/>
                <a:ea typeface="Gill Sans"/>
                <a:cs typeface="Gill Sans"/>
                <a:sym typeface="Gill Sans"/>
              </a:defRPr>
            </a:lvl6pPr>
            <a:lvl7pPr lvl="6" marR="0" rtl="0" algn="ctr">
              <a:spcBef>
                <a:spcPts val="0"/>
              </a:spcBef>
              <a:spcAft>
                <a:spcPts val="0"/>
              </a:spcAft>
              <a:buSzPts val="1400"/>
              <a:buNone/>
              <a:defRPr b="0" i="0" sz="4388" u="none" cap="none" strike="noStrike">
                <a:solidFill>
                  <a:schemeClr val="lt1"/>
                </a:solidFill>
                <a:latin typeface="Gill Sans"/>
                <a:ea typeface="Gill Sans"/>
                <a:cs typeface="Gill Sans"/>
                <a:sym typeface="Gill Sans"/>
              </a:defRPr>
            </a:lvl7pPr>
            <a:lvl8pPr lvl="7" marR="0" rtl="0" algn="ctr">
              <a:spcBef>
                <a:spcPts val="0"/>
              </a:spcBef>
              <a:spcAft>
                <a:spcPts val="0"/>
              </a:spcAft>
              <a:buSzPts val="1400"/>
              <a:buNone/>
              <a:defRPr b="0" i="0" sz="4388" u="none" cap="none" strike="noStrike">
                <a:solidFill>
                  <a:schemeClr val="lt1"/>
                </a:solidFill>
                <a:latin typeface="Gill Sans"/>
                <a:ea typeface="Gill Sans"/>
                <a:cs typeface="Gill Sans"/>
                <a:sym typeface="Gill Sans"/>
              </a:defRPr>
            </a:lvl8pPr>
            <a:lvl9pPr lvl="8" marR="0" rtl="0" algn="ctr">
              <a:spcBef>
                <a:spcPts val="0"/>
              </a:spcBef>
              <a:spcAft>
                <a:spcPts val="0"/>
              </a:spcAft>
              <a:buSzPts val="1400"/>
              <a:buNone/>
              <a:defRPr b="0" i="0" sz="4388" u="none" cap="none" strike="noStrike">
                <a:solidFill>
                  <a:schemeClr val="lt1"/>
                </a:solidFill>
                <a:latin typeface="Gill Sans"/>
                <a:ea typeface="Gill Sans"/>
                <a:cs typeface="Gill Sans"/>
                <a:sym typeface="Gill Sans"/>
              </a:defRPr>
            </a:lvl9pPr>
          </a:lstStyle>
          <a:p/>
        </p:txBody>
      </p:sp>
      <p:sp>
        <p:nvSpPr>
          <p:cNvPr id="17" name="Google Shape;17;p3"/>
          <p:cNvSpPr txBox="1"/>
          <p:nvPr>
            <p:ph idx="1" type="body"/>
          </p:nvPr>
        </p:nvSpPr>
        <p:spPr>
          <a:xfrm>
            <a:off x="849312" y="1457325"/>
            <a:ext cx="7445375" cy="3014662"/>
          </a:xfrm>
          <a:prstGeom prst="rect">
            <a:avLst/>
          </a:prstGeom>
          <a:noFill/>
          <a:ln>
            <a:noFill/>
          </a:ln>
        </p:spPr>
        <p:txBody>
          <a:bodyPr anchorCtr="0" anchor="t" bIns="50800" lIns="50800" spcFirstLastPara="1" rIns="50800" wrap="square" tIns="50800">
            <a:noAutofit/>
          </a:bodyPr>
          <a:lstStyle>
            <a:lvl1pPr indent="-456628" lvl="0" marL="457200" marR="0" rtl="0" algn="l">
              <a:spcBef>
                <a:spcPts val="1300"/>
              </a:spcBef>
              <a:spcAft>
                <a:spcPts val="0"/>
              </a:spcAft>
              <a:buClr>
                <a:schemeClr val="lt1"/>
              </a:buClr>
              <a:buSzPts val="3591"/>
              <a:buFont typeface="Gill Sans"/>
              <a:buChar char="•"/>
              <a:defRPr b="0" i="0" sz="2100" u="none" cap="none" strike="noStrike">
                <a:solidFill>
                  <a:schemeClr val="lt1"/>
                </a:solidFill>
                <a:latin typeface="Gill Sans"/>
                <a:ea typeface="Gill Sans"/>
                <a:cs typeface="Gill Sans"/>
                <a:sym typeface="Gill Sans"/>
              </a:defRPr>
            </a:lvl1pPr>
            <a:lvl2pPr indent="-456628" lvl="1" marL="914400" marR="0" rtl="0" algn="l">
              <a:spcBef>
                <a:spcPts val="1300"/>
              </a:spcBef>
              <a:spcAft>
                <a:spcPts val="0"/>
              </a:spcAft>
              <a:buClr>
                <a:schemeClr val="lt1"/>
              </a:buClr>
              <a:buSzPts val="3591"/>
              <a:buFont typeface="Gill Sans"/>
              <a:buChar char="•"/>
              <a:defRPr b="0" i="0" sz="2100" u="none" cap="none" strike="noStrike">
                <a:solidFill>
                  <a:schemeClr val="lt1"/>
                </a:solidFill>
                <a:latin typeface="Gill Sans"/>
                <a:ea typeface="Gill Sans"/>
                <a:cs typeface="Gill Sans"/>
                <a:sym typeface="Gill Sans"/>
              </a:defRPr>
            </a:lvl2pPr>
            <a:lvl3pPr indent="-456628" lvl="2" marL="1371600" marR="0" rtl="0" algn="l">
              <a:spcBef>
                <a:spcPts val="1300"/>
              </a:spcBef>
              <a:spcAft>
                <a:spcPts val="0"/>
              </a:spcAft>
              <a:buClr>
                <a:schemeClr val="lt1"/>
              </a:buClr>
              <a:buSzPts val="3591"/>
              <a:buFont typeface="Gill Sans"/>
              <a:buChar char="•"/>
              <a:defRPr b="0" i="0" sz="2100" u="none" cap="none" strike="noStrike">
                <a:solidFill>
                  <a:schemeClr val="lt1"/>
                </a:solidFill>
                <a:latin typeface="Gill Sans"/>
                <a:ea typeface="Gill Sans"/>
                <a:cs typeface="Gill Sans"/>
                <a:sym typeface="Gill Sans"/>
              </a:defRPr>
            </a:lvl3pPr>
            <a:lvl4pPr indent="-456628" lvl="3" marL="1828800" marR="0" rtl="0" algn="l">
              <a:spcBef>
                <a:spcPts val="1300"/>
              </a:spcBef>
              <a:spcAft>
                <a:spcPts val="0"/>
              </a:spcAft>
              <a:buClr>
                <a:schemeClr val="lt1"/>
              </a:buClr>
              <a:buSzPts val="3591"/>
              <a:buFont typeface="Gill Sans"/>
              <a:buChar char="•"/>
              <a:defRPr b="0" i="0" sz="2100" u="none" cap="none" strike="noStrike">
                <a:solidFill>
                  <a:schemeClr val="lt1"/>
                </a:solidFill>
                <a:latin typeface="Gill Sans"/>
                <a:ea typeface="Gill Sans"/>
                <a:cs typeface="Gill Sans"/>
                <a:sym typeface="Gill Sans"/>
              </a:defRPr>
            </a:lvl4pPr>
            <a:lvl5pPr indent="-456628" lvl="4" marL="2286000" marR="0" rtl="0" algn="l">
              <a:spcBef>
                <a:spcPts val="1300"/>
              </a:spcBef>
              <a:spcAft>
                <a:spcPts val="0"/>
              </a:spcAft>
              <a:buClr>
                <a:schemeClr val="lt1"/>
              </a:buClr>
              <a:buSzPts val="3591"/>
              <a:buFont typeface="Gill Sans"/>
              <a:buChar char="•"/>
              <a:defRPr b="0" i="0" sz="2100" u="none" cap="none" strike="noStrike">
                <a:solidFill>
                  <a:schemeClr val="lt1"/>
                </a:solidFill>
                <a:latin typeface="Gill Sans"/>
                <a:ea typeface="Gill Sans"/>
                <a:cs typeface="Gill Sans"/>
                <a:sym typeface="Gill Sans"/>
              </a:defRPr>
            </a:lvl5pPr>
            <a:lvl6pPr indent="-460754" lvl="5" marL="2743200" marR="0" rtl="0" algn="l">
              <a:spcBef>
                <a:spcPts val="1294"/>
              </a:spcBef>
              <a:spcAft>
                <a:spcPts val="0"/>
              </a:spcAft>
              <a:buClr>
                <a:schemeClr val="lt1"/>
              </a:buClr>
              <a:buSzPts val="3656"/>
              <a:buFont typeface="Gill Sans"/>
              <a:buChar char="•"/>
              <a:defRPr b="0" i="0" sz="2138" u="none" cap="none" strike="noStrike">
                <a:solidFill>
                  <a:schemeClr val="lt1"/>
                </a:solidFill>
                <a:latin typeface="Gill Sans"/>
                <a:ea typeface="Gill Sans"/>
                <a:cs typeface="Gill Sans"/>
                <a:sym typeface="Gill Sans"/>
              </a:defRPr>
            </a:lvl6pPr>
            <a:lvl7pPr indent="-460754" lvl="6" marL="3200400" marR="0" rtl="0" algn="l">
              <a:spcBef>
                <a:spcPts val="1294"/>
              </a:spcBef>
              <a:spcAft>
                <a:spcPts val="0"/>
              </a:spcAft>
              <a:buClr>
                <a:schemeClr val="lt1"/>
              </a:buClr>
              <a:buSzPts val="3656"/>
              <a:buFont typeface="Gill Sans"/>
              <a:buChar char="•"/>
              <a:defRPr b="0" i="0" sz="2138" u="none" cap="none" strike="noStrike">
                <a:solidFill>
                  <a:schemeClr val="lt1"/>
                </a:solidFill>
                <a:latin typeface="Gill Sans"/>
                <a:ea typeface="Gill Sans"/>
                <a:cs typeface="Gill Sans"/>
                <a:sym typeface="Gill Sans"/>
              </a:defRPr>
            </a:lvl7pPr>
            <a:lvl8pPr indent="-460754" lvl="7" marL="3657600" marR="0" rtl="0" algn="l">
              <a:spcBef>
                <a:spcPts val="1294"/>
              </a:spcBef>
              <a:spcAft>
                <a:spcPts val="0"/>
              </a:spcAft>
              <a:buClr>
                <a:schemeClr val="lt1"/>
              </a:buClr>
              <a:buSzPts val="3656"/>
              <a:buFont typeface="Gill Sans"/>
              <a:buChar char="•"/>
              <a:defRPr b="0" i="0" sz="2138" u="none" cap="none" strike="noStrike">
                <a:solidFill>
                  <a:schemeClr val="lt1"/>
                </a:solidFill>
                <a:latin typeface="Gill Sans"/>
                <a:ea typeface="Gill Sans"/>
                <a:cs typeface="Gill Sans"/>
                <a:sym typeface="Gill Sans"/>
              </a:defRPr>
            </a:lvl8pPr>
            <a:lvl9pPr indent="-460754" lvl="8" marL="4114800" marR="0" rtl="0" algn="l">
              <a:spcBef>
                <a:spcPts val="1294"/>
              </a:spcBef>
              <a:spcAft>
                <a:spcPts val="0"/>
              </a:spcAft>
              <a:buClr>
                <a:schemeClr val="lt1"/>
              </a:buClr>
              <a:buSzPts val="3656"/>
              <a:buFont typeface="Gill Sans"/>
              <a:buChar char="•"/>
              <a:defRPr b="0" i="0" sz="2138" u="none" cap="none" strike="noStrike">
                <a:solidFill>
                  <a:schemeClr val="lt1"/>
                </a:solidFill>
                <a:latin typeface="Gill Sans"/>
                <a:ea typeface="Gill Sans"/>
                <a:cs typeface="Gill Sans"/>
                <a:sym typeface="Gill Sans"/>
              </a:defRPr>
            </a:lvl9pPr>
          </a:lstStyle>
          <a:p/>
        </p:txBody>
      </p:sp>
      <p:sp>
        <p:nvSpPr>
          <p:cNvPr id="18" name="Google Shape;18;p3"/>
          <p:cNvSpPr txBox="1"/>
          <p:nvPr/>
        </p:nvSpPr>
        <p:spPr>
          <a:xfrm>
            <a:off x="0" y="0"/>
            <a:ext cx="9144000" cy="3619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rgbClr val="FFFFFF"/>
              </a:solidFill>
              <a:latin typeface="Gill Sans"/>
              <a:ea typeface="Gill Sans"/>
              <a:cs typeface="Gill Sans"/>
              <a:sym typeface="Gill Sans"/>
            </a:endParaRPr>
          </a:p>
        </p:txBody>
      </p:sp>
      <p:sp>
        <p:nvSpPr>
          <p:cNvPr id="19" name="Google Shape;19;p3"/>
          <p:cNvSpPr txBox="1"/>
          <p:nvPr/>
        </p:nvSpPr>
        <p:spPr>
          <a:xfrm>
            <a:off x="-3175" y="4776787"/>
            <a:ext cx="9144000" cy="3619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rgbClr val="FFFFFF"/>
              </a:solidFill>
              <a:latin typeface="Gill Sans"/>
              <a:ea typeface="Gill Sans"/>
              <a:cs typeface="Gill Sans"/>
              <a:sym typeface="Gill Sans"/>
            </a:endParaRPr>
          </a:p>
        </p:txBody>
      </p:sp>
      <p:sp>
        <p:nvSpPr>
          <p:cNvPr id="20" name="Google Shape;20;p3"/>
          <p:cNvSpPr txBox="1"/>
          <p:nvPr/>
        </p:nvSpPr>
        <p:spPr>
          <a:xfrm>
            <a:off x="3175" y="4762"/>
            <a:ext cx="9144000" cy="36195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rgbClr val="FFFFFF"/>
              </a:solidFill>
              <a:latin typeface="Gill Sans"/>
              <a:ea typeface="Gill Sans"/>
              <a:cs typeface="Gill Sans"/>
              <a:sym typeface="Gill Sans"/>
            </a:endParaRPr>
          </a:p>
        </p:txBody>
      </p:sp>
      <p:sp>
        <p:nvSpPr>
          <p:cNvPr id="21" name="Google Shape;21;p3"/>
          <p:cNvSpPr txBox="1"/>
          <p:nvPr/>
        </p:nvSpPr>
        <p:spPr>
          <a:xfrm>
            <a:off x="0" y="4781550"/>
            <a:ext cx="9144000" cy="36195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rgbClr val="FFFFFF"/>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2.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5.png"/><Relationship Id="rId4" Type="http://schemas.openxmlformats.org/officeDocument/2006/relationships/image" Target="../media/image13.png"/><Relationship Id="rId5"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1.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
        <p:nvSpPr>
          <p:cNvPr id="32" name="Google Shape;32;p7"/>
          <p:cNvSpPr txBox="1"/>
          <p:nvPr>
            <p:ph type="ctrTitle"/>
          </p:nvPr>
        </p:nvSpPr>
        <p:spPr>
          <a:xfrm>
            <a:off x="685800" y="1597025"/>
            <a:ext cx="7772400" cy="1103312"/>
          </a:xfrm>
          <a:prstGeom prst="rect">
            <a:avLst/>
          </a:prstGeom>
          <a:noFill/>
          <a:ln>
            <a:noFill/>
          </a:ln>
        </p:spPr>
        <p:txBody>
          <a:bodyPr anchorCtr="0" anchor="b" bIns="38100" lIns="38100" spcFirstLastPara="1" rIns="38100" wrap="square" tIns="38100">
            <a:noAutofit/>
          </a:bodyPr>
          <a:lstStyle/>
          <a:p>
            <a:pPr indent="0" lvl="0" marL="0" rtl="0" algn="ctr">
              <a:lnSpc>
                <a:spcPct val="100000"/>
              </a:lnSpc>
              <a:spcBef>
                <a:spcPts val="0"/>
              </a:spcBef>
              <a:spcAft>
                <a:spcPts val="0"/>
              </a:spcAft>
              <a:buClr>
                <a:srgbClr val="FFCC66"/>
              </a:buClr>
              <a:buSzPts val="4400"/>
              <a:buFont typeface="Gill Sans"/>
              <a:buNone/>
            </a:pPr>
            <a:r>
              <a:rPr b="0" i="0" lang="en-US" sz="4400" u="none">
                <a:solidFill>
                  <a:srgbClr val="FFCC66"/>
                </a:solidFill>
                <a:latin typeface="Gill Sans"/>
                <a:ea typeface="Gill Sans"/>
                <a:cs typeface="Gill Sans"/>
                <a:sym typeface="Gill Sans"/>
              </a:rPr>
              <a:t>Accessing MySQL Using PDO</a:t>
            </a:r>
            <a:endParaRPr/>
          </a:p>
        </p:txBody>
      </p:sp>
      <p:sp>
        <p:nvSpPr>
          <p:cNvPr id="33" name="Google Shape;33;p7"/>
          <p:cNvSpPr txBox="1"/>
          <p:nvPr>
            <p:ph idx="1" type="subTitle"/>
          </p:nvPr>
        </p:nvSpPr>
        <p:spPr>
          <a:xfrm>
            <a:off x="1371600" y="2914650"/>
            <a:ext cx="6400800" cy="1314450"/>
          </a:xfrm>
          <a:prstGeom prst="rect">
            <a:avLst/>
          </a:prstGeom>
          <a:noFill/>
          <a:ln>
            <a:noFill/>
          </a:ln>
        </p:spPr>
        <p:txBody>
          <a:bodyPr anchorCtr="0" anchor="t" bIns="38100" lIns="38100" spcFirstLastPara="1" rIns="38100" wrap="square" tIns="38100">
            <a:noAutofit/>
          </a:bodyPr>
          <a:lstStyle/>
          <a:p>
            <a:pPr indent="0" lvl="0" marL="0" rtl="0" algn="ctr">
              <a:lnSpc>
                <a:spcPct val="100000"/>
              </a:lnSpc>
              <a:spcBef>
                <a:spcPts val="0"/>
              </a:spcBef>
              <a:spcAft>
                <a:spcPts val="0"/>
              </a:spcAft>
              <a:buClr>
                <a:schemeClr val="lt1"/>
              </a:buClr>
              <a:buSzPts val="2700"/>
              <a:buFont typeface="Gill Sans"/>
              <a:buNone/>
            </a:pPr>
            <a:r>
              <a:rPr b="0" i="0" lang="en-US" sz="2700" u="none">
                <a:solidFill>
                  <a:schemeClr val="lt1"/>
                </a:solidFill>
                <a:latin typeface="Gill Sans"/>
                <a:ea typeface="Gill Sans"/>
                <a:cs typeface="Gill Sans"/>
                <a:sym typeface="Gill Sans"/>
              </a:rPr>
              <a:t>Charles Severance</a:t>
            </a:r>
            <a:endParaRPr/>
          </a:p>
          <a:p>
            <a:pPr indent="0" lvl="0" marL="0" rtl="0" algn="ctr">
              <a:lnSpc>
                <a:spcPct val="100000"/>
              </a:lnSpc>
              <a:spcBef>
                <a:spcPts val="0"/>
              </a:spcBef>
              <a:spcAft>
                <a:spcPts val="0"/>
              </a:spcAft>
              <a:buClr>
                <a:schemeClr val="lt1"/>
              </a:buClr>
              <a:buSzPts val="2700"/>
              <a:buFont typeface="Gill Sans"/>
              <a:buNone/>
            </a:pPr>
            <a:r>
              <a:rPr b="0" i="0" lang="en-US" sz="2700" u="none">
                <a:solidFill>
                  <a:schemeClr val="lt1"/>
                </a:solidFill>
                <a:latin typeface="Gill Sans"/>
                <a:ea typeface="Gill Sans"/>
                <a:cs typeface="Gill Sans"/>
                <a:sym typeface="Gill Sans"/>
              </a:rPr>
              <a:t>www.wa4e.com</a:t>
            </a:r>
            <a:endParaRPr/>
          </a:p>
        </p:txBody>
      </p:sp>
      <p:pic>
        <p:nvPicPr>
          <p:cNvPr id="34" name="Google Shape;34;p7"/>
          <p:cNvPicPr preferRelativeResize="0"/>
          <p:nvPr/>
        </p:nvPicPr>
        <p:blipFill rotWithShape="1">
          <a:blip r:embed="rId3">
            <a:alphaModFix/>
          </a:blip>
          <a:srcRect b="0" l="0" r="0" t="0"/>
          <a:stretch/>
        </p:blipFill>
        <p:spPr>
          <a:xfrm>
            <a:off x="7848600" y="4324350"/>
            <a:ext cx="996950" cy="338137"/>
          </a:xfrm>
          <a:prstGeom prst="rect">
            <a:avLst/>
          </a:prstGeom>
          <a:noFill/>
          <a:ln>
            <a:noFill/>
          </a:ln>
        </p:spPr>
      </p:pic>
      <p:sp>
        <p:nvSpPr>
          <p:cNvPr id="35" name="Google Shape;35;p7"/>
          <p:cNvSpPr txBox="1"/>
          <p:nvPr/>
        </p:nvSpPr>
        <p:spPr>
          <a:xfrm>
            <a:off x="457200" y="4324350"/>
            <a:ext cx="3856037"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00"/>
              </a:buClr>
              <a:buSzPts val="2000"/>
              <a:buFont typeface="Gill Sans"/>
              <a:buNone/>
            </a:pPr>
            <a:r>
              <a:rPr b="0" i="0" lang="en-US" sz="2000" u="none">
                <a:solidFill>
                  <a:srgbClr val="FFFF00"/>
                </a:solidFill>
                <a:latin typeface="Gill Sans"/>
                <a:ea typeface="Gill Sans"/>
                <a:cs typeface="Gill Sans"/>
                <a:sym typeface="Gill Sans"/>
              </a:rPr>
              <a:t>http://www.wa4e.com/code/pdo.zip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6"/>
          <p:cNvSpPr txBox="1"/>
          <p:nvPr>
            <p:ph type="title"/>
          </p:nvPr>
        </p:nvSpPr>
        <p:spPr>
          <a:xfrm>
            <a:off x="849312" y="590550"/>
            <a:ext cx="7445375" cy="830262"/>
          </a:xfrm>
          <a:prstGeom prst="rect">
            <a:avLst/>
          </a:prstGeom>
          <a:noFill/>
          <a:ln>
            <a:noFill/>
          </a:ln>
        </p:spPr>
        <p:txBody>
          <a:bodyPr anchorCtr="0" anchor="ctr" bIns="50800" lIns="50800" spcFirstLastPara="1" rIns="50800" wrap="square" tIns="50800">
            <a:noAutofit/>
          </a:bodyPr>
          <a:lstStyle/>
          <a:p>
            <a:pPr indent="0" lvl="0" marL="0" rtl="0" algn="ctr">
              <a:lnSpc>
                <a:spcPct val="100000"/>
              </a:lnSpc>
              <a:spcBef>
                <a:spcPts val="0"/>
              </a:spcBef>
              <a:spcAft>
                <a:spcPts val="0"/>
              </a:spcAft>
              <a:buClr>
                <a:srgbClr val="FFCC66"/>
              </a:buClr>
              <a:buSzPts val="4200"/>
              <a:buFont typeface="Gill Sans"/>
              <a:buNone/>
            </a:pPr>
            <a:r>
              <a:rPr b="0" i="0" lang="en-US" sz="4200" u="none">
                <a:solidFill>
                  <a:srgbClr val="FFCC66"/>
                </a:solidFill>
                <a:latin typeface="Gill Sans"/>
                <a:ea typeface="Gill Sans"/>
                <a:cs typeface="Gill Sans"/>
                <a:sym typeface="Gill Sans"/>
              </a:rPr>
              <a:t>Database Connection</a:t>
            </a:r>
            <a:endParaRPr/>
          </a:p>
        </p:txBody>
      </p:sp>
      <p:sp>
        <p:nvSpPr>
          <p:cNvPr id="133" name="Google Shape;133;p16"/>
          <p:cNvSpPr txBox="1"/>
          <p:nvPr/>
        </p:nvSpPr>
        <p:spPr>
          <a:xfrm>
            <a:off x="5507037" y="1885950"/>
            <a:ext cx="2193925" cy="1236662"/>
          </a:xfrm>
          <a:prstGeom prst="rect">
            <a:avLst/>
          </a:prstGeom>
          <a:noFill/>
          <a:ln cap="flat" cmpd="sng" w="101600">
            <a:solidFill>
              <a:srgbClr val="FF00FF"/>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000" u="none">
              <a:solidFill>
                <a:srgbClr val="FFFFFF"/>
              </a:solidFill>
              <a:latin typeface="Gill Sans"/>
              <a:ea typeface="Gill Sans"/>
              <a:cs typeface="Gill Sans"/>
              <a:sym typeface="Gill Sans"/>
            </a:endParaRPr>
          </a:p>
        </p:txBody>
      </p:sp>
      <p:sp>
        <p:nvSpPr>
          <p:cNvPr id="134" name="Google Shape;134;p16"/>
          <p:cNvSpPr txBox="1"/>
          <p:nvPr/>
        </p:nvSpPr>
        <p:spPr>
          <a:xfrm>
            <a:off x="1443037" y="1885950"/>
            <a:ext cx="2193925" cy="1236662"/>
          </a:xfrm>
          <a:prstGeom prst="rect">
            <a:avLst/>
          </a:prstGeom>
          <a:noFill/>
          <a:ln cap="flat" cmpd="sng" w="101600">
            <a:solidFill>
              <a:srgbClr val="FF7F00"/>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00"/>
              </a:buClr>
              <a:buSzPts val="2500"/>
              <a:buFont typeface="Gill Sans"/>
              <a:buNone/>
            </a:pPr>
            <a:r>
              <a:rPr b="0" i="0" lang="en-US" sz="2500" u="none">
                <a:solidFill>
                  <a:srgbClr val="FFFF00"/>
                </a:solidFill>
                <a:latin typeface="Gill Sans"/>
                <a:ea typeface="Gill Sans"/>
                <a:cs typeface="Gill Sans"/>
                <a:sym typeface="Gill Sans"/>
              </a:rPr>
              <a:t>PHP</a:t>
            </a:r>
            <a:endParaRPr/>
          </a:p>
          <a:p>
            <a:pPr indent="0" lvl="0" marL="0" marR="0" rtl="0" algn="ctr">
              <a:lnSpc>
                <a:spcPct val="100000"/>
              </a:lnSpc>
              <a:spcBef>
                <a:spcPts val="0"/>
              </a:spcBef>
              <a:spcAft>
                <a:spcPts val="0"/>
              </a:spcAft>
              <a:buClr>
                <a:srgbClr val="FFFF00"/>
              </a:buClr>
              <a:buSzPts val="2500"/>
              <a:buFont typeface="Gill Sans"/>
              <a:buNone/>
            </a:pPr>
            <a:r>
              <a:rPr b="0" i="0" lang="en-US" sz="2500" u="none">
                <a:solidFill>
                  <a:srgbClr val="FFFF00"/>
                </a:solidFill>
                <a:latin typeface="Gill Sans"/>
                <a:ea typeface="Gill Sans"/>
                <a:cs typeface="Gill Sans"/>
                <a:sym typeface="Gill Sans"/>
              </a:rPr>
              <a:t>Software</a:t>
            </a:r>
            <a:endParaRPr/>
          </a:p>
        </p:txBody>
      </p:sp>
      <p:sp>
        <p:nvSpPr>
          <p:cNvPr id="135" name="Google Shape;135;p16"/>
          <p:cNvSpPr/>
          <p:nvPr/>
        </p:nvSpPr>
        <p:spPr>
          <a:xfrm>
            <a:off x="3678237" y="1908175"/>
            <a:ext cx="1758950" cy="777875"/>
          </a:xfrm>
          <a:prstGeom prst="leftRightArrow">
            <a:avLst>
              <a:gd fmla="val 4146" name="adj1"/>
              <a:gd fmla="val 5899" name="adj2"/>
            </a:avLst>
          </a:prstGeom>
          <a:blipFill rotWithShape="1">
            <a:blip r:embed="rId3">
              <a:alphaModFix/>
            </a:blip>
            <a:tile algn="tl" flip="none" tx="0" sx="100000" ty="0" sy="100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Gill Sans"/>
              <a:buNone/>
            </a:pPr>
            <a:r>
              <a:rPr b="0" i="0" lang="en-US" sz="1400" u="none">
                <a:solidFill>
                  <a:srgbClr val="000000"/>
                </a:solidFill>
                <a:latin typeface="Gill Sans"/>
                <a:ea typeface="Gill Sans"/>
                <a:cs typeface="Gill Sans"/>
                <a:sym typeface="Gill Sans"/>
              </a:rPr>
              <a:t>SQL</a:t>
            </a:r>
            <a:endParaRPr/>
          </a:p>
        </p:txBody>
      </p:sp>
      <p:sp>
        <p:nvSpPr>
          <p:cNvPr id="136" name="Google Shape;136;p16"/>
          <p:cNvSpPr txBox="1"/>
          <p:nvPr/>
        </p:nvSpPr>
        <p:spPr>
          <a:xfrm>
            <a:off x="5599112" y="1403350"/>
            <a:ext cx="1146175" cy="330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FFFF"/>
              </a:buClr>
              <a:buSzPts val="2100"/>
              <a:buFont typeface="Gill Sans"/>
              <a:buNone/>
            </a:pPr>
            <a:r>
              <a:rPr b="0" i="0" lang="en-US" sz="2100" u="none">
                <a:solidFill>
                  <a:srgbClr val="00FFFF"/>
                </a:solidFill>
                <a:latin typeface="Gill Sans"/>
                <a:ea typeface="Gill Sans"/>
                <a:cs typeface="Gill Sans"/>
                <a:sym typeface="Gill Sans"/>
              </a:rPr>
              <a:t>Hostname</a:t>
            </a:r>
            <a:endParaRPr/>
          </a:p>
        </p:txBody>
      </p:sp>
      <p:sp>
        <p:nvSpPr>
          <p:cNvPr id="137" name="Google Shape;137;p16"/>
          <p:cNvSpPr/>
          <p:nvPr/>
        </p:nvSpPr>
        <p:spPr>
          <a:xfrm>
            <a:off x="5694362" y="2008187"/>
            <a:ext cx="714375" cy="714375"/>
          </a:xfrm>
          <a:prstGeom prst="roundRect">
            <a:avLst>
              <a:gd fmla="val 3240" name="adj"/>
            </a:avLst>
          </a:prstGeom>
          <a:solidFill>
            <a:schemeClr val="accen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1400"/>
              <a:buFont typeface="Gill Sans"/>
              <a:buNone/>
            </a:pPr>
            <a:r>
              <a:rPr b="0" i="0" lang="en-US" sz="1400" u="none">
                <a:solidFill>
                  <a:schemeClr val="lt1"/>
                </a:solidFill>
                <a:latin typeface="Gill Sans"/>
                <a:ea typeface="Gill Sans"/>
                <a:cs typeface="Gill Sans"/>
                <a:sym typeface="Gill Sans"/>
              </a:rPr>
              <a:t>misc</a:t>
            </a:r>
            <a:endParaRPr/>
          </a:p>
        </p:txBody>
      </p:sp>
      <p:sp>
        <p:nvSpPr>
          <p:cNvPr id="138" name="Google Shape;138;p16"/>
          <p:cNvSpPr/>
          <p:nvPr/>
        </p:nvSpPr>
        <p:spPr>
          <a:xfrm>
            <a:off x="6694487" y="2008187"/>
            <a:ext cx="714375" cy="714375"/>
          </a:xfrm>
          <a:prstGeom prst="roundRect">
            <a:avLst>
              <a:gd fmla="val 3240" name="adj"/>
            </a:avLst>
          </a:prstGeom>
          <a:solidFill>
            <a:schemeClr val="accen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1400"/>
              <a:buFont typeface="Gill Sans"/>
              <a:buNone/>
            </a:pPr>
            <a:r>
              <a:rPr b="0" i="0" lang="en-US" sz="1400" u="none">
                <a:solidFill>
                  <a:schemeClr val="lt1"/>
                </a:solidFill>
                <a:latin typeface="Gill Sans"/>
                <a:ea typeface="Gill Sans"/>
                <a:cs typeface="Gill Sans"/>
                <a:sym typeface="Gill Sans"/>
              </a:rPr>
              <a:t>sakai</a:t>
            </a:r>
            <a:endParaRPr/>
          </a:p>
        </p:txBody>
      </p:sp>
      <p:sp>
        <p:nvSpPr>
          <p:cNvPr id="139" name="Google Shape;139;p16"/>
          <p:cNvSpPr txBox="1"/>
          <p:nvPr/>
        </p:nvSpPr>
        <p:spPr>
          <a:xfrm>
            <a:off x="3830637" y="2743200"/>
            <a:ext cx="1479550" cy="330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FF00"/>
              </a:buClr>
              <a:buSzPts val="2100"/>
              <a:buFont typeface="Gill Sans"/>
              <a:buNone/>
            </a:pPr>
            <a:r>
              <a:rPr b="0" i="0" lang="en-US" sz="2100" u="none">
                <a:solidFill>
                  <a:srgbClr val="00FF00"/>
                </a:solidFill>
                <a:latin typeface="Gill Sans"/>
                <a:ea typeface="Gill Sans"/>
                <a:cs typeface="Gill Sans"/>
                <a:sym typeface="Gill Sans"/>
              </a:rPr>
              <a:t>id / </a:t>
            </a:r>
            <a:r>
              <a:rPr b="0" i="0" lang="en-US" sz="2100" u="none">
                <a:solidFill>
                  <a:srgbClr val="FF00FF"/>
                </a:solidFill>
                <a:latin typeface="Gill Sans"/>
                <a:ea typeface="Gill Sans"/>
                <a:cs typeface="Gill Sans"/>
                <a:sym typeface="Gill Sans"/>
              </a:rPr>
              <a:t>password</a:t>
            </a:r>
            <a:endParaRPr/>
          </a:p>
        </p:txBody>
      </p:sp>
      <p:sp>
        <p:nvSpPr>
          <p:cNvPr id="140" name="Google Shape;140;p16"/>
          <p:cNvSpPr txBox="1"/>
          <p:nvPr/>
        </p:nvSpPr>
        <p:spPr>
          <a:xfrm>
            <a:off x="5826125" y="2317750"/>
            <a:ext cx="449262" cy="252412"/>
          </a:xfrm>
          <a:prstGeom prst="rect">
            <a:avLst/>
          </a:prstGeom>
          <a:solidFill>
            <a:srgbClr val="7F007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1600"/>
              <a:buFont typeface="Gill Sans"/>
              <a:buNone/>
            </a:pPr>
            <a:r>
              <a:rPr b="0" i="0" lang="en-US" sz="1600" u="none">
                <a:solidFill>
                  <a:schemeClr val="lt1"/>
                </a:solidFill>
                <a:latin typeface="Gill Sans"/>
                <a:ea typeface="Gill Sans"/>
                <a:cs typeface="Gill Sans"/>
                <a:sym typeface="Gill Sans"/>
              </a:rPr>
              <a:t>users</a:t>
            </a:r>
            <a:endParaRPr/>
          </a:p>
        </p:txBody>
      </p:sp>
      <p:sp>
        <p:nvSpPr>
          <p:cNvPr id="141" name="Google Shape;141;p16"/>
          <p:cNvSpPr txBox="1"/>
          <p:nvPr/>
        </p:nvSpPr>
        <p:spPr>
          <a:xfrm>
            <a:off x="228600" y="3943350"/>
            <a:ext cx="8583612" cy="600075"/>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FFFF00"/>
              </a:buClr>
              <a:buSzPts val="1800"/>
              <a:buFont typeface="Courier"/>
              <a:buNone/>
            </a:pPr>
            <a:r>
              <a:rPr b="0" i="0" lang="en-US" sz="1800" u="none">
                <a:solidFill>
                  <a:srgbClr val="FFFF00"/>
                </a:solidFill>
                <a:latin typeface="Courier"/>
                <a:ea typeface="Courier"/>
                <a:cs typeface="Courier"/>
                <a:sym typeface="Courier"/>
              </a:rPr>
              <a:t>$pdo = new PDO('mysql:host=localhost;port=</a:t>
            </a:r>
            <a:r>
              <a:rPr b="0" i="0" lang="en-US" sz="1800" u="none">
                <a:solidFill>
                  <a:srgbClr val="FF6600"/>
                </a:solidFill>
                <a:latin typeface="Courier"/>
                <a:ea typeface="Courier"/>
                <a:cs typeface="Courier"/>
                <a:sym typeface="Courier"/>
              </a:rPr>
              <a:t>8889</a:t>
            </a:r>
            <a:r>
              <a:rPr b="0" i="0" lang="en-US" sz="1800" u="none">
                <a:solidFill>
                  <a:srgbClr val="FFFF00"/>
                </a:solidFill>
                <a:latin typeface="Courier"/>
                <a:ea typeface="Courier"/>
                <a:cs typeface="Courier"/>
                <a:sym typeface="Courier"/>
              </a:rPr>
              <a:t>;dbname=misc',  </a:t>
            </a:r>
            <a:endParaRPr/>
          </a:p>
          <a:p>
            <a:pPr indent="0" lvl="0" marL="0" marR="0" rtl="0" algn="r">
              <a:lnSpc>
                <a:spcPct val="100000"/>
              </a:lnSpc>
              <a:spcBef>
                <a:spcPts val="0"/>
              </a:spcBef>
              <a:spcAft>
                <a:spcPts val="0"/>
              </a:spcAft>
              <a:buClr>
                <a:srgbClr val="FFFF00"/>
              </a:buClr>
              <a:buSzPts val="1800"/>
              <a:buFont typeface="Courier"/>
              <a:buNone/>
            </a:pPr>
            <a:r>
              <a:rPr b="0" i="0" lang="en-US" sz="1800" u="none">
                <a:solidFill>
                  <a:srgbClr val="FFFF00"/>
                </a:solidFill>
                <a:latin typeface="Courier"/>
                <a:ea typeface="Courier"/>
                <a:cs typeface="Courier"/>
                <a:sym typeface="Courier"/>
              </a:rPr>
              <a:t>    '</a:t>
            </a:r>
            <a:r>
              <a:rPr b="0" i="0" lang="en-US" sz="1800" u="none">
                <a:solidFill>
                  <a:srgbClr val="00FF00"/>
                </a:solidFill>
                <a:latin typeface="Courier"/>
                <a:ea typeface="Courier"/>
                <a:cs typeface="Courier"/>
                <a:sym typeface="Courier"/>
              </a:rPr>
              <a:t>fred</a:t>
            </a:r>
            <a:r>
              <a:rPr b="0" i="0" lang="en-US" sz="1800" u="none">
                <a:solidFill>
                  <a:srgbClr val="FFFF00"/>
                </a:solidFill>
                <a:latin typeface="Courier"/>
                <a:ea typeface="Courier"/>
                <a:cs typeface="Courier"/>
                <a:sym typeface="Courier"/>
              </a:rPr>
              <a:t>', '</a:t>
            </a:r>
            <a:r>
              <a:rPr b="0" i="0" lang="en-US" sz="1800" u="none">
                <a:solidFill>
                  <a:srgbClr val="FF00FF"/>
                </a:solidFill>
                <a:latin typeface="Courier"/>
                <a:ea typeface="Courier"/>
                <a:cs typeface="Courier"/>
                <a:sym typeface="Courier"/>
              </a:rPr>
              <a:t>zap</a:t>
            </a:r>
            <a:r>
              <a:rPr b="0" i="0" lang="en-US" sz="1800" u="none">
                <a:solidFill>
                  <a:srgbClr val="FFFF00"/>
                </a:solidFill>
                <a:latin typeface="Courier"/>
                <a:ea typeface="Courier"/>
                <a:cs typeface="Courier"/>
                <a:sym typeface="Courier"/>
              </a:rPr>
              <a:t>');</a:t>
            </a:r>
            <a:endParaRPr/>
          </a:p>
        </p:txBody>
      </p:sp>
      <p:sp>
        <p:nvSpPr>
          <p:cNvPr id="142" name="Google Shape;142;p16"/>
          <p:cNvSpPr txBox="1"/>
          <p:nvPr/>
        </p:nvSpPr>
        <p:spPr>
          <a:xfrm>
            <a:off x="7848600" y="361950"/>
            <a:ext cx="892175" cy="330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2100"/>
              <a:buFont typeface="Gill Sans"/>
              <a:buNone/>
            </a:pPr>
            <a:r>
              <a:rPr b="0" i="0" lang="en-US" sz="2100" u="none">
                <a:solidFill>
                  <a:schemeClr val="lt1"/>
                </a:solidFill>
                <a:latin typeface="Gill Sans"/>
                <a:ea typeface="Gill Sans"/>
                <a:cs typeface="Gill Sans"/>
                <a:sym typeface="Gill Sans"/>
              </a:rPr>
              <a:t>pdo.php</a:t>
            </a:r>
            <a:endParaRPr/>
          </a:p>
        </p:txBody>
      </p:sp>
      <p:sp>
        <p:nvSpPr>
          <p:cNvPr id="143" name="Google Shape;143;p16"/>
          <p:cNvSpPr txBox="1"/>
          <p:nvPr/>
        </p:nvSpPr>
        <p:spPr>
          <a:xfrm>
            <a:off x="6437312" y="3276600"/>
            <a:ext cx="2432050" cy="4032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6600"/>
              </a:buClr>
              <a:buSzPts val="2000"/>
              <a:buFont typeface="Gill Sans"/>
              <a:buNone/>
            </a:pPr>
            <a:r>
              <a:rPr b="0" i="0" lang="en-US" sz="2000" u="none">
                <a:solidFill>
                  <a:srgbClr val="FF6600"/>
                </a:solidFill>
                <a:latin typeface="Gill Sans"/>
                <a:ea typeface="Gill Sans"/>
                <a:cs typeface="Gill Sans"/>
                <a:sym typeface="Gill Sans"/>
              </a:rPr>
              <a:t>3306</a:t>
            </a:r>
            <a:r>
              <a:rPr b="0" i="0" lang="en-US" sz="2000" u="none">
                <a:solidFill>
                  <a:srgbClr val="FFFFFF"/>
                </a:solidFill>
                <a:latin typeface="Gill Sans"/>
                <a:ea typeface="Gill Sans"/>
                <a:cs typeface="Gill Sans"/>
                <a:sym typeface="Gill Sans"/>
              </a:rPr>
              <a:t> for xampp/linux</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7"/>
          <p:cNvSpPr txBox="1"/>
          <p:nvPr/>
        </p:nvSpPr>
        <p:spPr>
          <a:xfrm>
            <a:off x="477837" y="114300"/>
            <a:ext cx="8629650" cy="27717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&lt;?php</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echo "&lt;pre&gt;\n";</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$pdo=new PDO('mysql:host=localhost;port=</a:t>
            </a:r>
            <a:r>
              <a:rPr b="0" i="0" lang="en-US" sz="1600" u="none">
                <a:solidFill>
                  <a:srgbClr val="FF6600"/>
                </a:solidFill>
                <a:latin typeface="Courier"/>
                <a:ea typeface="Courier"/>
                <a:cs typeface="Courier"/>
                <a:sym typeface="Courier"/>
              </a:rPr>
              <a:t>8889</a:t>
            </a:r>
            <a:r>
              <a:rPr b="0" i="0" lang="en-US" sz="1600" u="none">
                <a:solidFill>
                  <a:srgbClr val="FFFF00"/>
                </a:solidFill>
                <a:latin typeface="Courier"/>
                <a:ea typeface="Courier"/>
                <a:cs typeface="Courier"/>
                <a:sym typeface="Courier"/>
              </a:rPr>
              <a:t>;dbname=misc',</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'fred', 'zap');</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$stmt = $pdo-&gt;query("SELECT * FROM users");</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$rows = $stmt-&gt;fetchAll(PDO::FETCH_ASSOC);</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print_r($rows);</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echo "&lt;/pre&gt;\n";?&gt;</a:t>
            </a:r>
            <a:endParaRPr/>
          </a:p>
        </p:txBody>
      </p:sp>
      <p:sp>
        <p:nvSpPr>
          <p:cNvPr id="149" name="Google Shape;149;p17"/>
          <p:cNvSpPr txBox="1"/>
          <p:nvPr/>
        </p:nvSpPr>
        <p:spPr>
          <a:xfrm>
            <a:off x="5564187" y="2114550"/>
            <a:ext cx="3351212" cy="2819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lt1"/>
              </a:buClr>
              <a:buSzPts val="1400"/>
              <a:buFont typeface="Courier"/>
              <a:buNone/>
            </a:pPr>
            <a:r>
              <a:rPr b="0" i="0" lang="en-US" sz="1400" u="none">
                <a:solidFill>
                  <a:schemeClr val="lt1"/>
                </a:solidFill>
                <a:latin typeface="Courier"/>
                <a:ea typeface="Courier"/>
                <a:cs typeface="Courier"/>
                <a:sym typeface="Courier"/>
              </a:rPr>
              <a:t>Array(</a:t>
            </a:r>
            <a:endParaRPr/>
          </a:p>
          <a:p>
            <a:pPr indent="0" lvl="0" marL="0" marR="0" rtl="0" algn="l">
              <a:lnSpc>
                <a:spcPct val="100000"/>
              </a:lnSpc>
              <a:spcBef>
                <a:spcPts val="0"/>
              </a:spcBef>
              <a:spcAft>
                <a:spcPts val="0"/>
              </a:spcAft>
              <a:buClr>
                <a:schemeClr val="lt1"/>
              </a:buClr>
              <a:buSzPts val="1400"/>
              <a:buFont typeface="Courier"/>
              <a:buNone/>
            </a:pPr>
            <a:r>
              <a:rPr b="0" i="0" lang="en-US" sz="1400" u="none">
                <a:solidFill>
                  <a:schemeClr val="lt1"/>
                </a:solidFill>
                <a:latin typeface="Courier"/>
                <a:ea typeface="Courier"/>
                <a:cs typeface="Courier"/>
                <a:sym typeface="Courier"/>
              </a:rPr>
              <a:t>    [user_id] =&gt; 1</a:t>
            </a:r>
            <a:endParaRPr/>
          </a:p>
          <a:p>
            <a:pPr indent="0" lvl="0" marL="0" marR="0" rtl="0" algn="l">
              <a:lnSpc>
                <a:spcPct val="100000"/>
              </a:lnSpc>
              <a:spcBef>
                <a:spcPts val="0"/>
              </a:spcBef>
              <a:spcAft>
                <a:spcPts val="0"/>
              </a:spcAft>
              <a:buClr>
                <a:schemeClr val="lt1"/>
              </a:buClr>
              <a:buSzPts val="1400"/>
              <a:buFont typeface="Courier"/>
              <a:buNone/>
            </a:pPr>
            <a:r>
              <a:rPr b="0" i="0" lang="en-US" sz="1400" u="none">
                <a:solidFill>
                  <a:schemeClr val="lt1"/>
                </a:solidFill>
                <a:latin typeface="Courier"/>
                <a:ea typeface="Courier"/>
                <a:cs typeface="Courier"/>
                <a:sym typeface="Courier"/>
              </a:rPr>
              <a:t>    [name] =&gt; Chuck</a:t>
            </a:r>
            <a:endParaRPr/>
          </a:p>
          <a:p>
            <a:pPr indent="0" lvl="0" marL="0" marR="0" rtl="0" algn="l">
              <a:lnSpc>
                <a:spcPct val="100000"/>
              </a:lnSpc>
              <a:spcBef>
                <a:spcPts val="0"/>
              </a:spcBef>
              <a:spcAft>
                <a:spcPts val="0"/>
              </a:spcAft>
              <a:buClr>
                <a:schemeClr val="lt1"/>
              </a:buClr>
              <a:buSzPts val="1400"/>
              <a:buFont typeface="Courier"/>
              <a:buNone/>
            </a:pPr>
            <a:r>
              <a:rPr b="0" i="0" lang="en-US" sz="1400" u="none">
                <a:solidFill>
                  <a:schemeClr val="lt1"/>
                </a:solidFill>
                <a:latin typeface="Courier"/>
                <a:ea typeface="Courier"/>
                <a:cs typeface="Courier"/>
                <a:sym typeface="Courier"/>
              </a:rPr>
              <a:t>    [email] =&gt; csev@umich.edu</a:t>
            </a:r>
            <a:endParaRPr/>
          </a:p>
          <a:p>
            <a:pPr indent="0" lvl="0" marL="0" marR="0" rtl="0" algn="l">
              <a:lnSpc>
                <a:spcPct val="100000"/>
              </a:lnSpc>
              <a:spcBef>
                <a:spcPts val="0"/>
              </a:spcBef>
              <a:spcAft>
                <a:spcPts val="0"/>
              </a:spcAft>
              <a:buClr>
                <a:schemeClr val="lt1"/>
              </a:buClr>
              <a:buSzPts val="1400"/>
              <a:buFont typeface="Courier"/>
              <a:buNone/>
            </a:pPr>
            <a:r>
              <a:rPr b="0" i="0" lang="en-US" sz="1400" u="none">
                <a:solidFill>
                  <a:schemeClr val="lt1"/>
                </a:solidFill>
                <a:latin typeface="Courier"/>
                <a:ea typeface="Courier"/>
                <a:cs typeface="Courier"/>
                <a:sym typeface="Courier"/>
              </a:rPr>
              <a:t>    [password] =&gt; 123</a:t>
            </a:r>
            <a:endParaRPr/>
          </a:p>
          <a:p>
            <a:pPr indent="0" lvl="0" marL="0" marR="0" rtl="0" algn="l">
              <a:lnSpc>
                <a:spcPct val="100000"/>
              </a:lnSpc>
              <a:spcBef>
                <a:spcPts val="0"/>
              </a:spcBef>
              <a:spcAft>
                <a:spcPts val="0"/>
              </a:spcAft>
              <a:buClr>
                <a:schemeClr val="lt1"/>
              </a:buClr>
              <a:buSzPts val="1400"/>
              <a:buFont typeface="Courier"/>
              <a:buNone/>
            </a:pPr>
            <a:r>
              <a:rPr b="0" i="0" lang="en-US" sz="1400" u="none">
                <a:solidFill>
                  <a:schemeClr val="lt1"/>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FF"/>
              </a:buClr>
              <a:buSzPts val="1400"/>
              <a:buFont typeface="Gill Sans"/>
              <a:buNone/>
            </a:pPr>
            <a:r>
              <a:t/>
            </a:r>
            <a:endParaRPr b="0" i="0" sz="1400" u="none">
              <a:solidFill>
                <a:schemeClr val="lt1"/>
              </a:solidFill>
              <a:latin typeface="Courier"/>
              <a:ea typeface="Courier"/>
              <a:cs typeface="Courier"/>
              <a:sym typeface="Courier"/>
            </a:endParaRPr>
          </a:p>
          <a:p>
            <a:pPr indent="0" lvl="0" marL="0" marR="0" rtl="0" algn="l">
              <a:lnSpc>
                <a:spcPct val="100000"/>
              </a:lnSpc>
              <a:spcBef>
                <a:spcPts val="0"/>
              </a:spcBef>
              <a:spcAft>
                <a:spcPts val="0"/>
              </a:spcAft>
              <a:buClr>
                <a:schemeClr val="lt1"/>
              </a:buClr>
              <a:buSzPts val="1400"/>
              <a:buFont typeface="Courier"/>
              <a:buNone/>
            </a:pPr>
            <a:r>
              <a:rPr b="0" i="0" lang="en-US" sz="1400" u="none">
                <a:solidFill>
                  <a:schemeClr val="lt1"/>
                </a:solidFill>
                <a:latin typeface="Courier"/>
                <a:ea typeface="Courier"/>
                <a:cs typeface="Courier"/>
                <a:sym typeface="Courier"/>
              </a:rPr>
              <a:t>Array(</a:t>
            </a:r>
            <a:endParaRPr/>
          </a:p>
          <a:p>
            <a:pPr indent="0" lvl="0" marL="0" marR="0" rtl="0" algn="l">
              <a:lnSpc>
                <a:spcPct val="100000"/>
              </a:lnSpc>
              <a:spcBef>
                <a:spcPts val="0"/>
              </a:spcBef>
              <a:spcAft>
                <a:spcPts val="0"/>
              </a:spcAft>
              <a:buClr>
                <a:schemeClr val="lt1"/>
              </a:buClr>
              <a:buSzPts val="1400"/>
              <a:buFont typeface="Courier"/>
              <a:buNone/>
            </a:pPr>
            <a:r>
              <a:rPr b="0" i="0" lang="en-US" sz="1400" u="none">
                <a:solidFill>
                  <a:schemeClr val="lt1"/>
                </a:solidFill>
                <a:latin typeface="Courier"/>
                <a:ea typeface="Courier"/>
                <a:cs typeface="Courier"/>
                <a:sym typeface="Courier"/>
              </a:rPr>
              <a:t>    [user_id] =&gt; 2</a:t>
            </a:r>
            <a:endParaRPr/>
          </a:p>
          <a:p>
            <a:pPr indent="0" lvl="0" marL="0" marR="0" rtl="0" algn="l">
              <a:lnSpc>
                <a:spcPct val="100000"/>
              </a:lnSpc>
              <a:spcBef>
                <a:spcPts val="0"/>
              </a:spcBef>
              <a:spcAft>
                <a:spcPts val="0"/>
              </a:spcAft>
              <a:buClr>
                <a:schemeClr val="lt1"/>
              </a:buClr>
              <a:buSzPts val="1400"/>
              <a:buFont typeface="Courier"/>
              <a:buNone/>
            </a:pPr>
            <a:r>
              <a:rPr b="0" i="0" lang="en-US" sz="1400" u="none">
                <a:solidFill>
                  <a:schemeClr val="lt1"/>
                </a:solidFill>
                <a:latin typeface="Courier"/>
                <a:ea typeface="Courier"/>
                <a:cs typeface="Courier"/>
                <a:sym typeface="Courier"/>
              </a:rPr>
              <a:t>    [name] =&gt; Glenn</a:t>
            </a:r>
            <a:endParaRPr/>
          </a:p>
          <a:p>
            <a:pPr indent="0" lvl="0" marL="0" marR="0" rtl="0" algn="l">
              <a:lnSpc>
                <a:spcPct val="100000"/>
              </a:lnSpc>
              <a:spcBef>
                <a:spcPts val="0"/>
              </a:spcBef>
              <a:spcAft>
                <a:spcPts val="0"/>
              </a:spcAft>
              <a:buClr>
                <a:schemeClr val="lt1"/>
              </a:buClr>
              <a:buSzPts val="1400"/>
              <a:buFont typeface="Courier"/>
              <a:buNone/>
            </a:pPr>
            <a:r>
              <a:rPr b="0" i="0" lang="en-US" sz="1400" u="none">
                <a:solidFill>
                  <a:schemeClr val="lt1"/>
                </a:solidFill>
                <a:latin typeface="Courier"/>
                <a:ea typeface="Courier"/>
                <a:cs typeface="Courier"/>
                <a:sym typeface="Courier"/>
              </a:rPr>
              <a:t>    [email] =&gt; gg@umich.edu</a:t>
            </a:r>
            <a:endParaRPr/>
          </a:p>
          <a:p>
            <a:pPr indent="0" lvl="0" marL="0" marR="0" rtl="0" algn="l">
              <a:lnSpc>
                <a:spcPct val="100000"/>
              </a:lnSpc>
              <a:spcBef>
                <a:spcPts val="0"/>
              </a:spcBef>
              <a:spcAft>
                <a:spcPts val="0"/>
              </a:spcAft>
              <a:buClr>
                <a:schemeClr val="lt1"/>
              </a:buClr>
              <a:buSzPts val="1400"/>
              <a:buFont typeface="Courier"/>
              <a:buNone/>
            </a:pPr>
            <a:r>
              <a:rPr b="0" i="0" lang="en-US" sz="1400" u="none">
                <a:solidFill>
                  <a:schemeClr val="lt1"/>
                </a:solidFill>
                <a:latin typeface="Courier"/>
                <a:ea typeface="Courier"/>
                <a:cs typeface="Courier"/>
                <a:sym typeface="Courier"/>
              </a:rPr>
              <a:t>    [password] =&gt; 456</a:t>
            </a:r>
            <a:endParaRPr/>
          </a:p>
          <a:p>
            <a:pPr indent="0" lvl="0" marL="0" marR="0" rtl="0" algn="l">
              <a:lnSpc>
                <a:spcPct val="100000"/>
              </a:lnSpc>
              <a:spcBef>
                <a:spcPts val="0"/>
              </a:spcBef>
              <a:spcAft>
                <a:spcPts val="0"/>
              </a:spcAft>
              <a:buClr>
                <a:schemeClr val="lt1"/>
              </a:buClr>
              <a:buSzPts val="1400"/>
              <a:buFont typeface="Courier"/>
              <a:buNone/>
            </a:pPr>
            <a:r>
              <a:rPr b="0" i="0" lang="en-US" sz="1400" u="none">
                <a:solidFill>
                  <a:schemeClr val="lt1"/>
                </a:solidFill>
                <a:latin typeface="Courier"/>
                <a:ea typeface="Courier"/>
                <a:cs typeface="Courier"/>
                <a:sym typeface="Courier"/>
              </a:rPr>
              <a:t>)</a:t>
            </a:r>
            <a:endParaRPr/>
          </a:p>
        </p:txBody>
      </p:sp>
      <p:sp>
        <p:nvSpPr>
          <p:cNvPr id="150" name="Google Shape;150;p17"/>
          <p:cNvSpPr txBox="1"/>
          <p:nvPr/>
        </p:nvSpPr>
        <p:spPr>
          <a:xfrm>
            <a:off x="304800" y="3008312"/>
            <a:ext cx="4865687" cy="135572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FF00"/>
              </a:buClr>
              <a:buSzPts val="1200"/>
              <a:buFont typeface="Courier"/>
              <a:buNone/>
            </a:pPr>
            <a:r>
              <a:rPr b="0" i="0" lang="en-US" sz="1200" u="none">
                <a:solidFill>
                  <a:srgbClr val="00FF00"/>
                </a:solidFill>
                <a:latin typeface="Courier"/>
                <a:ea typeface="Courier"/>
                <a:cs typeface="Courier"/>
                <a:sym typeface="Courier"/>
              </a:rPr>
              <a:t>mysql&gt; select * from users;</a:t>
            </a:r>
            <a:endParaRPr/>
          </a:p>
          <a:p>
            <a:pPr indent="0" lvl="0" marL="0" marR="0" rtl="0" algn="l">
              <a:lnSpc>
                <a:spcPct val="100000"/>
              </a:lnSpc>
              <a:spcBef>
                <a:spcPts val="0"/>
              </a:spcBef>
              <a:spcAft>
                <a:spcPts val="0"/>
              </a:spcAft>
              <a:buClr>
                <a:srgbClr val="00FF00"/>
              </a:buClr>
              <a:buSzPts val="1200"/>
              <a:buFont typeface="Courier"/>
              <a:buNone/>
            </a:pPr>
            <a:r>
              <a:rPr b="0" i="0" lang="en-US" sz="1200" u="none">
                <a:solidFill>
                  <a:srgbClr val="00FF00"/>
                </a:solidFill>
                <a:latin typeface="Courier"/>
                <a:ea typeface="Courier"/>
                <a:cs typeface="Courier"/>
                <a:sym typeface="Courier"/>
              </a:rPr>
              <a:t>+---------+-------+----------------+----------+</a:t>
            </a:r>
            <a:br>
              <a:rPr b="0" i="0" lang="en-US" sz="1200" u="none">
                <a:solidFill>
                  <a:srgbClr val="00FF00"/>
                </a:solidFill>
                <a:latin typeface="Courier"/>
                <a:ea typeface="Courier"/>
                <a:cs typeface="Courier"/>
                <a:sym typeface="Courier"/>
              </a:rPr>
            </a:br>
            <a:r>
              <a:rPr b="0" i="0" lang="en-US" sz="1200" u="none">
                <a:solidFill>
                  <a:srgbClr val="00FF00"/>
                </a:solidFill>
                <a:latin typeface="Courier"/>
                <a:ea typeface="Courier"/>
                <a:cs typeface="Courier"/>
                <a:sym typeface="Courier"/>
              </a:rPr>
              <a:t>| user_id | name  | email          | password |</a:t>
            </a:r>
            <a:endParaRPr/>
          </a:p>
          <a:p>
            <a:pPr indent="0" lvl="0" marL="0" marR="0" rtl="0" algn="l">
              <a:lnSpc>
                <a:spcPct val="100000"/>
              </a:lnSpc>
              <a:spcBef>
                <a:spcPts val="0"/>
              </a:spcBef>
              <a:spcAft>
                <a:spcPts val="0"/>
              </a:spcAft>
              <a:buClr>
                <a:srgbClr val="00FF00"/>
              </a:buClr>
              <a:buSzPts val="1200"/>
              <a:buFont typeface="Courier"/>
              <a:buNone/>
            </a:pPr>
            <a:r>
              <a:rPr b="0" i="0" lang="en-US" sz="1200" u="none">
                <a:solidFill>
                  <a:srgbClr val="00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00FF00"/>
              </a:buClr>
              <a:buSzPts val="1200"/>
              <a:buFont typeface="Courier"/>
              <a:buNone/>
            </a:pPr>
            <a:r>
              <a:rPr b="0" i="0" lang="en-US" sz="1200" u="none">
                <a:solidFill>
                  <a:srgbClr val="00FF00"/>
                </a:solidFill>
                <a:latin typeface="Courier"/>
                <a:ea typeface="Courier"/>
                <a:cs typeface="Courier"/>
                <a:sym typeface="Courier"/>
              </a:rPr>
              <a:t>|       1 | Chuck | csev@umich.edu | 123      |</a:t>
            </a:r>
            <a:endParaRPr/>
          </a:p>
          <a:p>
            <a:pPr indent="0" lvl="0" marL="0" marR="0" rtl="0" algn="l">
              <a:lnSpc>
                <a:spcPct val="100000"/>
              </a:lnSpc>
              <a:spcBef>
                <a:spcPts val="0"/>
              </a:spcBef>
              <a:spcAft>
                <a:spcPts val="0"/>
              </a:spcAft>
              <a:buClr>
                <a:srgbClr val="00FF00"/>
              </a:buClr>
              <a:buSzPts val="1200"/>
              <a:buFont typeface="Courier"/>
              <a:buNone/>
            </a:pPr>
            <a:r>
              <a:rPr b="0" i="0" lang="en-US" sz="1200" u="none">
                <a:solidFill>
                  <a:srgbClr val="00FF00"/>
                </a:solidFill>
                <a:latin typeface="Courier"/>
                <a:ea typeface="Courier"/>
                <a:cs typeface="Courier"/>
                <a:sym typeface="Courier"/>
              </a:rPr>
              <a:t>|       2 | Glenn | gg@umich.edu   | 456      |</a:t>
            </a:r>
            <a:endParaRPr/>
          </a:p>
          <a:p>
            <a:pPr indent="0" lvl="0" marL="0" marR="0" rtl="0" algn="l">
              <a:lnSpc>
                <a:spcPct val="100000"/>
              </a:lnSpc>
              <a:spcBef>
                <a:spcPts val="0"/>
              </a:spcBef>
              <a:spcAft>
                <a:spcPts val="0"/>
              </a:spcAft>
              <a:buClr>
                <a:srgbClr val="00FF00"/>
              </a:buClr>
              <a:buSzPts val="1200"/>
              <a:buFont typeface="Courier"/>
              <a:buNone/>
            </a:pPr>
            <a:r>
              <a:rPr b="0" i="0" lang="en-US" sz="1200" u="none">
                <a:solidFill>
                  <a:srgbClr val="00FF00"/>
                </a:solidFill>
                <a:latin typeface="Courier"/>
                <a:ea typeface="Courier"/>
                <a:cs typeface="Courier"/>
                <a:sym typeface="Courier"/>
              </a:rPr>
              <a:t>+---------+-------+----------------+----------+</a:t>
            </a:r>
            <a:endParaRPr/>
          </a:p>
        </p:txBody>
      </p:sp>
      <p:sp>
        <p:nvSpPr>
          <p:cNvPr id="151" name="Google Shape;151;p17"/>
          <p:cNvSpPr txBox="1"/>
          <p:nvPr/>
        </p:nvSpPr>
        <p:spPr>
          <a:xfrm>
            <a:off x="7848600" y="361950"/>
            <a:ext cx="908050" cy="328612"/>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FF"/>
              </a:buClr>
              <a:buSzPts val="2100"/>
              <a:buFont typeface="Gill Sans"/>
              <a:buNone/>
            </a:pPr>
            <a:r>
              <a:rPr b="0" i="0" lang="en-US" sz="2100" u="none">
                <a:solidFill>
                  <a:srgbClr val="FF00FF"/>
                </a:solidFill>
                <a:latin typeface="Gill Sans"/>
                <a:ea typeface="Gill Sans"/>
                <a:cs typeface="Gill Sans"/>
                <a:sym typeface="Gill Sans"/>
              </a:rPr>
              <a:t>first.php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nvSpPr>
        <p:spPr>
          <a:xfrm>
            <a:off x="228600" y="188912"/>
            <a:ext cx="8601075" cy="356235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400"/>
              <a:buFont typeface="Courier"/>
              <a:buNone/>
            </a:pPr>
            <a:r>
              <a:rPr b="0" i="0" lang="en-US" sz="1400" u="none">
                <a:solidFill>
                  <a:srgbClr val="FFFF00"/>
                </a:solidFill>
                <a:latin typeface="Courier"/>
                <a:ea typeface="Courier"/>
                <a:cs typeface="Courier"/>
                <a:sym typeface="Courier"/>
              </a:rPr>
              <a:t>&lt;?php</a:t>
            </a:r>
            <a:endParaRPr/>
          </a:p>
          <a:p>
            <a:pPr indent="0" lvl="0" marL="0" marR="0" rtl="0" algn="l">
              <a:lnSpc>
                <a:spcPct val="100000"/>
              </a:lnSpc>
              <a:spcBef>
                <a:spcPts val="0"/>
              </a:spcBef>
              <a:spcAft>
                <a:spcPts val="0"/>
              </a:spcAft>
              <a:buClr>
                <a:srgbClr val="FFFF00"/>
              </a:buClr>
              <a:buSzPts val="1400"/>
              <a:buFont typeface="Courier"/>
              <a:buNone/>
            </a:pPr>
            <a:r>
              <a:rPr b="0" i="0" lang="en-US" sz="1400" u="none">
                <a:solidFill>
                  <a:srgbClr val="FFFF00"/>
                </a:solidFill>
                <a:latin typeface="Courier"/>
                <a:ea typeface="Courier"/>
                <a:cs typeface="Courier"/>
                <a:sym typeface="Courier"/>
              </a:rPr>
              <a:t>$pdo = new PDO('mysql:host=localhost;port=</a:t>
            </a:r>
            <a:r>
              <a:rPr b="0" i="0" lang="en-US" sz="1400" u="none">
                <a:solidFill>
                  <a:srgbClr val="FF6600"/>
                </a:solidFill>
                <a:latin typeface="Courier"/>
                <a:ea typeface="Courier"/>
                <a:cs typeface="Courier"/>
                <a:sym typeface="Courier"/>
              </a:rPr>
              <a:t>8889</a:t>
            </a:r>
            <a:r>
              <a:rPr b="0" i="0" lang="en-US" sz="1400" u="none">
                <a:solidFill>
                  <a:srgbClr val="FFFF00"/>
                </a:solidFill>
                <a:latin typeface="Courier"/>
                <a:ea typeface="Courier"/>
                <a:cs typeface="Courier"/>
                <a:sym typeface="Courier"/>
              </a:rPr>
              <a:t>;dbname=misc',</a:t>
            </a:r>
            <a:endParaRPr/>
          </a:p>
          <a:p>
            <a:pPr indent="0" lvl="0" marL="0" marR="0" rtl="0" algn="l">
              <a:lnSpc>
                <a:spcPct val="100000"/>
              </a:lnSpc>
              <a:spcBef>
                <a:spcPts val="0"/>
              </a:spcBef>
              <a:spcAft>
                <a:spcPts val="0"/>
              </a:spcAft>
              <a:buClr>
                <a:srgbClr val="FFFF00"/>
              </a:buClr>
              <a:buSzPts val="1400"/>
              <a:buFont typeface="Courier"/>
              <a:buNone/>
            </a:pPr>
            <a:r>
              <a:rPr b="0" i="0" lang="en-US" sz="1400" u="none">
                <a:solidFill>
                  <a:srgbClr val="FFFF00"/>
                </a:solidFill>
                <a:latin typeface="Courier"/>
                <a:ea typeface="Courier"/>
                <a:cs typeface="Courier"/>
                <a:sym typeface="Courier"/>
              </a:rPr>
              <a:t>    'fred', 'zap');</a:t>
            </a:r>
            <a:endParaRPr/>
          </a:p>
          <a:p>
            <a:pPr indent="0" lvl="0" marL="0" marR="0" rtl="0" algn="l">
              <a:lnSpc>
                <a:spcPct val="100000"/>
              </a:lnSpc>
              <a:spcBef>
                <a:spcPts val="0"/>
              </a:spcBef>
              <a:spcAft>
                <a:spcPts val="0"/>
              </a:spcAft>
              <a:buClr>
                <a:srgbClr val="FFFF00"/>
              </a:buClr>
              <a:buSzPts val="1400"/>
              <a:buFont typeface="Courier"/>
              <a:buNone/>
            </a:pPr>
            <a:r>
              <a:rPr b="0" i="0" lang="en-US" sz="1400" u="none">
                <a:solidFill>
                  <a:srgbClr val="FFFF00"/>
                </a:solidFill>
                <a:latin typeface="Courier"/>
                <a:ea typeface="Courier"/>
                <a:cs typeface="Courier"/>
                <a:sym typeface="Courier"/>
              </a:rPr>
              <a:t>$stmt = $pdo-&gt;query("SELECT name, email, password FROM users");</a:t>
            </a:r>
            <a:endParaRPr/>
          </a:p>
          <a:p>
            <a:pPr indent="0" lvl="0" marL="0" marR="0" rtl="0" algn="l">
              <a:lnSpc>
                <a:spcPct val="100000"/>
              </a:lnSpc>
              <a:spcBef>
                <a:spcPts val="0"/>
              </a:spcBef>
              <a:spcAft>
                <a:spcPts val="0"/>
              </a:spcAft>
              <a:buClr>
                <a:srgbClr val="FFFF00"/>
              </a:buClr>
              <a:buSzPts val="1400"/>
              <a:buFont typeface="Courier"/>
              <a:buNone/>
            </a:pPr>
            <a:r>
              <a:rPr b="0" i="0" lang="en-US" sz="1400" u="none">
                <a:solidFill>
                  <a:srgbClr val="FFFF00"/>
                </a:solidFill>
                <a:latin typeface="Courier"/>
                <a:ea typeface="Courier"/>
                <a:cs typeface="Courier"/>
                <a:sym typeface="Courier"/>
              </a:rPr>
              <a:t>$rows = $stmt-&gt;fetchAll(PDO::FETCH_ASSOC);</a:t>
            </a:r>
            <a:endParaRPr/>
          </a:p>
          <a:p>
            <a:pPr indent="0" lvl="0" marL="0" marR="0" rtl="0" algn="l">
              <a:lnSpc>
                <a:spcPct val="100000"/>
              </a:lnSpc>
              <a:spcBef>
                <a:spcPts val="0"/>
              </a:spcBef>
              <a:spcAft>
                <a:spcPts val="0"/>
              </a:spcAft>
              <a:buClr>
                <a:srgbClr val="FFFF00"/>
              </a:buClr>
              <a:buSzPts val="1400"/>
              <a:buFont typeface="Courier"/>
              <a:buNone/>
            </a:pPr>
            <a:r>
              <a:rPr b="0" i="0" lang="en-US" sz="1400" u="none">
                <a:solidFill>
                  <a:srgbClr val="FFFF00"/>
                </a:solidFill>
                <a:latin typeface="Courier"/>
                <a:ea typeface="Courier"/>
                <a:cs typeface="Courier"/>
                <a:sym typeface="Courier"/>
              </a:rPr>
              <a:t>echo '&lt;table border="1"&gt;'."\n";</a:t>
            </a:r>
            <a:endParaRPr/>
          </a:p>
          <a:p>
            <a:pPr indent="0" lvl="0" marL="0" marR="0" rtl="0" algn="l">
              <a:lnSpc>
                <a:spcPct val="100000"/>
              </a:lnSpc>
              <a:spcBef>
                <a:spcPts val="0"/>
              </a:spcBef>
              <a:spcAft>
                <a:spcPts val="0"/>
              </a:spcAft>
              <a:buClr>
                <a:srgbClr val="FFFF00"/>
              </a:buClr>
              <a:buSzPts val="1400"/>
              <a:buFont typeface="Courier"/>
              <a:buNone/>
            </a:pPr>
            <a:r>
              <a:rPr b="0" i="0" lang="en-US" sz="1400" u="none">
                <a:solidFill>
                  <a:srgbClr val="FFFF00"/>
                </a:solidFill>
                <a:latin typeface="Courier"/>
                <a:ea typeface="Courier"/>
                <a:cs typeface="Courier"/>
                <a:sym typeface="Courier"/>
              </a:rPr>
              <a:t>foreach ( $rows as $row ) {</a:t>
            </a:r>
            <a:endParaRPr/>
          </a:p>
          <a:p>
            <a:pPr indent="0" lvl="0" marL="0" marR="0" rtl="0" algn="l">
              <a:lnSpc>
                <a:spcPct val="100000"/>
              </a:lnSpc>
              <a:spcBef>
                <a:spcPts val="0"/>
              </a:spcBef>
              <a:spcAft>
                <a:spcPts val="0"/>
              </a:spcAft>
              <a:buClr>
                <a:srgbClr val="FFFF00"/>
              </a:buClr>
              <a:buSzPts val="1400"/>
              <a:buFont typeface="Courier"/>
              <a:buNone/>
            </a:pPr>
            <a:r>
              <a:rPr b="0" i="0" lang="en-US" sz="1400" u="none">
                <a:solidFill>
                  <a:srgbClr val="FFFF00"/>
                </a:solidFill>
                <a:latin typeface="Courier"/>
                <a:ea typeface="Courier"/>
                <a:cs typeface="Courier"/>
                <a:sym typeface="Courier"/>
              </a:rPr>
              <a:t>    echo "&lt;tr&gt;&lt;td&gt;";</a:t>
            </a:r>
            <a:endParaRPr/>
          </a:p>
          <a:p>
            <a:pPr indent="0" lvl="0" marL="0" marR="0" rtl="0" algn="l">
              <a:lnSpc>
                <a:spcPct val="100000"/>
              </a:lnSpc>
              <a:spcBef>
                <a:spcPts val="0"/>
              </a:spcBef>
              <a:spcAft>
                <a:spcPts val="0"/>
              </a:spcAft>
              <a:buClr>
                <a:srgbClr val="FFFF00"/>
              </a:buClr>
              <a:buSzPts val="1400"/>
              <a:buFont typeface="Courier"/>
              <a:buNone/>
            </a:pPr>
            <a:r>
              <a:rPr b="0" i="0" lang="en-US" sz="1400" u="none">
                <a:solidFill>
                  <a:srgbClr val="FFFF00"/>
                </a:solidFill>
                <a:latin typeface="Courier"/>
                <a:ea typeface="Courier"/>
                <a:cs typeface="Courier"/>
                <a:sym typeface="Courier"/>
              </a:rPr>
              <a:t>    echo($row['name']);</a:t>
            </a:r>
            <a:endParaRPr/>
          </a:p>
          <a:p>
            <a:pPr indent="0" lvl="0" marL="0" marR="0" rtl="0" algn="l">
              <a:lnSpc>
                <a:spcPct val="100000"/>
              </a:lnSpc>
              <a:spcBef>
                <a:spcPts val="0"/>
              </a:spcBef>
              <a:spcAft>
                <a:spcPts val="0"/>
              </a:spcAft>
              <a:buClr>
                <a:srgbClr val="FFFF00"/>
              </a:buClr>
              <a:buSzPts val="1400"/>
              <a:buFont typeface="Courier"/>
              <a:buNone/>
            </a:pPr>
            <a:r>
              <a:rPr b="0" i="0" lang="en-US" sz="1400" u="none">
                <a:solidFill>
                  <a:srgbClr val="FFFF00"/>
                </a:solidFill>
                <a:latin typeface="Courier"/>
                <a:ea typeface="Courier"/>
                <a:cs typeface="Courier"/>
                <a:sym typeface="Courier"/>
              </a:rPr>
              <a:t>    echo("&lt;/td&gt;&lt;td&gt;");</a:t>
            </a:r>
            <a:endParaRPr/>
          </a:p>
          <a:p>
            <a:pPr indent="0" lvl="0" marL="0" marR="0" rtl="0" algn="l">
              <a:lnSpc>
                <a:spcPct val="100000"/>
              </a:lnSpc>
              <a:spcBef>
                <a:spcPts val="0"/>
              </a:spcBef>
              <a:spcAft>
                <a:spcPts val="0"/>
              </a:spcAft>
              <a:buClr>
                <a:srgbClr val="FFFF00"/>
              </a:buClr>
              <a:buSzPts val="1400"/>
              <a:buFont typeface="Courier"/>
              <a:buNone/>
            </a:pPr>
            <a:r>
              <a:rPr b="0" i="0" lang="en-US" sz="1400" u="none">
                <a:solidFill>
                  <a:srgbClr val="FFFF00"/>
                </a:solidFill>
                <a:latin typeface="Courier"/>
                <a:ea typeface="Courier"/>
                <a:cs typeface="Courier"/>
                <a:sym typeface="Courier"/>
              </a:rPr>
              <a:t>    echo($row['email']);</a:t>
            </a:r>
            <a:endParaRPr/>
          </a:p>
          <a:p>
            <a:pPr indent="0" lvl="0" marL="0" marR="0" rtl="0" algn="l">
              <a:lnSpc>
                <a:spcPct val="100000"/>
              </a:lnSpc>
              <a:spcBef>
                <a:spcPts val="0"/>
              </a:spcBef>
              <a:spcAft>
                <a:spcPts val="0"/>
              </a:spcAft>
              <a:buClr>
                <a:srgbClr val="FFFF00"/>
              </a:buClr>
              <a:buSzPts val="1400"/>
              <a:buFont typeface="Courier"/>
              <a:buNone/>
            </a:pPr>
            <a:r>
              <a:rPr b="0" i="0" lang="en-US" sz="1400" u="none">
                <a:solidFill>
                  <a:srgbClr val="FFFF00"/>
                </a:solidFill>
                <a:latin typeface="Courier"/>
                <a:ea typeface="Courier"/>
                <a:cs typeface="Courier"/>
                <a:sym typeface="Courier"/>
              </a:rPr>
              <a:t>    echo("&lt;/td&gt;&lt;td&gt;");</a:t>
            </a:r>
            <a:endParaRPr/>
          </a:p>
          <a:p>
            <a:pPr indent="0" lvl="0" marL="0" marR="0" rtl="0" algn="l">
              <a:lnSpc>
                <a:spcPct val="100000"/>
              </a:lnSpc>
              <a:spcBef>
                <a:spcPts val="0"/>
              </a:spcBef>
              <a:spcAft>
                <a:spcPts val="0"/>
              </a:spcAft>
              <a:buClr>
                <a:srgbClr val="FFFF00"/>
              </a:buClr>
              <a:buSzPts val="1400"/>
              <a:buFont typeface="Courier"/>
              <a:buNone/>
            </a:pPr>
            <a:r>
              <a:rPr b="0" i="0" lang="en-US" sz="1400" u="none">
                <a:solidFill>
                  <a:srgbClr val="FFFF00"/>
                </a:solidFill>
                <a:latin typeface="Courier"/>
                <a:ea typeface="Courier"/>
                <a:cs typeface="Courier"/>
                <a:sym typeface="Courier"/>
              </a:rPr>
              <a:t>    echo($row['password']);</a:t>
            </a:r>
            <a:endParaRPr/>
          </a:p>
          <a:p>
            <a:pPr indent="0" lvl="0" marL="0" marR="0" rtl="0" algn="l">
              <a:lnSpc>
                <a:spcPct val="100000"/>
              </a:lnSpc>
              <a:spcBef>
                <a:spcPts val="0"/>
              </a:spcBef>
              <a:spcAft>
                <a:spcPts val="0"/>
              </a:spcAft>
              <a:buClr>
                <a:srgbClr val="FFFF00"/>
              </a:buClr>
              <a:buSzPts val="1400"/>
              <a:buFont typeface="Courier"/>
              <a:buNone/>
            </a:pPr>
            <a:r>
              <a:rPr b="0" i="0" lang="en-US" sz="1400" u="none">
                <a:solidFill>
                  <a:srgbClr val="FFFF00"/>
                </a:solidFill>
                <a:latin typeface="Courier"/>
                <a:ea typeface="Courier"/>
                <a:cs typeface="Courier"/>
                <a:sym typeface="Courier"/>
              </a:rPr>
              <a:t>    echo("&lt;/td&gt;&lt;/tr&gt;\n");</a:t>
            </a:r>
            <a:endParaRPr/>
          </a:p>
          <a:p>
            <a:pPr indent="0" lvl="0" marL="0" marR="0" rtl="0" algn="l">
              <a:lnSpc>
                <a:spcPct val="100000"/>
              </a:lnSpc>
              <a:spcBef>
                <a:spcPts val="0"/>
              </a:spcBef>
              <a:spcAft>
                <a:spcPts val="0"/>
              </a:spcAft>
              <a:buClr>
                <a:srgbClr val="FFFF00"/>
              </a:buClr>
              <a:buSzPts val="1400"/>
              <a:buFont typeface="Courier"/>
              <a:buNone/>
            </a:pPr>
            <a:r>
              <a:rPr b="0" i="0" lang="en-US" sz="14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00"/>
              </a:buClr>
              <a:buSzPts val="1400"/>
              <a:buFont typeface="Courier"/>
              <a:buNone/>
            </a:pPr>
            <a:r>
              <a:rPr b="0" i="0" lang="en-US" sz="1400" u="none">
                <a:solidFill>
                  <a:srgbClr val="FFFF00"/>
                </a:solidFill>
                <a:latin typeface="Courier"/>
                <a:ea typeface="Courier"/>
                <a:cs typeface="Courier"/>
                <a:sym typeface="Courier"/>
              </a:rPr>
              <a:t>echo "&lt;/table&gt;\n";?&gt;</a:t>
            </a:r>
            <a:endParaRPr/>
          </a:p>
        </p:txBody>
      </p:sp>
      <p:pic>
        <p:nvPicPr>
          <p:cNvPr id="157" name="Google Shape;157;p18"/>
          <p:cNvPicPr preferRelativeResize="0"/>
          <p:nvPr/>
        </p:nvPicPr>
        <p:blipFill rotWithShape="1">
          <a:blip r:embed="rId3">
            <a:alphaModFix/>
          </a:blip>
          <a:srcRect b="0" l="0" r="0" t="0"/>
          <a:stretch/>
        </p:blipFill>
        <p:spPr>
          <a:xfrm>
            <a:off x="4735512" y="2620962"/>
            <a:ext cx="3168650" cy="908050"/>
          </a:xfrm>
          <a:prstGeom prst="rect">
            <a:avLst/>
          </a:prstGeom>
          <a:noFill/>
          <a:ln>
            <a:noFill/>
          </a:ln>
        </p:spPr>
      </p:pic>
      <p:sp>
        <p:nvSpPr>
          <p:cNvPr id="158" name="Google Shape;158;p18"/>
          <p:cNvSpPr txBox="1"/>
          <p:nvPr/>
        </p:nvSpPr>
        <p:spPr>
          <a:xfrm>
            <a:off x="2536825" y="3751262"/>
            <a:ext cx="6454775" cy="927100"/>
          </a:xfrm>
          <a:prstGeom prst="rect">
            <a:avLst/>
          </a:prstGeom>
          <a:noFill/>
          <a:ln cap="flat" cmpd="sng" w="12700">
            <a:solidFill>
              <a:srgbClr val="00FF00"/>
            </a:solidFill>
            <a:prstDash val="solid"/>
            <a:miter lim="800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FF00"/>
              </a:buClr>
              <a:buSzPts val="1400"/>
              <a:buFont typeface="Courier"/>
              <a:buNone/>
            </a:pPr>
            <a:r>
              <a:rPr b="1" i="0" lang="en-US" sz="1400" u="none">
                <a:solidFill>
                  <a:srgbClr val="00FF00"/>
                </a:solidFill>
                <a:latin typeface="Courier"/>
                <a:ea typeface="Courier"/>
                <a:cs typeface="Courier"/>
                <a:sym typeface="Courier"/>
              </a:rPr>
              <a:t> &lt;</a:t>
            </a:r>
            <a:r>
              <a:rPr b="0" i="0" lang="en-US" sz="1400" u="none">
                <a:solidFill>
                  <a:srgbClr val="00FF00"/>
                </a:solidFill>
                <a:latin typeface="Courier"/>
                <a:ea typeface="Courier"/>
                <a:cs typeface="Courier"/>
                <a:sym typeface="Courier"/>
              </a:rPr>
              <a:t>table border="1"&gt;</a:t>
            </a:r>
            <a:endParaRPr/>
          </a:p>
          <a:p>
            <a:pPr indent="0" lvl="0" marL="0" marR="0" rtl="0" algn="l">
              <a:lnSpc>
                <a:spcPct val="100000"/>
              </a:lnSpc>
              <a:spcBef>
                <a:spcPts val="0"/>
              </a:spcBef>
              <a:spcAft>
                <a:spcPts val="0"/>
              </a:spcAft>
              <a:buClr>
                <a:srgbClr val="00FF00"/>
              </a:buClr>
              <a:buSzPts val="1400"/>
              <a:buFont typeface="Courier"/>
              <a:buNone/>
            </a:pPr>
            <a:r>
              <a:rPr b="0" i="0" lang="en-US" sz="1400" u="none">
                <a:solidFill>
                  <a:srgbClr val="00FF00"/>
                </a:solidFill>
                <a:latin typeface="Courier"/>
                <a:ea typeface="Courier"/>
                <a:cs typeface="Courier"/>
                <a:sym typeface="Courier"/>
              </a:rPr>
              <a:t> &lt;tr&gt;&lt;td&gt;Chuck&lt;/td&gt;&lt;td&gt;csev@umich.edu&lt;/td&gt;&lt;td&gt;123&lt;/td&gt;&lt;/tr&gt;</a:t>
            </a:r>
            <a:endParaRPr/>
          </a:p>
          <a:p>
            <a:pPr indent="0" lvl="0" marL="0" marR="0" rtl="0" algn="l">
              <a:lnSpc>
                <a:spcPct val="100000"/>
              </a:lnSpc>
              <a:spcBef>
                <a:spcPts val="0"/>
              </a:spcBef>
              <a:spcAft>
                <a:spcPts val="0"/>
              </a:spcAft>
              <a:buClr>
                <a:srgbClr val="00FF00"/>
              </a:buClr>
              <a:buSzPts val="1400"/>
              <a:buFont typeface="Courier"/>
              <a:buNone/>
            </a:pPr>
            <a:r>
              <a:rPr b="0" i="0" lang="en-US" sz="1400" u="none">
                <a:solidFill>
                  <a:srgbClr val="00FF00"/>
                </a:solidFill>
                <a:latin typeface="Courier"/>
                <a:ea typeface="Courier"/>
                <a:cs typeface="Courier"/>
                <a:sym typeface="Courier"/>
              </a:rPr>
              <a:t> &lt;tr&gt;&lt;td&gt;Glenn&lt;/td&gt;&lt;td&gt;gg@umich.edu&lt;/td&gt;&lt;td&gt;456&lt;/td&gt;&lt;/tr&gt;</a:t>
            </a:r>
            <a:endParaRPr/>
          </a:p>
          <a:p>
            <a:pPr indent="0" lvl="0" marL="0" marR="0" rtl="0" algn="l">
              <a:lnSpc>
                <a:spcPct val="100000"/>
              </a:lnSpc>
              <a:spcBef>
                <a:spcPts val="0"/>
              </a:spcBef>
              <a:spcAft>
                <a:spcPts val="0"/>
              </a:spcAft>
              <a:buClr>
                <a:srgbClr val="00FF00"/>
              </a:buClr>
              <a:buSzPts val="1400"/>
              <a:buFont typeface="Courier"/>
              <a:buNone/>
            </a:pPr>
            <a:r>
              <a:rPr b="0" i="0" lang="en-US" sz="1400" u="none">
                <a:solidFill>
                  <a:srgbClr val="00FF00"/>
                </a:solidFill>
                <a:latin typeface="Courier"/>
                <a:ea typeface="Courier"/>
                <a:cs typeface="Courier"/>
                <a:sym typeface="Courier"/>
              </a:rPr>
              <a:t> &lt;/table&gt;</a:t>
            </a:r>
            <a:endParaRPr/>
          </a:p>
        </p:txBody>
      </p:sp>
      <p:sp>
        <p:nvSpPr>
          <p:cNvPr id="159" name="Google Shape;159;p18"/>
          <p:cNvSpPr txBox="1"/>
          <p:nvPr/>
        </p:nvSpPr>
        <p:spPr>
          <a:xfrm>
            <a:off x="7467600" y="361950"/>
            <a:ext cx="1506537" cy="3714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FF"/>
              </a:buClr>
              <a:buSzPts val="2100"/>
              <a:buFont typeface="Gill Sans"/>
              <a:buNone/>
            </a:pPr>
            <a:r>
              <a:rPr b="0" i="0" lang="en-US" sz="2100" u="none">
                <a:solidFill>
                  <a:srgbClr val="FF00FF"/>
                </a:solidFill>
                <a:latin typeface="Gill Sans"/>
                <a:ea typeface="Gill Sans"/>
                <a:cs typeface="Gill Sans"/>
                <a:sym typeface="Gill Sans"/>
              </a:rPr>
              <a:t>second.php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49312" y="590550"/>
            <a:ext cx="7445375" cy="830262"/>
          </a:xfrm>
          <a:prstGeom prst="rect">
            <a:avLst/>
          </a:prstGeom>
          <a:noFill/>
          <a:ln>
            <a:noFill/>
          </a:ln>
        </p:spPr>
        <p:txBody>
          <a:bodyPr anchorCtr="0" anchor="ctr" bIns="50800" lIns="50800" spcFirstLastPara="1" rIns="50800" wrap="square" tIns="50800">
            <a:noAutofit/>
          </a:bodyPr>
          <a:lstStyle/>
          <a:p>
            <a:pPr indent="0" lvl="0" marL="0" rtl="0" algn="ctr">
              <a:lnSpc>
                <a:spcPct val="100000"/>
              </a:lnSpc>
              <a:spcBef>
                <a:spcPts val="0"/>
              </a:spcBef>
              <a:spcAft>
                <a:spcPts val="0"/>
              </a:spcAft>
              <a:buClr>
                <a:srgbClr val="FFCC66"/>
              </a:buClr>
              <a:buSzPts val="4200"/>
              <a:buFont typeface="Gill Sans"/>
              <a:buNone/>
            </a:pPr>
            <a:r>
              <a:rPr b="0" i="0" lang="en-US" sz="4200" u="none">
                <a:solidFill>
                  <a:srgbClr val="FFCC66"/>
                </a:solidFill>
                <a:latin typeface="Gill Sans"/>
                <a:ea typeface="Gill Sans"/>
                <a:cs typeface="Gill Sans"/>
                <a:sym typeface="Gill Sans"/>
              </a:rPr>
              <a:t>Pattern</a:t>
            </a:r>
            <a:endParaRPr/>
          </a:p>
        </p:txBody>
      </p:sp>
      <p:sp>
        <p:nvSpPr>
          <p:cNvPr id="165" name="Google Shape;165;p19"/>
          <p:cNvSpPr txBox="1"/>
          <p:nvPr>
            <p:ph idx="1" type="body"/>
          </p:nvPr>
        </p:nvSpPr>
        <p:spPr>
          <a:xfrm>
            <a:off x="838200" y="1581150"/>
            <a:ext cx="7445375" cy="2590800"/>
          </a:xfrm>
          <a:prstGeom prst="rect">
            <a:avLst/>
          </a:prstGeom>
          <a:noFill/>
          <a:ln>
            <a:noFill/>
          </a:ln>
        </p:spPr>
        <p:txBody>
          <a:bodyPr anchorCtr="0" anchor="t" bIns="50800" lIns="50800" spcFirstLastPara="1" rIns="50800" wrap="square" tIns="50800">
            <a:noAutofit/>
          </a:bodyPr>
          <a:lstStyle/>
          <a:p>
            <a:pPr indent="0" lvl="0" marL="177800" rtl="0" algn="l">
              <a:lnSpc>
                <a:spcPct val="100000"/>
              </a:lnSpc>
              <a:spcBef>
                <a:spcPts val="0"/>
              </a:spcBef>
              <a:spcAft>
                <a:spcPts val="0"/>
              </a:spcAft>
              <a:buClr>
                <a:schemeClr val="lt1"/>
              </a:buClr>
              <a:buSzPts val="3591"/>
              <a:buNone/>
            </a:pPr>
            <a:r>
              <a:rPr b="0" i="0" lang="en-US" sz="2100" u="none">
                <a:solidFill>
                  <a:schemeClr val="lt1"/>
                </a:solidFill>
                <a:latin typeface="Gill Sans"/>
                <a:ea typeface="Gill Sans"/>
                <a:cs typeface="Gill Sans"/>
                <a:sym typeface="Gill Sans"/>
              </a:rPr>
              <a:t>Put database connection information in a single file and include it in all your other files.</a:t>
            </a:r>
            <a:endParaRPr/>
          </a:p>
          <a:p>
            <a:pPr indent="-442912" lvl="1" marL="871537" rtl="0" algn="l">
              <a:lnSpc>
                <a:spcPct val="100000"/>
              </a:lnSpc>
              <a:spcBef>
                <a:spcPts val="1300"/>
              </a:spcBef>
              <a:spcAft>
                <a:spcPts val="0"/>
              </a:spcAft>
              <a:buClr>
                <a:schemeClr val="lt1"/>
              </a:buClr>
              <a:buSzPts val="3591"/>
              <a:buFont typeface="Gill Sans"/>
              <a:buChar char="•"/>
            </a:pPr>
            <a:r>
              <a:rPr b="0" i="0" lang="en-US" sz="2100" u="none">
                <a:solidFill>
                  <a:schemeClr val="lt1"/>
                </a:solidFill>
                <a:latin typeface="Gill Sans"/>
                <a:ea typeface="Gill Sans"/>
                <a:cs typeface="Gill Sans"/>
                <a:sym typeface="Gill Sans"/>
              </a:rPr>
              <a:t>Helps make sure to not to mistakenly reveal id / pw</a:t>
            </a:r>
            <a:endParaRPr/>
          </a:p>
          <a:p>
            <a:pPr indent="-442912" lvl="1" marL="871537" rtl="0" algn="l">
              <a:lnSpc>
                <a:spcPct val="100000"/>
              </a:lnSpc>
              <a:spcBef>
                <a:spcPts val="1300"/>
              </a:spcBef>
              <a:spcAft>
                <a:spcPts val="0"/>
              </a:spcAft>
              <a:buClr>
                <a:schemeClr val="lt1"/>
              </a:buClr>
              <a:buSzPts val="3591"/>
              <a:buFont typeface="Gill Sans"/>
              <a:buChar char="•"/>
            </a:pPr>
            <a:r>
              <a:rPr b="0" i="0" lang="en-US" sz="2100" u="none">
                <a:solidFill>
                  <a:schemeClr val="lt1"/>
                </a:solidFill>
                <a:latin typeface="Gill Sans"/>
                <a:ea typeface="Gill Sans"/>
                <a:cs typeface="Gill Sans"/>
                <a:sym typeface="Gill Sans"/>
              </a:rPr>
              <a:t>Don’t check it into a public source repository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nvSpPr>
        <p:spPr>
          <a:xfrm>
            <a:off x="304800" y="781050"/>
            <a:ext cx="8601075" cy="117951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FFFF"/>
              </a:buClr>
              <a:buSzPts val="1400"/>
              <a:buFont typeface="Courier"/>
              <a:buNone/>
            </a:pPr>
            <a:r>
              <a:rPr b="0" i="0" lang="en-US" sz="1400" u="none">
                <a:solidFill>
                  <a:srgbClr val="00FFFF"/>
                </a:solidFill>
                <a:latin typeface="Courier"/>
                <a:ea typeface="Courier"/>
                <a:cs typeface="Courier"/>
                <a:sym typeface="Courier"/>
              </a:rPr>
              <a:t>&lt;?php</a:t>
            </a:r>
            <a:endParaRPr/>
          </a:p>
          <a:p>
            <a:pPr indent="0" lvl="0" marL="0" marR="0" rtl="0" algn="l">
              <a:lnSpc>
                <a:spcPct val="100000"/>
              </a:lnSpc>
              <a:spcBef>
                <a:spcPts val="0"/>
              </a:spcBef>
              <a:spcAft>
                <a:spcPts val="0"/>
              </a:spcAft>
              <a:buClr>
                <a:srgbClr val="00FFFF"/>
              </a:buClr>
              <a:buSzPts val="1400"/>
              <a:buFont typeface="Courier"/>
              <a:buNone/>
            </a:pPr>
            <a:r>
              <a:rPr b="0" i="0" lang="en-US" sz="1400" u="none">
                <a:solidFill>
                  <a:srgbClr val="00FFFF"/>
                </a:solidFill>
                <a:latin typeface="Courier"/>
                <a:ea typeface="Courier"/>
                <a:cs typeface="Courier"/>
                <a:sym typeface="Courier"/>
              </a:rPr>
              <a:t>$pdo = new PDO('mysql:host=localhost;port=</a:t>
            </a:r>
            <a:r>
              <a:rPr b="0" i="0" lang="en-US" sz="1400" u="none">
                <a:solidFill>
                  <a:srgbClr val="FF6600"/>
                </a:solidFill>
                <a:latin typeface="Courier"/>
                <a:ea typeface="Courier"/>
                <a:cs typeface="Courier"/>
                <a:sym typeface="Courier"/>
              </a:rPr>
              <a:t>8889</a:t>
            </a:r>
            <a:r>
              <a:rPr b="0" i="0" lang="en-US" sz="1400" u="none">
                <a:solidFill>
                  <a:srgbClr val="00FFFF"/>
                </a:solidFill>
                <a:latin typeface="Courier"/>
                <a:ea typeface="Courier"/>
                <a:cs typeface="Courier"/>
                <a:sym typeface="Courier"/>
              </a:rPr>
              <a:t>;dbname=misc',</a:t>
            </a:r>
            <a:endParaRPr/>
          </a:p>
          <a:p>
            <a:pPr indent="0" lvl="0" marL="0" marR="0" rtl="0" algn="l">
              <a:lnSpc>
                <a:spcPct val="100000"/>
              </a:lnSpc>
              <a:spcBef>
                <a:spcPts val="0"/>
              </a:spcBef>
              <a:spcAft>
                <a:spcPts val="0"/>
              </a:spcAft>
              <a:buClr>
                <a:srgbClr val="00FFFF"/>
              </a:buClr>
              <a:buSzPts val="1400"/>
              <a:buFont typeface="Courier"/>
              <a:buNone/>
            </a:pPr>
            <a:r>
              <a:rPr b="0" i="0" lang="en-US" sz="1400" u="none">
                <a:solidFill>
                  <a:srgbClr val="00FFFF"/>
                </a:solidFill>
                <a:latin typeface="Courier"/>
                <a:ea typeface="Courier"/>
                <a:cs typeface="Courier"/>
                <a:sym typeface="Courier"/>
              </a:rPr>
              <a:t>    'fred', 'zap');</a:t>
            </a:r>
            <a:endParaRPr/>
          </a:p>
          <a:p>
            <a:pPr indent="0" lvl="0" marL="0" marR="0" rtl="0" algn="l">
              <a:lnSpc>
                <a:spcPct val="100000"/>
              </a:lnSpc>
              <a:spcBef>
                <a:spcPts val="0"/>
              </a:spcBef>
              <a:spcAft>
                <a:spcPts val="0"/>
              </a:spcAft>
              <a:buClr>
                <a:srgbClr val="00FFFF"/>
              </a:buClr>
              <a:buSzPts val="1400"/>
              <a:buFont typeface="Courier"/>
              <a:buNone/>
            </a:pPr>
            <a:r>
              <a:rPr b="0" i="0" lang="en-US" sz="1400" u="none">
                <a:solidFill>
                  <a:srgbClr val="00FFFF"/>
                </a:solidFill>
                <a:latin typeface="Courier"/>
                <a:ea typeface="Courier"/>
                <a:cs typeface="Courier"/>
                <a:sym typeface="Courier"/>
              </a:rPr>
              <a:t>// See the "errors" folder for details...</a:t>
            </a:r>
            <a:endParaRPr/>
          </a:p>
          <a:p>
            <a:pPr indent="0" lvl="0" marL="0" marR="0" rtl="0" algn="l">
              <a:lnSpc>
                <a:spcPct val="100000"/>
              </a:lnSpc>
              <a:spcBef>
                <a:spcPts val="0"/>
              </a:spcBef>
              <a:spcAft>
                <a:spcPts val="0"/>
              </a:spcAft>
              <a:buClr>
                <a:srgbClr val="00FFFF"/>
              </a:buClr>
              <a:buSzPts val="1400"/>
              <a:buFont typeface="Courier"/>
              <a:buNone/>
            </a:pPr>
            <a:r>
              <a:rPr b="0" i="0" lang="en-US" sz="1400" u="none">
                <a:solidFill>
                  <a:srgbClr val="00FFFF"/>
                </a:solidFill>
                <a:latin typeface="Courier"/>
                <a:ea typeface="Courier"/>
                <a:cs typeface="Courier"/>
                <a:sym typeface="Courier"/>
              </a:rPr>
              <a:t>$pdo-&gt;setAttribute(PDO::ATTR_ERRMODE, PDO::ERRMODE_EXCEPTION);</a:t>
            </a:r>
            <a:endParaRPr/>
          </a:p>
          <a:p>
            <a:pPr indent="0" lvl="0" marL="0" marR="0" rtl="0" algn="l">
              <a:lnSpc>
                <a:spcPct val="100000"/>
              </a:lnSpc>
              <a:spcBef>
                <a:spcPts val="0"/>
              </a:spcBef>
              <a:spcAft>
                <a:spcPts val="0"/>
              </a:spcAft>
              <a:buNone/>
            </a:pPr>
            <a:r>
              <a:t/>
            </a:r>
            <a:endParaRPr b="0" i="0" sz="1400" u="none">
              <a:solidFill>
                <a:srgbClr val="00FFFF"/>
              </a:solidFill>
              <a:latin typeface="Courier"/>
              <a:ea typeface="Courier"/>
              <a:cs typeface="Courier"/>
              <a:sym typeface="Courier"/>
            </a:endParaRPr>
          </a:p>
        </p:txBody>
      </p:sp>
      <p:sp>
        <p:nvSpPr>
          <p:cNvPr id="171" name="Google Shape;171;p20"/>
          <p:cNvSpPr txBox="1"/>
          <p:nvPr/>
        </p:nvSpPr>
        <p:spPr>
          <a:xfrm>
            <a:off x="385762" y="2586037"/>
            <a:ext cx="8601075" cy="196532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400"/>
              <a:buFont typeface="Courier"/>
              <a:buNone/>
            </a:pPr>
            <a:r>
              <a:rPr b="0" i="0" lang="en-US" sz="1400" u="none">
                <a:solidFill>
                  <a:srgbClr val="FFFF00"/>
                </a:solidFill>
                <a:latin typeface="Courier"/>
                <a:ea typeface="Courier"/>
                <a:cs typeface="Courier"/>
                <a:sym typeface="Courier"/>
              </a:rPr>
              <a:t>&lt;?php</a:t>
            </a:r>
            <a:endParaRPr/>
          </a:p>
          <a:p>
            <a:pPr indent="0" lvl="0" marL="0" marR="0" rtl="0" algn="l">
              <a:lnSpc>
                <a:spcPct val="100000"/>
              </a:lnSpc>
              <a:spcBef>
                <a:spcPts val="0"/>
              </a:spcBef>
              <a:spcAft>
                <a:spcPts val="0"/>
              </a:spcAft>
              <a:buClr>
                <a:srgbClr val="FFFF00"/>
              </a:buClr>
              <a:buSzPts val="1400"/>
              <a:buFont typeface="Courier"/>
              <a:buNone/>
            </a:pPr>
            <a:r>
              <a:rPr b="0" i="0" lang="en-US" sz="1400" u="none">
                <a:solidFill>
                  <a:srgbClr val="FFFF00"/>
                </a:solidFill>
                <a:latin typeface="Courier"/>
                <a:ea typeface="Courier"/>
                <a:cs typeface="Courier"/>
                <a:sym typeface="Courier"/>
              </a:rPr>
              <a:t>require_once "</a:t>
            </a:r>
            <a:r>
              <a:rPr b="0" i="0" lang="en-US" sz="1400" u="none">
                <a:solidFill>
                  <a:srgbClr val="00FFFF"/>
                </a:solidFill>
                <a:latin typeface="Courier"/>
                <a:ea typeface="Courier"/>
                <a:cs typeface="Courier"/>
                <a:sym typeface="Courier"/>
              </a:rPr>
              <a:t>pdo.php</a:t>
            </a:r>
            <a:r>
              <a:rPr b="0" i="0" lang="en-US" sz="14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00"/>
              </a:buClr>
              <a:buSzPts val="1400"/>
              <a:buFont typeface="Courier"/>
              <a:buNone/>
            </a:pPr>
            <a:r>
              <a:rPr b="0" i="0" lang="en-US" sz="1400" u="none">
                <a:solidFill>
                  <a:srgbClr val="FFFF00"/>
                </a:solidFill>
                <a:latin typeface="Courier"/>
                <a:ea typeface="Courier"/>
                <a:cs typeface="Courier"/>
                <a:sym typeface="Courier"/>
              </a:rPr>
              <a:t>echo "&lt;pre&gt;\n";</a:t>
            </a:r>
            <a:endParaRPr/>
          </a:p>
          <a:p>
            <a:pPr indent="0" lvl="0" marL="0" marR="0" rtl="0" algn="l">
              <a:lnSpc>
                <a:spcPct val="100000"/>
              </a:lnSpc>
              <a:spcBef>
                <a:spcPts val="0"/>
              </a:spcBef>
              <a:spcAft>
                <a:spcPts val="0"/>
              </a:spcAft>
              <a:buClr>
                <a:srgbClr val="FFFF00"/>
              </a:buClr>
              <a:buSzPts val="1400"/>
              <a:buFont typeface="Courier"/>
              <a:buNone/>
            </a:pPr>
            <a:r>
              <a:rPr b="0" i="0" lang="en-US" sz="1400" u="none">
                <a:solidFill>
                  <a:srgbClr val="FFFF00"/>
                </a:solidFill>
                <a:latin typeface="Courier"/>
                <a:ea typeface="Courier"/>
                <a:cs typeface="Courier"/>
                <a:sym typeface="Courier"/>
              </a:rPr>
              <a:t>$stmt = $pdo-&gt;query("SELECT * FROM users");</a:t>
            </a:r>
            <a:endParaRPr/>
          </a:p>
          <a:p>
            <a:pPr indent="0" lvl="0" marL="0" marR="0" rtl="0" algn="l">
              <a:lnSpc>
                <a:spcPct val="100000"/>
              </a:lnSpc>
              <a:spcBef>
                <a:spcPts val="0"/>
              </a:spcBef>
              <a:spcAft>
                <a:spcPts val="0"/>
              </a:spcAft>
              <a:buClr>
                <a:srgbClr val="FFFF00"/>
              </a:buClr>
              <a:buSzPts val="1400"/>
              <a:buFont typeface="Courier"/>
              <a:buNone/>
            </a:pPr>
            <a:r>
              <a:rPr b="0" i="0" lang="en-US" sz="1400" u="none">
                <a:solidFill>
                  <a:srgbClr val="FFFF00"/>
                </a:solidFill>
                <a:latin typeface="Courier"/>
                <a:ea typeface="Courier"/>
                <a:cs typeface="Courier"/>
                <a:sym typeface="Courier"/>
              </a:rPr>
              <a:t>$rows = $stmt-&gt;fetchAll(PDO::FETCH_ASSOC);</a:t>
            </a:r>
            <a:endParaRPr/>
          </a:p>
          <a:p>
            <a:pPr indent="0" lvl="0" marL="0" marR="0" rtl="0" algn="l">
              <a:lnSpc>
                <a:spcPct val="100000"/>
              </a:lnSpc>
              <a:spcBef>
                <a:spcPts val="0"/>
              </a:spcBef>
              <a:spcAft>
                <a:spcPts val="0"/>
              </a:spcAft>
              <a:buClr>
                <a:srgbClr val="FFFF00"/>
              </a:buClr>
              <a:buSzPts val="1400"/>
              <a:buFont typeface="Courier"/>
              <a:buNone/>
            </a:pPr>
            <a:r>
              <a:rPr b="0" i="0" lang="en-US" sz="1400" u="none">
                <a:solidFill>
                  <a:srgbClr val="FFFF00"/>
                </a:solidFill>
                <a:latin typeface="Courier"/>
                <a:ea typeface="Courier"/>
                <a:cs typeface="Courier"/>
                <a:sym typeface="Courier"/>
              </a:rPr>
              <a:t>print_r($rows);</a:t>
            </a:r>
            <a:endParaRPr/>
          </a:p>
          <a:p>
            <a:pPr indent="0" lvl="0" marL="0" marR="0" rtl="0" algn="l">
              <a:lnSpc>
                <a:spcPct val="100000"/>
              </a:lnSpc>
              <a:spcBef>
                <a:spcPts val="0"/>
              </a:spcBef>
              <a:spcAft>
                <a:spcPts val="0"/>
              </a:spcAft>
              <a:buClr>
                <a:srgbClr val="FFFF00"/>
              </a:buClr>
              <a:buSzPts val="1400"/>
              <a:buFont typeface="Courier"/>
              <a:buNone/>
            </a:pPr>
            <a:r>
              <a:rPr b="0" i="0" lang="en-US" sz="1400" u="none">
                <a:solidFill>
                  <a:srgbClr val="FFFF00"/>
                </a:solidFill>
                <a:latin typeface="Courier"/>
                <a:ea typeface="Courier"/>
                <a:cs typeface="Courier"/>
                <a:sym typeface="Courier"/>
              </a:rPr>
              <a:t>echo "&lt;/pre&gt;\n";?&gt;</a:t>
            </a:r>
            <a:endParaRPr/>
          </a:p>
        </p:txBody>
      </p:sp>
      <p:sp>
        <p:nvSpPr>
          <p:cNvPr id="172" name="Google Shape;172;p20"/>
          <p:cNvSpPr txBox="1"/>
          <p:nvPr/>
        </p:nvSpPr>
        <p:spPr>
          <a:xfrm>
            <a:off x="2252662" y="452437"/>
            <a:ext cx="892175" cy="328612"/>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FF"/>
              </a:buClr>
              <a:buSzPts val="2100"/>
              <a:buFont typeface="Gill Sans"/>
              <a:buNone/>
            </a:pPr>
            <a:r>
              <a:rPr b="0" i="0" lang="en-US" sz="2100" u="none">
                <a:solidFill>
                  <a:srgbClr val="FF00FF"/>
                </a:solidFill>
                <a:latin typeface="Gill Sans"/>
                <a:ea typeface="Gill Sans"/>
                <a:cs typeface="Gill Sans"/>
                <a:sym typeface="Gill Sans"/>
              </a:rPr>
              <a:t>pdo.php</a:t>
            </a:r>
            <a:endParaRPr/>
          </a:p>
        </p:txBody>
      </p:sp>
      <p:sp>
        <p:nvSpPr>
          <p:cNvPr id="173" name="Google Shape;173;p20"/>
          <p:cNvSpPr txBox="1"/>
          <p:nvPr/>
        </p:nvSpPr>
        <p:spPr>
          <a:xfrm>
            <a:off x="2286000" y="2108200"/>
            <a:ext cx="1006475" cy="330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FF"/>
              </a:buClr>
              <a:buSzPts val="2100"/>
              <a:buFont typeface="Gill Sans"/>
              <a:buNone/>
            </a:pPr>
            <a:r>
              <a:rPr b="0" i="0" lang="en-US" sz="2100" u="none">
                <a:solidFill>
                  <a:srgbClr val="FF00FF"/>
                </a:solidFill>
                <a:latin typeface="Gill Sans"/>
                <a:ea typeface="Gill Sans"/>
                <a:cs typeface="Gill Sans"/>
                <a:sym typeface="Gill Sans"/>
              </a:rPr>
              <a:t>third.php</a:t>
            </a:r>
            <a:endParaRPr/>
          </a:p>
        </p:txBody>
      </p:sp>
      <p:sp>
        <p:nvSpPr>
          <p:cNvPr id="174" name="Google Shape;174;p20"/>
          <p:cNvSpPr txBox="1"/>
          <p:nvPr/>
        </p:nvSpPr>
        <p:spPr>
          <a:xfrm>
            <a:off x="6132512" y="2011362"/>
            <a:ext cx="2751137" cy="252095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lt1"/>
              </a:buClr>
              <a:buSzPts val="1200"/>
              <a:buFont typeface="Courier"/>
              <a:buNone/>
            </a:pPr>
            <a:r>
              <a:rPr b="0" i="0" lang="en-US" sz="1200" u="none">
                <a:solidFill>
                  <a:schemeClr val="lt1"/>
                </a:solidFill>
                <a:latin typeface="Courier"/>
                <a:ea typeface="Courier"/>
                <a:cs typeface="Courier"/>
                <a:sym typeface="Courier"/>
              </a:rPr>
              <a:t>Array(</a:t>
            </a:r>
            <a:endParaRPr/>
          </a:p>
          <a:p>
            <a:pPr indent="0" lvl="0" marL="0" marR="0" rtl="0" algn="l">
              <a:lnSpc>
                <a:spcPct val="100000"/>
              </a:lnSpc>
              <a:spcBef>
                <a:spcPts val="0"/>
              </a:spcBef>
              <a:spcAft>
                <a:spcPts val="0"/>
              </a:spcAft>
              <a:buClr>
                <a:schemeClr val="lt1"/>
              </a:buClr>
              <a:buSzPts val="1200"/>
              <a:buFont typeface="Courier"/>
              <a:buNone/>
            </a:pPr>
            <a:r>
              <a:rPr b="0" i="0" lang="en-US" sz="1200" u="none">
                <a:solidFill>
                  <a:schemeClr val="lt1"/>
                </a:solidFill>
                <a:latin typeface="Courier"/>
                <a:ea typeface="Courier"/>
                <a:cs typeface="Courier"/>
                <a:sym typeface="Courier"/>
              </a:rPr>
              <a:t>    [user_id] =&gt; 1</a:t>
            </a:r>
            <a:endParaRPr/>
          </a:p>
          <a:p>
            <a:pPr indent="0" lvl="0" marL="0" marR="0" rtl="0" algn="l">
              <a:lnSpc>
                <a:spcPct val="100000"/>
              </a:lnSpc>
              <a:spcBef>
                <a:spcPts val="0"/>
              </a:spcBef>
              <a:spcAft>
                <a:spcPts val="0"/>
              </a:spcAft>
              <a:buClr>
                <a:schemeClr val="lt1"/>
              </a:buClr>
              <a:buSzPts val="1200"/>
              <a:buFont typeface="Courier"/>
              <a:buNone/>
            </a:pPr>
            <a:r>
              <a:rPr b="0" i="0" lang="en-US" sz="1200" u="none">
                <a:solidFill>
                  <a:schemeClr val="lt1"/>
                </a:solidFill>
                <a:latin typeface="Courier"/>
                <a:ea typeface="Courier"/>
                <a:cs typeface="Courier"/>
                <a:sym typeface="Courier"/>
              </a:rPr>
              <a:t>    [name] =&gt; Chuck</a:t>
            </a:r>
            <a:endParaRPr/>
          </a:p>
          <a:p>
            <a:pPr indent="0" lvl="0" marL="0" marR="0" rtl="0" algn="l">
              <a:lnSpc>
                <a:spcPct val="100000"/>
              </a:lnSpc>
              <a:spcBef>
                <a:spcPts val="0"/>
              </a:spcBef>
              <a:spcAft>
                <a:spcPts val="0"/>
              </a:spcAft>
              <a:buClr>
                <a:schemeClr val="lt1"/>
              </a:buClr>
              <a:buSzPts val="1200"/>
              <a:buFont typeface="Courier"/>
              <a:buNone/>
            </a:pPr>
            <a:r>
              <a:rPr b="0" i="0" lang="en-US" sz="1200" u="none">
                <a:solidFill>
                  <a:schemeClr val="lt1"/>
                </a:solidFill>
                <a:latin typeface="Courier"/>
                <a:ea typeface="Courier"/>
                <a:cs typeface="Courier"/>
                <a:sym typeface="Courier"/>
              </a:rPr>
              <a:t>    [email] =&gt; csev@umich.edu</a:t>
            </a:r>
            <a:endParaRPr/>
          </a:p>
          <a:p>
            <a:pPr indent="0" lvl="0" marL="0" marR="0" rtl="0" algn="l">
              <a:lnSpc>
                <a:spcPct val="100000"/>
              </a:lnSpc>
              <a:spcBef>
                <a:spcPts val="0"/>
              </a:spcBef>
              <a:spcAft>
                <a:spcPts val="0"/>
              </a:spcAft>
              <a:buClr>
                <a:schemeClr val="lt1"/>
              </a:buClr>
              <a:buSzPts val="1200"/>
              <a:buFont typeface="Courier"/>
              <a:buNone/>
            </a:pPr>
            <a:r>
              <a:rPr b="0" i="0" lang="en-US" sz="1200" u="none">
                <a:solidFill>
                  <a:schemeClr val="lt1"/>
                </a:solidFill>
                <a:latin typeface="Courier"/>
                <a:ea typeface="Courier"/>
                <a:cs typeface="Courier"/>
                <a:sym typeface="Courier"/>
              </a:rPr>
              <a:t>    [password] =&gt; 123</a:t>
            </a:r>
            <a:endParaRPr/>
          </a:p>
          <a:p>
            <a:pPr indent="0" lvl="0" marL="0" marR="0" rtl="0" algn="l">
              <a:lnSpc>
                <a:spcPct val="100000"/>
              </a:lnSpc>
              <a:spcBef>
                <a:spcPts val="0"/>
              </a:spcBef>
              <a:spcAft>
                <a:spcPts val="0"/>
              </a:spcAft>
              <a:buClr>
                <a:schemeClr val="lt1"/>
              </a:buClr>
              <a:buSzPts val="1200"/>
              <a:buFont typeface="Courier"/>
              <a:buNone/>
            </a:pPr>
            <a:r>
              <a:rPr b="0" i="0" lang="en-US" sz="1200" u="none">
                <a:solidFill>
                  <a:schemeClr val="lt1"/>
                </a:solidFill>
                <a:latin typeface="Courier"/>
                <a:ea typeface="Courier"/>
                <a:cs typeface="Courier"/>
                <a:sym typeface="Courier"/>
              </a:rPr>
              <a:t>)</a:t>
            </a:r>
            <a:endParaRPr/>
          </a:p>
          <a:p>
            <a:pPr indent="0" lvl="0" marL="0" marR="0" rtl="0" algn="l">
              <a:lnSpc>
                <a:spcPct val="100000"/>
              </a:lnSpc>
              <a:spcBef>
                <a:spcPts val="0"/>
              </a:spcBef>
              <a:spcAft>
                <a:spcPts val="0"/>
              </a:spcAft>
              <a:buClr>
                <a:schemeClr val="lt1"/>
              </a:buClr>
              <a:buSzPts val="1200"/>
              <a:buFont typeface="Courier"/>
              <a:buNone/>
            </a:pPr>
            <a:r>
              <a:rPr b="0" i="0" lang="en-US" sz="1200" u="none">
                <a:solidFill>
                  <a:schemeClr val="lt1"/>
                </a:solidFill>
                <a:latin typeface="Courier"/>
                <a:ea typeface="Courier"/>
                <a:cs typeface="Courier"/>
                <a:sym typeface="Courier"/>
              </a:rPr>
              <a:t>Array(</a:t>
            </a:r>
            <a:endParaRPr/>
          </a:p>
          <a:p>
            <a:pPr indent="0" lvl="0" marL="0" marR="0" rtl="0" algn="l">
              <a:lnSpc>
                <a:spcPct val="100000"/>
              </a:lnSpc>
              <a:spcBef>
                <a:spcPts val="0"/>
              </a:spcBef>
              <a:spcAft>
                <a:spcPts val="0"/>
              </a:spcAft>
              <a:buClr>
                <a:schemeClr val="lt1"/>
              </a:buClr>
              <a:buSzPts val="1200"/>
              <a:buFont typeface="Courier"/>
              <a:buNone/>
            </a:pPr>
            <a:r>
              <a:rPr b="0" i="0" lang="en-US" sz="1200" u="none">
                <a:solidFill>
                  <a:schemeClr val="lt1"/>
                </a:solidFill>
                <a:latin typeface="Courier"/>
                <a:ea typeface="Courier"/>
                <a:cs typeface="Courier"/>
                <a:sym typeface="Courier"/>
              </a:rPr>
              <a:t>    [user_id] =&gt; 2</a:t>
            </a:r>
            <a:endParaRPr/>
          </a:p>
          <a:p>
            <a:pPr indent="0" lvl="0" marL="0" marR="0" rtl="0" algn="l">
              <a:lnSpc>
                <a:spcPct val="100000"/>
              </a:lnSpc>
              <a:spcBef>
                <a:spcPts val="0"/>
              </a:spcBef>
              <a:spcAft>
                <a:spcPts val="0"/>
              </a:spcAft>
              <a:buClr>
                <a:schemeClr val="lt1"/>
              </a:buClr>
              <a:buSzPts val="1200"/>
              <a:buFont typeface="Courier"/>
              <a:buNone/>
            </a:pPr>
            <a:r>
              <a:rPr b="0" i="0" lang="en-US" sz="1200" u="none">
                <a:solidFill>
                  <a:schemeClr val="lt1"/>
                </a:solidFill>
                <a:latin typeface="Courier"/>
                <a:ea typeface="Courier"/>
                <a:cs typeface="Courier"/>
                <a:sym typeface="Courier"/>
              </a:rPr>
              <a:t>    [name] =&gt; Glenn</a:t>
            </a:r>
            <a:endParaRPr/>
          </a:p>
          <a:p>
            <a:pPr indent="0" lvl="0" marL="0" marR="0" rtl="0" algn="l">
              <a:lnSpc>
                <a:spcPct val="100000"/>
              </a:lnSpc>
              <a:spcBef>
                <a:spcPts val="0"/>
              </a:spcBef>
              <a:spcAft>
                <a:spcPts val="0"/>
              </a:spcAft>
              <a:buClr>
                <a:schemeClr val="lt1"/>
              </a:buClr>
              <a:buSzPts val="1200"/>
              <a:buFont typeface="Courier"/>
              <a:buNone/>
            </a:pPr>
            <a:r>
              <a:rPr b="0" i="0" lang="en-US" sz="1200" u="none">
                <a:solidFill>
                  <a:schemeClr val="lt1"/>
                </a:solidFill>
                <a:latin typeface="Courier"/>
                <a:ea typeface="Courier"/>
                <a:cs typeface="Courier"/>
                <a:sym typeface="Courier"/>
              </a:rPr>
              <a:t>    [email] =&gt; gg@umich.edu</a:t>
            </a:r>
            <a:endParaRPr/>
          </a:p>
          <a:p>
            <a:pPr indent="0" lvl="0" marL="0" marR="0" rtl="0" algn="l">
              <a:lnSpc>
                <a:spcPct val="100000"/>
              </a:lnSpc>
              <a:spcBef>
                <a:spcPts val="0"/>
              </a:spcBef>
              <a:spcAft>
                <a:spcPts val="0"/>
              </a:spcAft>
              <a:buClr>
                <a:schemeClr val="lt1"/>
              </a:buClr>
              <a:buSzPts val="1200"/>
              <a:buFont typeface="Courier"/>
              <a:buNone/>
            </a:pPr>
            <a:r>
              <a:rPr b="0" i="0" lang="en-US" sz="1200" u="none">
                <a:solidFill>
                  <a:schemeClr val="lt1"/>
                </a:solidFill>
                <a:latin typeface="Courier"/>
                <a:ea typeface="Courier"/>
                <a:cs typeface="Courier"/>
                <a:sym typeface="Courier"/>
              </a:rPr>
              <a:t>    [password] =&gt; 456</a:t>
            </a:r>
            <a:endParaRPr/>
          </a:p>
          <a:p>
            <a:pPr indent="0" lvl="0" marL="0" marR="0" rtl="0" algn="l">
              <a:lnSpc>
                <a:spcPct val="100000"/>
              </a:lnSpc>
              <a:spcBef>
                <a:spcPts val="0"/>
              </a:spcBef>
              <a:spcAft>
                <a:spcPts val="0"/>
              </a:spcAft>
              <a:buClr>
                <a:schemeClr val="lt1"/>
              </a:buClr>
              <a:buSzPts val="1200"/>
              <a:buFont typeface="Courier"/>
              <a:buNone/>
            </a:pPr>
            <a:r>
              <a:rPr b="0" i="0" lang="en-US" sz="1200" u="none">
                <a:solidFill>
                  <a:schemeClr val="lt1"/>
                </a:solidFill>
                <a:latin typeface="Courier"/>
                <a:ea typeface="Courier"/>
                <a:cs typeface="Courier"/>
                <a:sym typeface="Courier"/>
              </a:rPr>
              <a:t>)</a:t>
            </a:r>
            <a:endParaRPr/>
          </a:p>
        </p:txBody>
      </p:sp>
      <p:sp>
        <p:nvSpPr>
          <p:cNvPr id="175" name="Google Shape;175;p20"/>
          <p:cNvSpPr txBox="1"/>
          <p:nvPr/>
        </p:nvSpPr>
        <p:spPr>
          <a:xfrm>
            <a:off x="6554787" y="455612"/>
            <a:ext cx="2432050" cy="4032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6600"/>
              </a:buClr>
              <a:buSzPts val="2000"/>
              <a:buFont typeface="Gill Sans"/>
              <a:buNone/>
            </a:pPr>
            <a:r>
              <a:rPr b="0" i="0" lang="en-US" sz="2000" u="none">
                <a:solidFill>
                  <a:srgbClr val="FF6600"/>
                </a:solidFill>
                <a:latin typeface="Gill Sans"/>
                <a:ea typeface="Gill Sans"/>
                <a:cs typeface="Gill Sans"/>
                <a:sym typeface="Gill Sans"/>
              </a:rPr>
              <a:t>3306</a:t>
            </a:r>
            <a:r>
              <a:rPr b="0" i="0" lang="en-US" sz="2000" u="none">
                <a:solidFill>
                  <a:srgbClr val="FFFFFF"/>
                </a:solidFill>
                <a:latin typeface="Gill Sans"/>
                <a:ea typeface="Gill Sans"/>
                <a:cs typeface="Gill Sans"/>
                <a:sym typeface="Gill Sans"/>
              </a:rPr>
              <a:t> for xampp/linux</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ctrTitle"/>
          </p:nvPr>
        </p:nvSpPr>
        <p:spPr>
          <a:xfrm>
            <a:off x="1905000" y="1657350"/>
            <a:ext cx="4724400" cy="1103312"/>
          </a:xfrm>
          <a:prstGeom prst="rect">
            <a:avLst/>
          </a:prstGeom>
          <a:noFill/>
          <a:ln>
            <a:noFill/>
          </a:ln>
        </p:spPr>
        <p:txBody>
          <a:bodyPr anchorCtr="0" anchor="b" bIns="38100" lIns="38100" spcFirstLastPara="1" rIns="38100" wrap="square" tIns="38100">
            <a:noAutofit/>
          </a:bodyPr>
          <a:lstStyle/>
          <a:p>
            <a:pPr indent="0" lvl="0" marL="0" rtl="0" algn="ctr">
              <a:lnSpc>
                <a:spcPct val="100000"/>
              </a:lnSpc>
              <a:spcBef>
                <a:spcPts val="0"/>
              </a:spcBef>
              <a:spcAft>
                <a:spcPts val="0"/>
              </a:spcAft>
              <a:buClr>
                <a:srgbClr val="FFCC66"/>
              </a:buClr>
              <a:buSzPts val="4200"/>
              <a:buFont typeface="Gill Sans"/>
              <a:buNone/>
            </a:pPr>
            <a:r>
              <a:rPr b="0" i="0" lang="en-US" sz="4200" u="none">
                <a:solidFill>
                  <a:srgbClr val="FFCC66"/>
                </a:solidFill>
                <a:latin typeface="Gill Sans"/>
                <a:ea typeface="Gill Sans"/>
                <a:cs typeface="Gill Sans"/>
                <a:sym typeface="Gill Sans"/>
              </a:rPr>
              <a:t>Let’s Put Some Data in a Database!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nvSpPr>
        <p:spPr>
          <a:xfrm>
            <a:off x="300037" y="236537"/>
            <a:ext cx="5565775" cy="465772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&lt;?php</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require_once "pdo.php";</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if ( isset($_POST['name']) &amp;&amp; isset($_POST['email'])</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     &amp;&amp; isset($_POST['password'])) {</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    $sql = "INSERT INTO users (name, email, password)</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               VALUES (:name, :email, :password)";</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    echo("&lt;pre&gt;\n".$sql."\n&lt;/pre&gt;\n");</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    $stmt = $pdo-&gt;prepare($sql);</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    $stmt-&gt;execute(array(</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        ':name' =&gt; $_POST['name'],</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        ':email' =&gt; $_POST['email'],</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        ':password' =&gt; $_POST['password']));</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?&gt;&lt;html&gt;&lt;head&gt;&lt;/head&gt;&lt;body&gt;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&lt;p&gt;Add A New User&lt;/p&gt;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&lt;form method="post"&gt;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&lt;p&gt;Name:&lt;input type="text" name="name" size="40"&gt;&lt;/p&gt;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&lt;p&gt;Email:&lt;input type="text" name="email"&gt;&lt;/p&gt;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&lt;p&gt;Password:&lt;input type="password" name="password"&gt;&lt;/p&gt;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&lt;p&gt;&lt;input type="submit" value="Add New"/&gt;&lt;/p&gt;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&lt;/form&gt;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&lt;/body&gt;</a:t>
            </a:r>
            <a:endParaRPr/>
          </a:p>
        </p:txBody>
      </p:sp>
      <p:sp>
        <p:nvSpPr>
          <p:cNvPr id="186" name="Google Shape;186;p22"/>
          <p:cNvSpPr txBox="1"/>
          <p:nvPr/>
        </p:nvSpPr>
        <p:spPr>
          <a:xfrm>
            <a:off x="4572000" y="4324350"/>
            <a:ext cx="1095375" cy="330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FF"/>
              </a:buClr>
              <a:buSzPts val="2100"/>
              <a:buFont typeface="Gill Sans"/>
              <a:buNone/>
            </a:pPr>
            <a:r>
              <a:rPr b="0" i="0" lang="en-US" sz="2100" u="none">
                <a:solidFill>
                  <a:srgbClr val="FF00FF"/>
                </a:solidFill>
                <a:latin typeface="Gill Sans"/>
                <a:ea typeface="Gill Sans"/>
                <a:cs typeface="Gill Sans"/>
                <a:sym typeface="Gill Sans"/>
              </a:rPr>
              <a:t>user1.php</a:t>
            </a:r>
            <a:endParaRPr/>
          </a:p>
        </p:txBody>
      </p:sp>
      <p:pic>
        <p:nvPicPr>
          <p:cNvPr id="187" name="Google Shape;187;p22"/>
          <p:cNvPicPr preferRelativeResize="0"/>
          <p:nvPr/>
        </p:nvPicPr>
        <p:blipFill rotWithShape="1">
          <a:blip r:embed="rId3">
            <a:alphaModFix/>
          </a:blip>
          <a:srcRect b="0" l="0" r="0" t="0"/>
          <a:stretch/>
        </p:blipFill>
        <p:spPr>
          <a:xfrm>
            <a:off x="5951537" y="2495550"/>
            <a:ext cx="2908300" cy="2571750"/>
          </a:xfrm>
          <a:prstGeom prst="rect">
            <a:avLst/>
          </a:prstGeom>
          <a:noFill/>
          <a:ln>
            <a:noFill/>
          </a:ln>
        </p:spPr>
      </p:pic>
      <p:pic>
        <p:nvPicPr>
          <p:cNvPr id="188" name="Google Shape;188;p22"/>
          <p:cNvPicPr preferRelativeResize="0"/>
          <p:nvPr/>
        </p:nvPicPr>
        <p:blipFill rotWithShape="1">
          <a:blip r:embed="rId4">
            <a:alphaModFix/>
          </a:blip>
          <a:srcRect b="0" l="0" r="0" t="0"/>
          <a:stretch/>
        </p:blipFill>
        <p:spPr>
          <a:xfrm>
            <a:off x="5951537" y="236537"/>
            <a:ext cx="2908300" cy="2571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nvSpPr>
        <p:spPr>
          <a:xfrm>
            <a:off x="2163762" y="3140075"/>
            <a:ext cx="5564187" cy="18700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300"/>
              <a:buFont typeface="Courier"/>
              <a:buNone/>
            </a:pPr>
            <a:r>
              <a:rPr b="0" i="0" lang="en-US" sz="1300" u="none">
                <a:solidFill>
                  <a:srgbClr val="FFFF00"/>
                </a:solidFill>
                <a:latin typeface="Courier"/>
                <a:ea typeface="Courier"/>
                <a:cs typeface="Courier"/>
                <a:sym typeface="Courier"/>
              </a:rPr>
              <a:t>mysql&gt; select * from users;</a:t>
            </a:r>
            <a:endParaRPr/>
          </a:p>
          <a:p>
            <a:pPr indent="0" lvl="0" marL="0" marR="0" rtl="0" algn="l">
              <a:lnSpc>
                <a:spcPct val="100000"/>
              </a:lnSpc>
              <a:spcBef>
                <a:spcPts val="0"/>
              </a:spcBef>
              <a:spcAft>
                <a:spcPts val="0"/>
              </a:spcAft>
              <a:buClr>
                <a:srgbClr val="FFFF00"/>
              </a:buClr>
              <a:buSzPts val="1300"/>
              <a:buFont typeface="Courier"/>
              <a:buNone/>
            </a:pPr>
            <a:r>
              <a:rPr b="0" i="0" lang="en-US" sz="13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00"/>
              </a:buClr>
              <a:buSzPts val="1300"/>
              <a:buFont typeface="Courier"/>
              <a:buNone/>
            </a:pPr>
            <a:r>
              <a:rPr b="0" i="0" lang="en-US" sz="1300" u="none">
                <a:solidFill>
                  <a:srgbClr val="FFFF00"/>
                </a:solidFill>
                <a:latin typeface="Courier"/>
                <a:ea typeface="Courier"/>
                <a:cs typeface="Courier"/>
                <a:sym typeface="Courier"/>
              </a:rPr>
              <a:t>| user_id | name  | email          | password |</a:t>
            </a:r>
            <a:endParaRPr/>
          </a:p>
          <a:p>
            <a:pPr indent="0" lvl="0" marL="0" marR="0" rtl="0" algn="l">
              <a:lnSpc>
                <a:spcPct val="100000"/>
              </a:lnSpc>
              <a:spcBef>
                <a:spcPts val="0"/>
              </a:spcBef>
              <a:spcAft>
                <a:spcPts val="0"/>
              </a:spcAft>
              <a:buClr>
                <a:srgbClr val="FFFF00"/>
              </a:buClr>
              <a:buSzPts val="1300"/>
              <a:buFont typeface="Courier"/>
              <a:buNone/>
            </a:pPr>
            <a:r>
              <a:rPr b="0" i="0" lang="en-US" sz="13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00"/>
              </a:buClr>
              <a:buSzPts val="1300"/>
              <a:buFont typeface="Courier"/>
              <a:buNone/>
            </a:pPr>
            <a:r>
              <a:rPr b="0" i="0" lang="en-US" sz="1300" u="none">
                <a:solidFill>
                  <a:srgbClr val="FFFF00"/>
                </a:solidFill>
                <a:latin typeface="Courier"/>
                <a:ea typeface="Courier"/>
                <a:cs typeface="Courier"/>
                <a:sym typeface="Courier"/>
              </a:rPr>
              <a:t>|       1 | Chuck | csev@umich.edu | 123      |</a:t>
            </a:r>
            <a:endParaRPr/>
          </a:p>
          <a:p>
            <a:pPr indent="0" lvl="0" marL="0" marR="0" rtl="0" algn="l">
              <a:lnSpc>
                <a:spcPct val="100000"/>
              </a:lnSpc>
              <a:spcBef>
                <a:spcPts val="0"/>
              </a:spcBef>
              <a:spcAft>
                <a:spcPts val="0"/>
              </a:spcAft>
              <a:buClr>
                <a:srgbClr val="FFFF00"/>
              </a:buClr>
              <a:buSzPts val="1300"/>
              <a:buFont typeface="Courier"/>
              <a:buNone/>
            </a:pPr>
            <a:r>
              <a:rPr b="0" i="0" lang="en-US" sz="1300" u="none">
                <a:solidFill>
                  <a:srgbClr val="FFFF00"/>
                </a:solidFill>
                <a:latin typeface="Courier"/>
                <a:ea typeface="Courier"/>
                <a:cs typeface="Courier"/>
                <a:sym typeface="Courier"/>
              </a:rPr>
              <a:t>|       2 | Glenn | gg@umich.edu   | 456      |</a:t>
            </a:r>
            <a:endParaRPr/>
          </a:p>
          <a:p>
            <a:pPr indent="0" lvl="0" marL="0" marR="0" rtl="0" algn="l">
              <a:lnSpc>
                <a:spcPct val="100000"/>
              </a:lnSpc>
              <a:spcBef>
                <a:spcPts val="0"/>
              </a:spcBef>
              <a:spcAft>
                <a:spcPts val="0"/>
              </a:spcAft>
              <a:buClr>
                <a:srgbClr val="FFFF00"/>
              </a:buClr>
              <a:buSzPts val="1300"/>
              <a:buFont typeface="Courier"/>
              <a:buNone/>
            </a:pPr>
            <a:r>
              <a:rPr b="0" i="0" lang="en-US" sz="1300" u="none">
                <a:solidFill>
                  <a:srgbClr val="FFFF00"/>
                </a:solidFill>
                <a:latin typeface="Courier"/>
                <a:ea typeface="Courier"/>
                <a:cs typeface="Courier"/>
                <a:sym typeface="Courier"/>
              </a:rPr>
              <a:t>|       3 | Sally | sally@uiuc.edu | 123      |</a:t>
            </a:r>
            <a:endParaRPr/>
          </a:p>
          <a:p>
            <a:pPr indent="0" lvl="0" marL="0" marR="0" rtl="0" algn="l">
              <a:lnSpc>
                <a:spcPct val="100000"/>
              </a:lnSpc>
              <a:spcBef>
                <a:spcPts val="0"/>
              </a:spcBef>
              <a:spcAft>
                <a:spcPts val="0"/>
              </a:spcAft>
              <a:buClr>
                <a:srgbClr val="FFFF00"/>
              </a:buClr>
              <a:buSzPts val="1300"/>
              <a:buFont typeface="Courier"/>
              <a:buNone/>
            </a:pPr>
            <a:r>
              <a:rPr b="0" i="0" lang="en-US" sz="1300" u="none">
                <a:solidFill>
                  <a:srgbClr val="FFFF00"/>
                </a:solidFill>
                <a:latin typeface="Courier"/>
                <a:ea typeface="Courier"/>
                <a:cs typeface="Courier"/>
                <a:sym typeface="Courier"/>
              </a:rPr>
              <a:t>|       4 | Fred  | fred@umich.edu | YO       |</a:t>
            </a:r>
            <a:endParaRPr/>
          </a:p>
          <a:p>
            <a:pPr indent="0" lvl="0" marL="0" marR="0" rtl="0" algn="l">
              <a:lnSpc>
                <a:spcPct val="100000"/>
              </a:lnSpc>
              <a:spcBef>
                <a:spcPts val="0"/>
              </a:spcBef>
              <a:spcAft>
                <a:spcPts val="0"/>
              </a:spcAft>
              <a:buClr>
                <a:srgbClr val="FFFF00"/>
              </a:buClr>
              <a:buSzPts val="1300"/>
              <a:buFont typeface="Courier"/>
              <a:buNone/>
            </a:pPr>
            <a:r>
              <a:rPr b="0" i="0" lang="en-US" sz="1300" u="none">
                <a:solidFill>
                  <a:srgbClr val="FFFF00"/>
                </a:solidFill>
                <a:latin typeface="Courier"/>
                <a:ea typeface="Courier"/>
                <a:cs typeface="Courier"/>
                <a:sym typeface="Courier"/>
              </a:rPr>
              <a:t>+---------+-------+----------------+----------+</a:t>
            </a:r>
            <a:endParaRPr/>
          </a:p>
        </p:txBody>
      </p:sp>
      <p:sp>
        <p:nvSpPr>
          <p:cNvPr id="194" name="Google Shape;194;p23"/>
          <p:cNvSpPr/>
          <p:nvPr/>
        </p:nvSpPr>
        <p:spPr>
          <a:xfrm>
            <a:off x="1143000" y="4260850"/>
            <a:ext cx="849312" cy="479425"/>
          </a:xfrm>
          <a:prstGeom prst="rightArrow">
            <a:avLst>
              <a:gd fmla="val 13592" name="adj1"/>
              <a:gd fmla="val 7344" name="adj2"/>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000" u="none">
              <a:solidFill>
                <a:srgbClr val="FFFFFF"/>
              </a:solidFill>
              <a:latin typeface="Gill Sans"/>
              <a:ea typeface="Gill Sans"/>
              <a:cs typeface="Gill Sans"/>
              <a:sym typeface="Gill Sans"/>
            </a:endParaRPr>
          </a:p>
        </p:txBody>
      </p:sp>
      <p:sp>
        <p:nvSpPr>
          <p:cNvPr id="195" name="Google Shape;195;p23"/>
          <p:cNvSpPr txBox="1"/>
          <p:nvPr/>
        </p:nvSpPr>
        <p:spPr>
          <a:xfrm>
            <a:off x="7727950" y="422275"/>
            <a:ext cx="1095375" cy="330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FF"/>
              </a:buClr>
              <a:buSzPts val="2100"/>
              <a:buFont typeface="Gill Sans"/>
              <a:buNone/>
            </a:pPr>
            <a:r>
              <a:rPr b="0" i="0" lang="en-US" sz="2100" u="none">
                <a:solidFill>
                  <a:srgbClr val="FF00FF"/>
                </a:solidFill>
                <a:latin typeface="Gill Sans"/>
                <a:ea typeface="Gill Sans"/>
                <a:cs typeface="Gill Sans"/>
                <a:sym typeface="Gill Sans"/>
              </a:rPr>
              <a:t>user1.php</a:t>
            </a:r>
            <a:endParaRPr/>
          </a:p>
        </p:txBody>
      </p:sp>
      <p:pic>
        <p:nvPicPr>
          <p:cNvPr id="196" name="Google Shape;196;p23"/>
          <p:cNvPicPr preferRelativeResize="0"/>
          <p:nvPr/>
        </p:nvPicPr>
        <p:blipFill rotWithShape="1">
          <a:blip r:embed="rId4">
            <a:alphaModFix/>
          </a:blip>
          <a:srcRect b="0" l="0" r="0" t="0"/>
          <a:stretch/>
        </p:blipFill>
        <p:spPr>
          <a:xfrm>
            <a:off x="2819400" y="133350"/>
            <a:ext cx="3289300" cy="29098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nvSpPr>
        <p:spPr>
          <a:xfrm>
            <a:off x="328612" y="42862"/>
            <a:ext cx="5565775" cy="51006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FF00"/>
              </a:buClr>
              <a:buSzPts val="1000"/>
              <a:buFont typeface="Courier"/>
              <a:buNone/>
            </a:pPr>
            <a:r>
              <a:rPr b="0" i="0" lang="en-US" sz="1000" u="none">
                <a:solidFill>
                  <a:srgbClr val="00FF00"/>
                </a:solidFill>
                <a:latin typeface="Courier"/>
                <a:ea typeface="Courier"/>
                <a:cs typeface="Courier"/>
                <a:sym typeface="Courier"/>
              </a:rPr>
              <a:t> if ( isset($_POST['name']) &amp;&amp; isset($_POST['email']) </a:t>
            </a:r>
            <a:endParaRPr/>
          </a:p>
          <a:p>
            <a:pPr indent="0" lvl="0" marL="0" marR="0" rtl="0" algn="l">
              <a:lnSpc>
                <a:spcPct val="100000"/>
              </a:lnSpc>
              <a:spcBef>
                <a:spcPts val="0"/>
              </a:spcBef>
              <a:spcAft>
                <a:spcPts val="0"/>
              </a:spcAft>
              <a:buClr>
                <a:srgbClr val="00FF00"/>
              </a:buClr>
              <a:buSzPts val="1000"/>
              <a:buFont typeface="Courier"/>
              <a:buNone/>
            </a:pPr>
            <a:r>
              <a:rPr b="0" i="0" lang="en-US" sz="1000" u="none">
                <a:solidFill>
                  <a:srgbClr val="00FF00"/>
                </a:solidFill>
                <a:latin typeface="Courier"/>
                <a:ea typeface="Courier"/>
                <a:cs typeface="Courier"/>
                <a:sym typeface="Courier"/>
              </a:rPr>
              <a:t>     &amp;&amp; isset($_POST['password'])) {</a:t>
            </a:r>
            <a:endParaRPr/>
          </a:p>
          <a:p>
            <a:pPr indent="0" lvl="0" marL="0" marR="0" rtl="0" algn="l">
              <a:lnSpc>
                <a:spcPct val="100000"/>
              </a:lnSpc>
              <a:spcBef>
                <a:spcPts val="0"/>
              </a:spcBef>
              <a:spcAft>
                <a:spcPts val="0"/>
              </a:spcAft>
              <a:buClr>
                <a:srgbClr val="00FF00"/>
              </a:buClr>
              <a:buSzPts val="1000"/>
              <a:buFont typeface="Courier"/>
              <a:buNone/>
            </a:pPr>
            <a:r>
              <a:rPr b="0" i="0" lang="en-US" sz="1000" u="none">
                <a:solidFill>
                  <a:srgbClr val="00FF00"/>
                </a:solidFill>
                <a:latin typeface="Courier"/>
                <a:ea typeface="Courier"/>
                <a:cs typeface="Courier"/>
                <a:sym typeface="Courier"/>
              </a:rPr>
              <a:t>    $sql = "INSERT INTO users (name, email, password) </a:t>
            </a:r>
            <a:endParaRPr/>
          </a:p>
          <a:p>
            <a:pPr indent="0" lvl="0" marL="0" marR="0" rtl="0" algn="l">
              <a:lnSpc>
                <a:spcPct val="100000"/>
              </a:lnSpc>
              <a:spcBef>
                <a:spcPts val="0"/>
              </a:spcBef>
              <a:spcAft>
                <a:spcPts val="0"/>
              </a:spcAft>
              <a:buClr>
                <a:srgbClr val="00FF00"/>
              </a:buClr>
              <a:buSzPts val="1000"/>
              <a:buFont typeface="Courier"/>
              <a:buNone/>
            </a:pPr>
            <a:r>
              <a:rPr b="0" i="0" lang="en-US" sz="1000" u="none">
                <a:solidFill>
                  <a:srgbClr val="00FF00"/>
                </a:solidFill>
                <a:latin typeface="Courier"/>
                <a:ea typeface="Courier"/>
                <a:cs typeface="Courier"/>
                <a:sym typeface="Courier"/>
              </a:rPr>
              <a:t>              VALUES (:name, :email, :password)";</a:t>
            </a:r>
            <a:endParaRPr/>
          </a:p>
          <a:p>
            <a:pPr indent="0" lvl="0" marL="0" marR="0" rtl="0" algn="l">
              <a:lnSpc>
                <a:spcPct val="100000"/>
              </a:lnSpc>
              <a:spcBef>
                <a:spcPts val="0"/>
              </a:spcBef>
              <a:spcAft>
                <a:spcPts val="0"/>
              </a:spcAft>
              <a:buClr>
                <a:srgbClr val="00FF00"/>
              </a:buClr>
              <a:buSzPts val="1000"/>
              <a:buFont typeface="Courier"/>
              <a:buNone/>
            </a:pPr>
            <a:r>
              <a:rPr b="0" i="0" lang="en-US" sz="1000" u="none">
                <a:solidFill>
                  <a:srgbClr val="00FF00"/>
                </a:solidFill>
                <a:latin typeface="Courier"/>
                <a:ea typeface="Courier"/>
                <a:cs typeface="Courier"/>
                <a:sym typeface="Courier"/>
              </a:rPr>
              <a:t>    echo("&lt;pre&gt;\n".$sql."\n&lt;/pre&gt;\n");</a:t>
            </a:r>
            <a:endParaRPr/>
          </a:p>
          <a:p>
            <a:pPr indent="0" lvl="0" marL="0" marR="0" rtl="0" algn="l">
              <a:lnSpc>
                <a:spcPct val="100000"/>
              </a:lnSpc>
              <a:spcBef>
                <a:spcPts val="0"/>
              </a:spcBef>
              <a:spcAft>
                <a:spcPts val="0"/>
              </a:spcAft>
              <a:buClr>
                <a:srgbClr val="00FF00"/>
              </a:buClr>
              <a:buSzPts val="1000"/>
              <a:buFont typeface="Courier"/>
              <a:buNone/>
            </a:pPr>
            <a:r>
              <a:rPr b="0" i="0" lang="en-US" sz="1000" u="none">
                <a:solidFill>
                  <a:srgbClr val="00FF00"/>
                </a:solidFill>
                <a:latin typeface="Courier"/>
                <a:ea typeface="Courier"/>
                <a:cs typeface="Courier"/>
                <a:sym typeface="Courier"/>
              </a:rPr>
              <a:t>    $stmt = $pdo-&gt;prepare($sql);</a:t>
            </a:r>
            <a:endParaRPr/>
          </a:p>
          <a:p>
            <a:pPr indent="0" lvl="0" marL="0" marR="0" rtl="0" algn="l">
              <a:lnSpc>
                <a:spcPct val="100000"/>
              </a:lnSpc>
              <a:spcBef>
                <a:spcPts val="0"/>
              </a:spcBef>
              <a:spcAft>
                <a:spcPts val="0"/>
              </a:spcAft>
              <a:buClr>
                <a:srgbClr val="00FF00"/>
              </a:buClr>
              <a:buSzPts val="1000"/>
              <a:buFont typeface="Courier"/>
              <a:buNone/>
            </a:pPr>
            <a:r>
              <a:rPr b="0" i="0" lang="en-US" sz="1000" u="none">
                <a:solidFill>
                  <a:srgbClr val="00FF00"/>
                </a:solidFill>
                <a:latin typeface="Courier"/>
                <a:ea typeface="Courier"/>
                <a:cs typeface="Courier"/>
                <a:sym typeface="Courier"/>
              </a:rPr>
              <a:t>    $stmt-&gt;execute(array(</a:t>
            </a:r>
            <a:endParaRPr/>
          </a:p>
          <a:p>
            <a:pPr indent="0" lvl="0" marL="0" marR="0" rtl="0" algn="l">
              <a:lnSpc>
                <a:spcPct val="100000"/>
              </a:lnSpc>
              <a:spcBef>
                <a:spcPts val="0"/>
              </a:spcBef>
              <a:spcAft>
                <a:spcPts val="0"/>
              </a:spcAft>
              <a:buClr>
                <a:srgbClr val="00FF00"/>
              </a:buClr>
              <a:buSzPts val="1000"/>
              <a:buFont typeface="Courier"/>
              <a:buNone/>
            </a:pPr>
            <a:r>
              <a:rPr b="0" i="0" lang="en-US" sz="1000" u="none">
                <a:solidFill>
                  <a:srgbClr val="00FF00"/>
                </a:solidFill>
                <a:latin typeface="Courier"/>
                <a:ea typeface="Courier"/>
                <a:cs typeface="Courier"/>
                <a:sym typeface="Courier"/>
              </a:rPr>
              <a:t>        ':name' =&gt; $_POST['name'],</a:t>
            </a:r>
            <a:endParaRPr/>
          </a:p>
          <a:p>
            <a:pPr indent="0" lvl="0" marL="0" marR="0" rtl="0" algn="l">
              <a:lnSpc>
                <a:spcPct val="100000"/>
              </a:lnSpc>
              <a:spcBef>
                <a:spcPts val="0"/>
              </a:spcBef>
              <a:spcAft>
                <a:spcPts val="0"/>
              </a:spcAft>
              <a:buClr>
                <a:srgbClr val="00FF00"/>
              </a:buClr>
              <a:buSzPts val="1000"/>
              <a:buFont typeface="Courier"/>
              <a:buNone/>
            </a:pPr>
            <a:r>
              <a:rPr b="0" i="0" lang="en-US" sz="1000" u="none">
                <a:solidFill>
                  <a:srgbClr val="00FF00"/>
                </a:solidFill>
                <a:latin typeface="Courier"/>
                <a:ea typeface="Courier"/>
                <a:cs typeface="Courier"/>
                <a:sym typeface="Courier"/>
              </a:rPr>
              <a:t>        ':email' =&gt; $_POST['email'],</a:t>
            </a:r>
            <a:endParaRPr/>
          </a:p>
          <a:p>
            <a:pPr indent="0" lvl="0" marL="0" marR="0" rtl="0" algn="l">
              <a:lnSpc>
                <a:spcPct val="100000"/>
              </a:lnSpc>
              <a:spcBef>
                <a:spcPts val="0"/>
              </a:spcBef>
              <a:spcAft>
                <a:spcPts val="0"/>
              </a:spcAft>
              <a:buClr>
                <a:srgbClr val="00FF00"/>
              </a:buClr>
              <a:buSzPts val="1000"/>
              <a:buFont typeface="Courier"/>
              <a:buNone/>
            </a:pPr>
            <a:r>
              <a:rPr b="0" i="0" lang="en-US" sz="1000" u="none">
                <a:solidFill>
                  <a:srgbClr val="00FF00"/>
                </a:solidFill>
                <a:latin typeface="Courier"/>
                <a:ea typeface="Courier"/>
                <a:cs typeface="Courier"/>
                <a:sym typeface="Courier"/>
              </a:rPr>
              <a:t>        ':password' =&gt; $_POST['password']));</a:t>
            </a:r>
            <a:endParaRPr/>
          </a:p>
          <a:p>
            <a:pPr indent="0" lvl="0" marL="0" marR="0" rtl="0" algn="l">
              <a:lnSpc>
                <a:spcPct val="100000"/>
              </a:lnSpc>
              <a:spcBef>
                <a:spcPts val="0"/>
              </a:spcBef>
              <a:spcAft>
                <a:spcPts val="0"/>
              </a:spcAft>
              <a:buClr>
                <a:srgbClr val="00FF00"/>
              </a:buClr>
              <a:buSzPts val="1000"/>
              <a:buFont typeface="Courier"/>
              <a:buNone/>
            </a:pPr>
            <a:r>
              <a:rPr b="0" i="0" lang="en-US" sz="1000" u="none">
                <a:solidFill>
                  <a:srgbClr val="00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00"/>
              </a:buClr>
              <a:buSzPts val="1000"/>
              <a:buFont typeface="Courier"/>
              <a:buNone/>
            </a:pPr>
            <a:r>
              <a:rPr b="0" i="0" lang="en-US" sz="1000" u="none">
                <a:solidFill>
                  <a:srgbClr val="FFFF00"/>
                </a:solidFill>
                <a:latin typeface="Courier"/>
                <a:ea typeface="Courier"/>
                <a:cs typeface="Courier"/>
                <a:sym typeface="Courier"/>
              </a:rPr>
              <a:t>$stmt = $pdo-&gt;query("SELECT name, email, password FROM users");</a:t>
            </a:r>
            <a:endParaRPr/>
          </a:p>
          <a:p>
            <a:pPr indent="0" lvl="0" marL="0" marR="0" rtl="0" algn="l">
              <a:lnSpc>
                <a:spcPct val="100000"/>
              </a:lnSpc>
              <a:spcBef>
                <a:spcPts val="0"/>
              </a:spcBef>
              <a:spcAft>
                <a:spcPts val="0"/>
              </a:spcAft>
              <a:buClr>
                <a:srgbClr val="FFFF00"/>
              </a:buClr>
              <a:buSzPts val="1000"/>
              <a:buFont typeface="Courier"/>
              <a:buNone/>
            </a:pPr>
            <a:r>
              <a:rPr b="0" i="0" lang="en-US" sz="1000" u="none">
                <a:solidFill>
                  <a:srgbClr val="FFFF00"/>
                </a:solidFill>
                <a:latin typeface="Courier"/>
                <a:ea typeface="Courier"/>
                <a:cs typeface="Courier"/>
                <a:sym typeface="Courier"/>
              </a:rPr>
              <a:t>$rows = $stmt-&gt;fetchAll(PDO::FETCH_ASSOC);</a:t>
            </a:r>
            <a:endParaRPr/>
          </a:p>
          <a:p>
            <a:pPr indent="0" lvl="0" marL="0" marR="0" rtl="0" algn="l">
              <a:lnSpc>
                <a:spcPct val="100000"/>
              </a:lnSpc>
              <a:spcBef>
                <a:spcPts val="0"/>
              </a:spcBef>
              <a:spcAft>
                <a:spcPts val="0"/>
              </a:spcAft>
              <a:buClr>
                <a:srgbClr val="00FF00"/>
              </a:buClr>
              <a:buSzPts val="1000"/>
              <a:buFont typeface="Courier"/>
              <a:buNone/>
            </a:pPr>
            <a:r>
              <a:rPr b="0" i="0" lang="en-US" sz="1000" u="none">
                <a:solidFill>
                  <a:srgbClr val="00FF00"/>
                </a:solidFill>
                <a:latin typeface="Courier"/>
                <a:ea typeface="Courier"/>
                <a:cs typeface="Courier"/>
                <a:sym typeface="Courier"/>
              </a:rPr>
              <a:t>?&gt;</a:t>
            </a:r>
            <a:endParaRPr/>
          </a:p>
          <a:p>
            <a:pPr indent="0" lvl="0" marL="0" marR="0" rtl="0" algn="l">
              <a:lnSpc>
                <a:spcPct val="100000"/>
              </a:lnSpc>
              <a:spcBef>
                <a:spcPts val="0"/>
              </a:spcBef>
              <a:spcAft>
                <a:spcPts val="0"/>
              </a:spcAft>
              <a:buClr>
                <a:srgbClr val="FFFF00"/>
              </a:buClr>
              <a:buSzPts val="1000"/>
              <a:buFont typeface="Courier"/>
              <a:buNone/>
            </a:pPr>
            <a:r>
              <a:rPr b="0" i="0" lang="en-US" sz="1000" u="none">
                <a:solidFill>
                  <a:srgbClr val="FFFF00"/>
                </a:solidFill>
                <a:latin typeface="Courier"/>
                <a:ea typeface="Courier"/>
                <a:cs typeface="Courier"/>
                <a:sym typeface="Courier"/>
              </a:rPr>
              <a:t>&lt;html&gt;</a:t>
            </a:r>
            <a:endParaRPr/>
          </a:p>
          <a:p>
            <a:pPr indent="0" lvl="0" marL="0" marR="0" rtl="0" algn="l">
              <a:lnSpc>
                <a:spcPct val="100000"/>
              </a:lnSpc>
              <a:spcBef>
                <a:spcPts val="0"/>
              </a:spcBef>
              <a:spcAft>
                <a:spcPts val="0"/>
              </a:spcAft>
              <a:buClr>
                <a:srgbClr val="FFFF00"/>
              </a:buClr>
              <a:buSzPts val="1000"/>
              <a:buFont typeface="Courier"/>
              <a:buNone/>
            </a:pPr>
            <a:r>
              <a:rPr b="0" i="0" lang="en-US" sz="1000" u="none">
                <a:solidFill>
                  <a:srgbClr val="FFFF00"/>
                </a:solidFill>
                <a:latin typeface="Courier"/>
                <a:ea typeface="Courier"/>
                <a:cs typeface="Courier"/>
                <a:sym typeface="Courier"/>
              </a:rPr>
              <a:t>&lt;head&gt;&lt;/head&gt;&lt;body&gt;&lt;table border="1"&gt;</a:t>
            </a:r>
            <a:endParaRPr/>
          </a:p>
          <a:p>
            <a:pPr indent="0" lvl="0" marL="0" marR="0" rtl="0" algn="l">
              <a:lnSpc>
                <a:spcPct val="100000"/>
              </a:lnSpc>
              <a:spcBef>
                <a:spcPts val="0"/>
              </a:spcBef>
              <a:spcAft>
                <a:spcPts val="0"/>
              </a:spcAft>
              <a:buClr>
                <a:srgbClr val="FFFF00"/>
              </a:buClr>
              <a:buSzPts val="1000"/>
              <a:buFont typeface="Courier"/>
              <a:buNone/>
            </a:pPr>
            <a:r>
              <a:rPr b="0" i="0" lang="en-US" sz="1000" u="none">
                <a:solidFill>
                  <a:srgbClr val="FFFF00"/>
                </a:solidFill>
                <a:latin typeface="Courier"/>
                <a:ea typeface="Courier"/>
                <a:cs typeface="Courier"/>
                <a:sym typeface="Courier"/>
              </a:rPr>
              <a:t>&lt;?php</a:t>
            </a:r>
            <a:endParaRPr/>
          </a:p>
          <a:p>
            <a:pPr indent="0" lvl="0" marL="0" marR="0" rtl="0" algn="l">
              <a:lnSpc>
                <a:spcPct val="100000"/>
              </a:lnSpc>
              <a:spcBef>
                <a:spcPts val="0"/>
              </a:spcBef>
              <a:spcAft>
                <a:spcPts val="0"/>
              </a:spcAft>
              <a:buClr>
                <a:srgbClr val="FFFF00"/>
              </a:buClr>
              <a:buSzPts val="1000"/>
              <a:buFont typeface="Courier"/>
              <a:buNone/>
            </a:pPr>
            <a:r>
              <a:rPr b="0" i="0" lang="en-US" sz="1000" u="none">
                <a:solidFill>
                  <a:srgbClr val="FFFF00"/>
                </a:solidFill>
                <a:latin typeface="Courier"/>
                <a:ea typeface="Courier"/>
                <a:cs typeface="Courier"/>
                <a:sym typeface="Courier"/>
              </a:rPr>
              <a:t>foreach ( $rows as $row ) {</a:t>
            </a:r>
            <a:endParaRPr/>
          </a:p>
          <a:p>
            <a:pPr indent="0" lvl="0" marL="0" marR="0" rtl="0" algn="l">
              <a:lnSpc>
                <a:spcPct val="100000"/>
              </a:lnSpc>
              <a:spcBef>
                <a:spcPts val="0"/>
              </a:spcBef>
              <a:spcAft>
                <a:spcPts val="0"/>
              </a:spcAft>
              <a:buClr>
                <a:srgbClr val="FFFF00"/>
              </a:buClr>
              <a:buSzPts val="1000"/>
              <a:buFont typeface="Courier"/>
              <a:buNone/>
            </a:pPr>
            <a:r>
              <a:rPr b="0" i="0" lang="en-US" sz="1000" u="none">
                <a:solidFill>
                  <a:srgbClr val="FFFF00"/>
                </a:solidFill>
                <a:latin typeface="Courier"/>
                <a:ea typeface="Courier"/>
                <a:cs typeface="Courier"/>
                <a:sym typeface="Courier"/>
              </a:rPr>
              <a:t>    echo "&lt;tr&gt;&lt;td&gt;";</a:t>
            </a:r>
            <a:endParaRPr/>
          </a:p>
          <a:p>
            <a:pPr indent="0" lvl="0" marL="0" marR="0" rtl="0" algn="l">
              <a:lnSpc>
                <a:spcPct val="100000"/>
              </a:lnSpc>
              <a:spcBef>
                <a:spcPts val="0"/>
              </a:spcBef>
              <a:spcAft>
                <a:spcPts val="0"/>
              </a:spcAft>
              <a:buClr>
                <a:srgbClr val="FFFF00"/>
              </a:buClr>
              <a:buSzPts val="1000"/>
              <a:buFont typeface="Courier"/>
              <a:buNone/>
            </a:pPr>
            <a:r>
              <a:rPr b="0" i="0" lang="en-US" sz="1000" u="none">
                <a:solidFill>
                  <a:srgbClr val="FFFF00"/>
                </a:solidFill>
                <a:latin typeface="Courier"/>
                <a:ea typeface="Courier"/>
                <a:cs typeface="Courier"/>
                <a:sym typeface="Courier"/>
              </a:rPr>
              <a:t>    echo($row['name']);</a:t>
            </a:r>
            <a:endParaRPr/>
          </a:p>
          <a:p>
            <a:pPr indent="0" lvl="0" marL="0" marR="0" rtl="0" algn="l">
              <a:lnSpc>
                <a:spcPct val="100000"/>
              </a:lnSpc>
              <a:spcBef>
                <a:spcPts val="0"/>
              </a:spcBef>
              <a:spcAft>
                <a:spcPts val="0"/>
              </a:spcAft>
              <a:buClr>
                <a:srgbClr val="FFFF00"/>
              </a:buClr>
              <a:buSzPts val="1000"/>
              <a:buFont typeface="Courier"/>
              <a:buNone/>
            </a:pPr>
            <a:r>
              <a:rPr b="0" i="0" lang="en-US" sz="1000" u="none">
                <a:solidFill>
                  <a:srgbClr val="FFFF00"/>
                </a:solidFill>
                <a:latin typeface="Courier"/>
                <a:ea typeface="Courier"/>
                <a:cs typeface="Courier"/>
                <a:sym typeface="Courier"/>
              </a:rPr>
              <a:t>    echo("&lt;/td&gt;&lt;td&gt;");</a:t>
            </a:r>
            <a:endParaRPr/>
          </a:p>
          <a:p>
            <a:pPr indent="0" lvl="0" marL="0" marR="0" rtl="0" algn="l">
              <a:lnSpc>
                <a:spcPct val="100000"/>
              </a:lnSpc>
              <a:spcBef>
                <a:spcPts val="0"/>
              </a:spcBef>
              <a:spcAft>
                <a:spcPts val="0"/>
              </a:spcAft>
              <a:buClr>
                <a:srgbClr val="FFFF00"/>
              </a:buClr>
              <a:buSzPts val="1000"/>
              <a:buFont typeface="Courier"/>
              <a:buNone/>
            </a:pPr>
            <a:r>
              <a:rPr b="0" i="0" lang="en-US" sz="1000" u="none">
                <a:solidFill>
                  <a:srgbClr val="FFFF00"/>
                </a:solidFill>
                <a:latin typeface="Courier"/>
                <a:ea typeface="Courier"/>
                <a:cs typeface="Courier"/>
                <a:sym typeface="Courier"/>
              </a:rPr>
              <a:t>    echo($row['email']);</a:t>
            </a:r>
            <a:endParaRPr/>
          </a:p>
          <a:p>
            <a:pPr indent="0" lvl="0" marL="0" marR="0" rtl="0" algn="l">
              <a:lnSpc>
                <a:spcPct val="100000"/>
              </a:lnSpc>
              <a:spcBef>
                <a:spcPts val="0"/>
              </a:spcBef>
              <a:spcAft>
                <a:spcPts val="0"/>
              </a:spcAft>
              <a:buClr>
                <a:srgbClr val="FFFF00"/>
              </a:buClr>
              <a:buSzPts val="1000"/>
              <a:buFont typeface="Courier"/>
              <a:buNone/>
            </a:pPr>
            <a:r>
              <a:rPr b="0" i="0" lang="en-US" sz="1000" u="none">
                <a:solidFill>
                  <a:srgbClr val="FFFF00"/>
                </a:solidFill>
                <a:latin typeface="Courier"/>
                <a:ea typeface="Courier"/>
                <a:cs typeface="Courier"/>
                <a:sym typeface="Courier"/>
              </a:rPr>
              <a:t>    echo("&lt;/td&gt;&lt;td&gt;");</a:t>
            </a:r>
            <a:endParaRPr/>
          </a:p>
          <a:p>
            <a:pPr indent="0" lvl="0" marL="0" marR="0" rtl="0" algn="l">
              <a:lnSpc>
                <a:spcPct val="100000"/>
              </a:lnSpc>
              <a:spcBef>
                <a:spcPts val="0"/>
              </a:spcBef>
              <a:spcAft>
                <a:spcPts val="0"/>
              </a:spcAft>
              <a:buClr>
                <a:srgbClr val="FFFF00"/>
              </a:buClr>
              <a:buSzPts val="1000"/>
              <a:buFont typeface="Courier"/>
              <a:buNone/>
            </a:pPr>
            <a:r>
              <a:rPr b="0" i="0" lang="en-US" sz="1000" u="none">
                <a:solidFill>
                  <a:srgbClr val="FFFF00"/>
                </a:solidFill>
                <a:latin typeface="Courier"/>
                <a:ea typeface="Courier"/>
                <a:cs typeface="Courier"/>
                <a:sym typeface="Courier"/>
              </a:rPr>
              <a:t>    echo($row['password']);</a:t>
            </a:r>
            <a:endParaRPr/>
          </a:p>
          <a:p>
            <a:pPr indent="0" lvl="0" marL="0" marR="0" rtl="0" algn="l">
              <a:lnSpc>
                <a:spcPct val="100000"/>
              </a:lnSpc>
              <a:spcBef>
                <a:spcPts val="0"/>
              </a:spcBef>
              <a:spcAft>
                <a:spcPts val="0"/>
              </a:spcAft>
              <a:buClr>
                <a:srgbClr val="FFFF00"/>
              </a:buClr>
              <a:buSzPts val="1000"/>
              <a:buFont typeface="Courier"/>
              <a:buNone/>
            </a:pPr>
            <a:r>
              <a:rPr b="0" i="0" lang="en-US" sz="1000" u="none">
                <a:solidFill>
                  <a:srgbClr val="FFFF00"/>
                </a:solidFill>
                <a:latin typeface="Courier"/>
                <a:ea typeface="Courier"/>
                <a:cs typeface="Courier"/>
                <a:sym typeface="Courier"/>
              </a:rPr>
              <a:t>    echo("&lt;/td&gt;&lt;/tr&gt;\n");</a:t>
            </a:r>
            <a:endParaRPr/>
          </a:p>
          <a:p>
            <a:pPr indent="0" lvl="0" marL="0" marR="0" rtl="0" algn="l">
              <a:lnSpc>
                <a:spcPct val="100000"/>
              </a:lnSpc>
              <a:spcBef>
                <a:spcPts val="0"/>
              </a:spcBef>
              <a:spcAft>
                <a:spcPts val="0"/>
              </a:spcAft>
              <a:buClr>
                <a:srgbClr val="FFFF00"/>
              </a:buClr>
              <a:buSzPts val="1000"/>
              <a:buFont typeface="Courier"/>
              <a:buNone/>
            </a:pPr>
            <a:r>
              <a:rPr b="0" i="0" lang="en-US" sz="10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00"/>
              </a:buClr>
              <a:buSzPts val="1000"/>
              <a:buFont typeface="Courier"/>
              <a:buNone/>
            </a:pPr>
            <a:r>
              <a:rPr b="0" i="0" lang="en-US" sz="1000" u="none">
                <a:solidFill>
                  <a:srgbClr val="FFFF00"/>
                </a:solidFill>
                <a:latin typeface="Courier"/>
                <a:ea typeface="Courier"/>
                <a:cs typeface="Courier"/>
                <a:sym typeface="Courier"/>
              </a:rPr>
              <a:t>?&gt;</a:t>
            </a:r>
            <a:endParaRPr/>
          </a:p>
          <a:p>
            <a:pPr indent="0" lvl="0" marL="0" marR="0" rtl="0" algn="l">
              <a:lnSpc>
                <a:spcPct val="100000"/>
              </a:lnSpc>
              <a:spcBef>
                <a:spcPts val="0"/>
              </a:spcBef>
              <a:spcAft>
                <a:spcPts val="0"/>
              </a:spcAft>
              <a:buClr>
                <a:srgbClr val="FFFF00"/>
              </a:buClr>
              <a:buSzPts val="1000"/>
              <a:buFont typeface="Courier"/>
              <a:buNone/>
            </a:pPr>
            <a:r>
              <a:rPr b="0" i="0" lang="en-US" sz="1000" u="none">
                <a:solidFill>
                  <a:srgbClr val="FFFF00"/>
                </a:solidFill>
                <a:latin typeface="Courier"/>
                <a:ea typeface="Courier"/>
                <a:cs typeface="Courier"/>
                <a:sym typeface="Courier"/>
              </a:rPr>
              <a:t>&lt;/table&gt;</a:t>
            </a:r>
            <a:endParaRPr/>
          </a:p>
          <a:p>
            <a:pPr indent="0" lvl="0" marL="0" marR="0" rtl="0" algn="l">
              <a:lnSpc>
                <a:spcPct val="100000"/>
              </a:lnSpc>
              <a:spcBef>
                <a:spcPts val="0"/>
              </a:spcBef>
              <a:spcAft>
                <a:spcPts val="0"/>
              </a:spcAft>
              <a:buClr>
                <a:srgbClr val="00FF00"/>
              </a:buClr>
              <a:buSzPts val="1000"/>
              <a:buFont typeface="Courier"/>
              <a:buNone/>
            </a:pPr>
            <a:r>
              <a:rPr b="0" i="0" lang="en-US" sz="1000" u="none">
                <a:solidFill>
                  <a:srgbClr val="00FF00"/>
                </a:solidFill>
                <a:latin typeface="Courier"/>
                <a:ea typeface="Courier"/>
                <a:cs typeface="Courier"/>
                <a:sym typeface="Courier"/>
              </a:rPr>
              <a:t>&lt;p&gt;Add A New User&lt;/p&gt;</a:t>
            </a:r>
            <a:endParaRPr/>
          </a:p>
        </p:txBody>
      </p:sp>
      <p:sp>
        <p:nvSpPr>
          <p:cNvPr id="202" name="Google Shape;202;p24"/>
          <p:cNvSpPr txBox="1"/>
          <p:nvPr/>
        </p:nvSpPr>
        <p:spPr>
          <a:xfrm>
            <a:off x="7696200" y="438150"/>
            <a:ext cx="1095375" cy="330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FF"/>
              </a:buClr>
              <a:buSzPts val="2100"/>
              <a:buFont typeface="Gill Sans"/>
              <a:buNone/>
            </a:pPr>
            <a:r>
              <a:rPr b="0" i="0" lang="en-US" sz="2100" u="none">
                <a:solidFill>
                  <a:srgbClr val="FF00FF"/>
                </a:solidFill>
                <a:latin typeface="Gill Sans"/>
                <a:ea typeface="Gill Sans"/>
                <a:cs typeface="Gill Sans"/>
                <a:sym typeface="Gill Sans"/>
              </a:rPr>
              <a:t>user2.php</a:t>
            </a:r>
            <a:endParaRPr/>
          </a:p>
        </p:txBody>
      </p:sp>
      <p:pic>
        <p:nvPicPr>
          <p:cNvPr id="203" name="Google Shape;203;p24"/>
          <p:cNvPicPr preferRelativeResize="0"/>
          <p:nvPr/>
        </p:nvPicPr>
        <p:blipFill rotWithShape="1">
          <a:blip r:embed="rId3">
            <a:alphaModFix/>
          </a:blip>
          <a:srcRect b="0" l="0" r="0" t="0"/>
          <a:stretch/>
        </p:blipFill>
        <p:spPr>
          <a:xfrm>
            <a:off x="5029200" y="844550"/>
            <a:ext cx="4235450" cy="3746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nvSpPr>
        <p:spPr>
          <a:xfrm>
            <a:off x="134937" y="606425"/>
            <a:ext cx="6543675" cy="30432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&lt;?php</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require_once "pdo.php";</a:t>
            </a:r>
            <a:endParaRPr/>
          </a:p>
          <a:p>
            <a:pPr indent="0" lvl="0" marL="0" marR="0" rtl="0" algn="l">
              <a:lnSpc>
                <a:spcPct val="100000"/>
              </a:lnSpc>
              <a:spcBef>
                <a:spcPts val="0"/>
              </a:spcBef>
              <a:spcAft>
                <a:spcPts val="0"/>
              </a:spcAft>
              <a:buClr>
                <a:srgbClr val="FFFFFF"/>
              </a:buClr>
              <a:buSzPts val="1200"/>
              <a:buFont typeface="Gill Sans"/>
              <a:buNone/>
            </a:pPr>
            <a:r>
              <a:t/>
            </a:r>
            <a:endParaRPr b="0" i="0" sz="1200" u="none">
              <a:solidFill>
                <a:srgbClr val="FFFF00"/>
              </a:solidFill>
              <a:latin typeface="Courier"/>
              <a:ea typeface="Courier"/>
              <a:cs typeface="Courier"/>
              <a:sym typeface="Courie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if ( isset($_POST['user_id']) ) {</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    $sql="DELETE FROM users WHERE user_id = :zip";</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    echo "&lt;pre&gt;\n$sql\n&lt;/pre&gt;\n";</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    $stmt = $pdo-&gt;prepare($sql);</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    $stmt-&gt;execute(array(':zip'=&gt;$_POST['user_id']));</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&lt;p&gt;Delete A User&lt;/p&gt;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&lt;form method="post"&gt;&lt;p&gt;ID to Delete:</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&lt;input type="text" name="user_id"&gt;&lt;/p&gt;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&lt;p&gt;&lt;input type="submit" value="Delete"/&gt;&lt;/p&gt;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&lt;/form&gt;</a:t>
            </a:r>
            <a:endParaRPr/>
          </a:p>
        </p:txBody>
      </p:sp>
      <p:sp>
        <p:nvSpPr>
          <p:cNvPr id="209" name="Google Shape;209;p25"/>
          <p:cNvSpPr txBox="1"/>
          <p:nvPr/>
        </p:nvSpPr>
        <p:spPr>
          <a:xfrm>
            <a:off x="1828800" y="4044950"/>
            <a:ext cx="1771650" cy="3714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FF"/>
              </a:buClr>
              <a:buSzPts val="2100"/>
              <a:buFont typeface="Gill Sans"/>
              <a:buNone/>
            </a:pPr>
            <a:r>
              <a:rPr b="0" i="0" lang="en-US" sz="2100" u="none">
                <a:solidFill>
                  <a:srgbClr val="FF00FF"/>
                </a:solidFill>
                <a:latin typeface="Gill Sans"/>
                <a:ea typeface="Gill Sans"/>
                <a:cs typeface="Gill Sans"/>
                <a:sym typeface="Gill Sans"/>
              </a:rPr>
              <a:t>user2del.php</a:t>
            </a:r>
            <a:endParaRPr/>
          </a:p>
        </p:txBody>
      </p:sp>
      <p:pic>
        <p:nvPicPr>
          <p:cNvPr id="210" name="Google Shape;210;p25"/>
          <p:cNvPicPr preferRelativeResize="0"/>
          <p:nvPr/>
        </p:nvPicPr>
        <p:blipFill rotWithShape="1">
          <a:blip r:embed="rId3">
            <a:alphaModFix/>
          </a:blip>
          <a:srcRect b="0" l="0" r="0" t="0"/>
          <a:stretch/>
        </p:blipFill>
        <p:spPr>
          <a:xfrm>
            <a:off x="4859337" y="692150"/>
            <a:ext cx="3790950" cy="335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8"/>
          <p:cNvSpPr txBox="1"/>
          <p:nvPr/>
        </p:nvSpPr>
        <p:spPr>
          <a:xfrm>
            <a:off x="3543300" y="514350"/>
            <a:ext cx="2828925" cy="3751262"/>
          </a:xfrm>
          <a:prstGeom prst="rect">
            <a:avLst/>
          </a:prstGeom>
          <a:solidFill>
            <a:srgbClr val="0000A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Gill Sans"/>
              <a:buNone/>
            </a:pPr>
            <a:r>
              <a:rPr b="0" i="0" lang="en-US" sz="1800" u="none">
                <a:solidFill>
                  <a:schemeClr val="lt1"/>
                </a:solidFill>
                <a:latin typeface="Gill Sans"/>
                <a:ea typeface="Gill Sans"/>
                <a:cs typeface="Gill Sans"/>
                <a:sym typeface="Gill Sans"/>
              </a:rPr>
              <a:t>Web Server</a:t>
            </a:r>
            <a:endParaRPr/>
          </a:p>
        </p:txBody>
      </p:sp>
      <p:sp>
        <p:nvSpPr>
          <p:cNvPr id="41" name="Google Shape;41;p8"/>
          <p:cNvSpPr txBox="1"/>
          <p:nvPr/>
        </p:nvSpPr>
        <p:spPr>
          <a:xfrm>
            <a:off x="6886575" y="520700"/>
            <a:ext cx="2257425" cy="3744912"/>
          </a:xfrm>
          <a:prstGeom prst="rect">
            <a:avLst/>
          </a:prstGeom>
          <a:solidFill>
            <a:srgbClr val="66FF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rgbClr val="FFFFFF"/>
              </a:solidFill>
              <a:latin typeface="Gill Sans"/>
              <a:ea typeface="Gill Sans"/>
              <a:cs typeface="Gill Sans"/>
              <a:sym typeface="Gill Sans"/>
            </a:endParaRPr>
          </a:p>
        </p:txBody>
      </p:sp>
      <p:sp>
        <p:nvSpPr>
          <p:cNvPr id="42" name="Google Shape;42;p8"/>
          <p:cNvSpPr txBox="1"/>
          <p:nvPr/>
        </p:nvSpPr>
        <p:spPr>
          <a:xfrm>
            <a:off x="4133850" y="533400"/>
            <a:ext cx="185737" cy="333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rgbClr val="FFFFFF"/>
              </a:solidFill>
              <a:latin typeface="Gill Sans"/>
              <a:ea typeface="Gill Sans"/>
              <a:cs typeface="Gill Sans"/>
              <a:sym typeface="Gill Sans"/>
            </a:endParaRPr>
          </a:p>
        </p:txBody>
      </p:sp>
      <p:sp>
        <p:nvSpPr>
          <p:cNvPr id="43" name="Google Shape;43;p8"/>
          <p:cNvSpPr txBox="1"/>
          <p:nvPr/>
        </p:nvSpPr>
        <p:spPr>
          <a:xfrm>
            <a:off x="6945312" y="514350"/>
            <a:ext cx="1717675" cy="369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Gill Sans"/>
              <a:buNone/>
            </a:pPr>
            <a:r>
              <a:rPr b="0" i="0" lang="en-US" sz="1800" u="none">
                <a:solidFill>
                  <a:srgbClr val="000000"/>
                </a:solidFill>
                <a:latin typeface="Gill Sans"/>
                <a:ea typeface="Gill Sans"/>
                <a:cs typeface="Gill Sans"/>
                <a:sym typeface="Gill Sans"/>
              </a:rPr>
              <a:t>Database Server</a:t>
            </a:r>
            <a:endParaRPr/>
          </a:p>
        </p:txBody>
      </p:sp>
      <p:sp>
        <p:nvSpPr>
          <p:cNvPr id="44" name="Google Shape;44;p8"/>
          <p:cNvSpPr txBox="1"/>
          <p:nvPr/>
        </p:nvSpPr>
        <p:spPr>
          <a:xfrm>
            <a:off x="30162" y="438150"/>
            <a:ext cx="725487" cy="3333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000"/>
              <a:buFont typeface="Gill Sans"/>
              <a:buNone/>
            </a:pPr>
            <a:r>
              <a:rPr b="0" i="0" lang="en-US" sz="2000" u="none">
                <a:solidFill>
                  <a:srgbClr val="FFFFFF"/>
                </a:solidFill>
                <a:latin typeface="Gill Sans"/>
                <a:ea typeface="Gill Sans"/>
                <a:cs typeface="Gill Sans"/>
                <a:sym typeface="Gill Sans"/>
              </a:rPr>
              <a:t>Time</a:t>
            </a:r>
            <a:endParaRPr/>
          </a:p>
        </p:txBody>
      </p:sp>
      <p:sp>
        <p:nvSpPr>
          <p:cNvPr id="45" name="Google Shape;45;p8"/>
          <p:cNvSpPr/>
          <p:nvPr/>
        </p:nvSpPr>
        <p:spPr>
          <a:xfrm>
            <a:off x="242887" y="868362"/>
            <a:ext cx="300037" cy="3787775"/>
          </a:xfrm>
          <a:prstGeom prst="downArrow">
            <a:avLst>
              <a:gd fmla="val 20745" name="adj1"/>
              <a:gd fmla="val 50000" name="adj2"/>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rgbClr val="FFFFFF"/>
              </a:solidFill>
              <a:latin typeface="Gill Sans"/>
              <a:ea typeface="Gill Sans"/>
              <a:cs typeface="Gill Sans"/>
              <a:sym typeface="Gill Sans"/>
            </a:endParaRPr>
          </a:p>
        </p:txBody>
      </p:sp>
      <p:pic>
        <p:nvPicPr>
          <p:cNvPr id="46" name="Google Shape;46;p8"/>
          <p:cNvPicPr preferRelativeResize="0"/>
          <p:nvPr/>
        </p:nvPicPr>
        <p:blipFill rotWithShape="1">
          <a:blip r:embed="rId4">
            <a:alphaModFix/>
          </a:blip>
          <a:srcRect b="0" l="0" r="0" t="0"/>
          <a:stretch/>
        </p:blipFill>
        <p:spPr>
          <a:xfrm>
            <a:off x="3071812" y="2497137"/>
            <a:ext cx="357187" cy="222250"/>
          </a:xfrm>
          <a:prstGeom prst="rect">
            <a:avLst/>
          </a:prstGeom>
          <a:noFill/>
          <a:ln>
            <a:noFill/>
          </a:ln>
        </p:spPr>
      </p:pic>
      <p:pic>
        <p:nvPicPr>
          <p:cNvPr id="47" name="Google Shape;47;p8"/>
          <p:cNvPicPr preferRelativeResize="0"/>
          <p:nvPr/>
        </p:nvPicPr>
        <p:blipFill rotWithShape="1">
          <a:blip r:embed="rId4">
            <a:alphaModFix/>
          </a:blip>
          <a:srcRect b="0" l="0" r="0" t="0"/>
          <a:stretch/>
        </p:blipFill>
        <p:spPr>
          <a:xfrm>
            <a:off x="6457950" y="2532062"/>
            <a:ext cx="357187" cy="222250"/>
          </a:xfrm>
          <a:prstGeom prst="rect">
            <a:avLst/>
          </a:prstGeom>
          <a:noFill/>
          <a:ln>
            <a:noFill/>
          </a:ln>
        </p:spPr>
      </p:pic>
      <p:sp>
        <p:nvSpPr>
          <p:cNvPr id="48" name="Google Shape;48;p8"/>
          <p:cNvSpPr txBox="1"/>
          <p:nvPr/>
        </p:nvSpPr>
        <p:spPr>
          <a:xfrm>
            <a:off x="3757612" y="1503362"/>
            <a:ext cx="2519362" cy="2655887"/>
          </a:xfrm>
          <a:prstGeom prst="rect">
            <a:avLst/>
          </a:prstGeom>
          <a:solidFill>
            <a:srgbClr val="CCFF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Gill Sans"/>
              <a:buNone/>
            </a:pPr>
            <a:r>
              <a:rPr b="0" i="0" lang="en-US" sz="2000" u="none">
                <a:solidFill>
                  <a:schemeClr val="dk2"/>
                </a:solidFill>
                <a:latin typeface="Gill Sans"/>
                <a:ea typeface="Gill Sans"/>
                <a:cs typeface="Gill Sans"/>
                <a:sym typeface="Gill Sans"/>
              </a:rPr>
              <a:t>Apache</a:t>
            </a:r>
            <a:endParaRPr/>
          </a:p>
        </p:txBody>
      </p:sp>
      <p:sp>
        <p:nvSpPr>
          <p:cNvPr id="49" name="Google Shape;49;p8"/>
          <p:cNvSpPr txBox="1"/>
          <p:nvPr/>
        </p:nvSpPr>
        <p:spPr>
          <a:xfrm>
            <a:off x="4143375" y="2197100"/>
            <a:ext cx="2035175" cy="1820862"/>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Gill Sans"/>
              <a:buNone/>
            </a:pPr>
            <a:r>
              <a:rPr b="0" i="0" lang="en-US" sz="2000" u="none">
                <a:solidFill>
                  <a:schemeClr val="dk2"/>
                </a:solidFill>
                <a:latin typeface="Gill Sans"/>
                <a:ea typeface="Gill Sans"/>
                <a:cs typeface="Gill Sans"/>
                <a:sym typeface="Gill Sans"/>
              </a:rPr>
              <a:t>PHP</a:t>
            </a:r>
            <a:endParaRPr/>
          </a:p>
        </p:txBody>
      </p:sp>
      <p:sp>
        <p:nvSpPr>
          <p:cNvPr id="50" name="Google Shape;50;p8"/>
          <p:cNvSpPr txBox="1"/>
          <p:nvPr/>
        </p:nvSpPr>
        <p:spPr>
          <a:xfrm>
            <a:off x="4330700" y="2143125"/>
            <a:ext cx="184150" cy="3317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rgbClr val="FFFFFF"/>
              </a:solidFill>
              <a:latin typeface="Gill Sans"/>
              <a:ea typeface="Gill Sans"/>
              <a:cs typeface="Gill Sans"/>
              <a:sym typeface="Gill Sans"/>
            </a:endParaRPr>
          </a:p>
        </p:txBody>
      </p:sp>
      <p:sp>
        <p:nvSpPr>
          <p:cNvPr id="51" name="Google Shape;51;p8"/>
          <p:cNvSpPr txBox="1"/>
          <p:nvPr/>
        </p:nvSpPr>
        <p:spPr>
          <a:xfrm>
            <a:off x="7143750" y="1187450"/>
            <a:ext cx="1800225" cy="2228850"/>
          </a:xfrm>
          <a:prstGeom prst="rect">
            <a:avLst/>
          </a:prstGeom>
          <a:solidFill>
            <a:srgbClr val="CCFF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Gill Sans"/>
              <a:buNone/>
            </a:pPr>
            <a:r>
              <a:rPr b="0" i="0" lang="en-US" sz="2000" u="none">
                <a:solidFill>
                  <a:srgbClr val="000000"/>
                </a:solidFill>
                <a:latin typeface="Gill Sans"/>
                <a:ea typeface="Gill Sans"/>
                <a:cs typeface="Gill Sans"/>
                <a:sym typeface="Gill Sans"/>
              </a:rPr>
              <a:t>MySql</a:t>
            </a:r>
            <a:endParaRPr/>
          </a:p>
        </p:txBody>
      </p:sp>
      <p:sp>
        <p:nvSpPr>
          <p:cNvPr id="52" name="Google Shape;52;p8"/>
          <p:cNvSpPr/>
          <p:nvPr/>
        </p:nvSpPr>
        <p:spPr>
          <a:xfrm>
            <a:off x="7486650" y="3522662"/>
            <a:ext cx="1243012" cy="566737"/>
          </a:xfrm>
          <a:prstGeom prst="can">
            <a:avLst>
              <a:gd fmla="val 10800" name="adj"/>
            </a:avLst>
          </a:prstGeom>
          <a:solidFill>
            <a:srgbClr val="0000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rgbClr val="FFFFFF"/>
              </a:solidFill>
              <a:latin typeface="Gill Sans"/>
              <a:ea typeface="Gill Sans"/>
              <a:cs typeface="Gill Sans"/>
              <a:sym typeface="Gill Sans"/>
            </a:endParaRPr>
          </a:p>
        </p:txBody>
      </p:sp>
      <p:cxnSp>
        <p:nvCxnSpPr>
          <p:cNvPr id="53" name="Google Shape;53;p8"/>
          <p:cNvCxnSpPr/>
          <p:nvPr/>
        </p:nvCxnSpPr>
        <p:spPr>
          <a:xfrm>
            <a:off x="2214562" y="1150937"/>
            <a:ext cx="1885950" cy="284162"/>
          </a:xfrm>
          <a:prstGeom prst="straightConnector1">
            <a:avLst/>
          </a:prstGeom>
          <a:noFill/>
          <a:ln>
            <a:noFill/>
          </a:ln>
        </p:spPr>
      </p:cxnSp>
      <p:cxnSp>
        <p:nvCxnSpPr>
          <p:cNvPr id="54" name="Google Shape;54;p8"/>
          <p:cNvCxnSpPr/>
          <p:nvPr/>
        </p:nvCxnSpPr>
        <p:spPr>
          <a:xfrm flipH="1" rot="10800000">
            <a:off x="2043112" y="1470025"/>
            <a:ext cx="1500187" cy="71437"/>
          </a:xfrm>
          <a:prstGeom prst="straightConnector1">
            <a:avLst/>
          </a:prstGeom>
          <a:noFill/>
          <a:ln>
            <a:noFill/>
          </a:ln>
        </p:spPr>
      </p:cxnSp>
      <p:sp>
        <p:nvSpPr>
          <p:cNvPr id="55" name="Google Shape;55;p8"/>
          <p:cNvSpPr txBox="1"/>
          <p:nvPr/>
        </p:nvSpPr>
        <p:spPr>
          <a:xfrm>
            <a:off x="928687" y="514350"/>
            <a:ext cx="2014537" cy="3751262"/>
          </a:xfrm>
          <a:prstGeom prst="rect">
            <a:avLst/>
          </a:prstGeom>
          <a:solidFill>
            <a:srgbClr val="A3A3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Gill Sans"/>
              <a:buNone/>
            </a:pPr>
            <a:r>
              <a:rPr b="0" i="0" lang="en-US" sz="1800" u="none">
                <a:solidFill>
                  <a:srgbClr val="000000"/>
                </a:solidFill>
                <a:latin typeface="Gill Sans"/>
                <a:ea typeface="Gill Sans"/>
                <a:cs typeface="Gill Sans"/>
                <a:sym typeface="Gill Sans"/>
              </a:rPr>
              <a:t>Browser</a:t>
            </a:r>
            <a:endParaRPr/>
          </a:p>
        </p:txBody>
      </p:sp>
      <p:sp>
        <p:nvSpPr>
          <p:cNvPr id="56" name="Google Shape;56;p8"/>
          <p:cNvSpPr txBox="1"/>
          <p:nvPr/>
        </p:nvSpPr>
        <p:spPr>
          <a:xfrm>
            <a:off x="1336675" y="514350"/>
            <a:ext cx="184150" cy="333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rgbClr val="FFFFFF"/>
              </a:solidFill>
              <a:latin typeface="Gill Sans"/>
              <a:ea typeface="Gill Sans"/>
              <a:cs typeface="Gill Sans"/>
              <a:sym typeface="Gill Sans"/>
            </a:endParaRPr>
          </a:p>
        </p:txBody>
      </p:sp>
      <p:sp>
        <p:nvSpPr>
          <p:cNvPr id="57" name="Google Shape;57;p8"/>
          <p:cNvSpPr txBox="1"/>
          <p:nvPr/>
        </p:nvSpPr>
        <p:spPr>
          <a:xfrm>
            <a:off x="1657350" y="2955925"/>
            <a:ext cx="1114425" cy="1168400"/>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Gill Sans"/>
              <a:buNone/>
            </a:pPr>
            <a:r>
              <a:rPr b="0" i="0" lang="en-US" sz="1800" u="none">
                <a:solidFill>
                  <a:schemeClr val="dk2"/>
                </a:solidFill>
                <a:latin typeface="Gill Sans"/>
                <a:ea typeface="Gill Sans"/>
                <a:cs typeface="Gill Sans"/>
                <a:sym typeface="Gill Sans"/>
              </a:rPr>
              <a:t>JavaScript</a:t>
            </a:r>
            <a:endParaRPr/>
          </a:p>
        </p:txBody>
      </p:sp>
      <p:sp>
        <p:nvSpPr>
          <p:cNvPr id="58" name="Google Shape;58;p8"/>
          <p:cNvSpPr txBox="1"/>
          <p:nvPr/>
        </p:nvSpPr>
        <p:spPr>
          <a:xfrm>
            <a:off x="1185862" y="868362"/>
            <a:ext cx="338137" cy="3221037"/>
          </a:xfrm>
          <a:prstGeom prst="rect">
            <a:avLst/>
          </a:prstGeom>
          <a:solidFill>
            <a:srgbClr val="CCFFC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Gill Sans"/>
              <a:buNone/>
            </a:pPr>
            <a:r>
              <a:rPr b="0" i="0" lang="en-US" sz="2000" u="none">
                <a:solidFill>
                  <a:schemeClr val="dk2"/>
                </a:solidFill>
                <a:latin typeface="Gill Sans"/>
                <a:ea typeface="Gill Sans"/>
                <a:cs typeface="Gill Sans"/>
                <a:sym typeface="Gill Sans"/>
              </a:rPr>
              <a:t>DOM</a:t>
            </a:r>
            <a:endParaRPr/>
          </a:p>
        </p:txBody>
      </p:sp>
      <p:sp>
        <p:nvSpPr>
          <p:cNvPr id="59" name="Google Shape;59;p8"/>
          <p:cNvSpPr txBox="1"/>
          <p:nvPr/>
        </p:nvSpPr>
        <p:spPr>
          <a:xfrm>
            <a:off x="2462212" y="4371975"/>
            <a:ext cx="1392237" cy="3333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FF00"/>
              </a:buClr>
              <a:buSzPts val="2000"/>
              <a:buFont typeface="Gill Sans"/>
              <a:buNone/>
            </a:pPr>
            <a:r>
              <a:rPr b="0" i="0" lang="en-US" sz="2000" u="none">
                <a:solidFill>
                  <a:srgbClr val="00FF00"/>
                </a:solidFill>
                <a:latin typeface="Gill Sans"/>
                <a:ea typeface="Gill Sans"/>
                <a:cs typeface="Gill Sans"/>
                <a:sym typeface="Gill Sans"/>
              </a:rPr>
              <a:t>RRC/HTTP</a:t>
            </a:r>
            <a:endParaRPr/>
          </a:p>
        </p:txBody>
      </p:sp>
      <p:sp>
        <p:nvSpPr>
          <p:cNvPr id="60" name="Google Shape;60;p8"/>
          <p:cNvSpPr txBox="1"/>
          <p:nvPr/>
        </p:nvSpPr>
        <p:spPr>
          <a:xfrm>
            <a:off x="6276975" y="4371975"/>
            <a:ext cx="642937" cy="3333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FF00"/>
              </a:buClr>
              <a:buSzPts val="2000"/>
              <a:buFont typeface="Gill Sans"/>
              <a:buNone/>
            </a:pPr>
            <a:r>
              <a:rPr b="0" i="0" lang="en-US" sz="2000" u="none">
                <a:solidFill>
                  <a:srgbClr val="00FF00"/>
                </a:solidFill>
                <a:latin typeface="Gill Sans"/>
                <a:ea typeface="Gill Sans"/>
                <a:cs typeface="Gill Sans"/>
                <a:sym typeface="Gill Sans"/>
              </a:rPr>
              <a:t>SQL</a:t>
            </a:r>
            <a:endParaRPr/>
          </a:p>
        </p:txBody>
      </p:sp>
      <p:sp>
        <p:nvSpPr>
          <p:cNvPr id="61" name="Google Shape;61;p8"/>
          <p:cNvSpPr txBox="1"/>
          <p:nvPr/>
        </p:nvSpPr>
        <p:spPr>
          <a:xfrm>
            <a:off x="2000250" y="1981200"/>
            <a:ext cx="942975" cy="493712"/>
          </a:xfrm>
          <a:prstGeom prst="rect">
            <a:avLst/>
          </a:prstGeom>
          <a:solidFill>
            <a:srgbClr val="66C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Gill Sans"/>
              <a:buNone/>
            </a:pPr>
            <a:r>
              <a:rPr b="0" i="0" lang="en-US" sz="1400" u="none">
                <a:solidFill>
                  <a:schemeClr val="dk2"/>
                </a:solidFill>
                <a:latin typeface="Gill Sans"/>
                <a:ea typeface="Gill Sans"/>
                <a:cs typeface="Gill Sans"/>
                <a:sym typeface="Gill Sans"/>
              </a:rPr>
              <a:t>Parse</a:t>
            </a:r>
            <a:endParaRPr/>
          </a:p>
          <a:p>
            <a:pPr indent="0" lvl="0" marL="0" marR="0" rtl="0" algn="ctr">
              <a:lnSpc>
                <a:spcPct val="100000"/>
              </a:lnSpc>
              <a:spcBef>
                <a:spcPts val="0"/>
              </a:spcBef>
              <a:spcAft>
                <a:spcPts val="0"/>
              </a:spcAft>
              <a:buClr>
                <a:schemeClr val="dk2"/>
              </a:buClr>
              <a:buSzPts val="1400"/>
              <a:buFont typeface="Gill Sans"/>
              <a:buNone/>
            </a:pPr>
            <a:r>
              <a:rPr b="0" i="0" lang="en-US" sz="1400" u="none">
                <a:solidFill>
                  <a:schemeClr val="dk2"/>
                </a:solidFill>
                <a:latin typeface="Gill Sans"/>
                <a:ea typeface="Gill Sans"/>
                <a:cs typeface="Gill Sans"/>
                <a:sym typeface="Gill Sans"/>
              </a:rPr>
              <a:t>Response</a:t>
            </a:r>
            <a:endParaRPr/>
          </a:p>
        </p:txBody>
      </p:sp>
      <p:sp>
        <p:nvSpPr>
          <p:cNvPr id="62" name="Google Shape;62;p8"/>
          <p:cNvSpPr txBox="1"/>
          <p:nvPr/>
        </p:nvSpPr>
        <p:spPr>
          <a:xfrm>
            <a:off x="4495800" y="2706687"/>
            <a:ext cx="985837" cy="1160462"/>
          </a:xfrm>
          <a:prstGeom prst="rect">
            <a:avLst/>
          </a:prstGeom>
          <a:solidFill>
            <a:srgbClr val="FF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Gill Sans"/>
              <a:buNone/>
            </a:pPr>
            <a:r>
              <a:rPr b="0" i="0" lang="en-US" sz="1800" u="none">
                <a:solidFill>
                  <a:schemeClr val="dk2"/>
                </a:solidFill>
                <a:latin typeface="Gill Sans"/>
                <a:ea typeface="Gill Sans"/>
                <a:cs typeface="Gill Sans"/>
                <a:sym typeface="Gill Sans"/>
              </a:rPr>
              <a:t>first.php</a:t>
            </a:r>
            <a:endParaRPr/>
          </a:p>
        </p:txBody>
      </p:sp>
      <p:sp>
        <p:nvSpPr>
          <p:cNvPr id="63" name="Google Shape;63;p8"/>
          <p:cNvSpPr txBox="1"/>
          <p:nvPr/>
        </p:nvSpPr>
        <p:spPr>
          <a:xfrm>
            <a:off x="5715000" y="2724150"/>
            <a:ext cx="381000" cy="1114425"/>
          </a:xfrm>
          <a:prstGeom prst="rect">
            <a:avLst/>
          </a:prstGeom>
          <a:solidFill>
            <a:srgbClr val="FFFF66"/>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Gill Sans"/>
              <a:buNone/>
            </a:pPr>
            <a:r>
              <a:rPr b="0" i="0" lang="en-US" sz="2000" u="none">
                <a:solidFill>
                  <a:schemeClr val="dk2"/>
                </a:solidFill>
                <a:latin typeface="Gill Sans"/>
                <a:ea typeface="Gill Sans"/>
                <a:cs typeface="Gill Sans"/>
                <a:sym typeface="Gill Sans"/>
              </a:rPr>
              <a:t>PDO</a:t>
            </a:r>
            <a:endParaRPr/>
          </a:p>
        </p:txBody>
      </p:sp>
      <p:sp>
        <p:nvSpPr>
          <p:cNvPr id="64" name="Google Shape;64;p8"/>
          <p:cNvSpPr txBox="1"/>
          <p:nvPr/>
        </p:nvSpPr>
        <p:spPr>
          <a:xfrm>
            <a:off x="1990725" y="1352550"/>
            <a:ext cx="942975" cy="511175"/>
          </a:xfrm>
          <a:prstGeom prst="rect">
            <a:avLst/>
          </a:prstGeom>
          <a:solidFill>
            <a:srgbClr val="66C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Gill Sans"/>
              <a:buNone/>
            </a:pPr>
            <a:r>
              <a:rPr b="0" i="0" lang="en-US" sz="1400" u="none">
                <a:solidFill>
                  <a:schemeClr val="dk2"/>
                </a:solidFill>
                <a:latin typeface="Gill Sans"/>
                <a:ea typeface="Gill Sans"/>
                <a:cs typeface="Gill Sans"/>
                <a:sym typeface="Gill Sans"/>
              </a:rPr>
              <a:t>Send</a:t>
            </a:r>
            <a:endParaRPr/>
          </a:p>
          <a:p>
            <a:pPr indent="0" lvl="0" marL="0" marR="0" rtl="0" algn="ctr">
              <a:lnSpc>
                <a:spcPct val="100000"/>
              </a:lnSpc>
              <a:spcBef>
                <a:spcPts val="0"/>
              </a:spcBef>
              <a:spcAft>
                <a:spcPts val="0"/>
              </a:spcAft>
              <a:buClr>
                <a:schemeClr val="dk2"/>
              </a:buClr>
              <a:buSzPts val="1400"/>
              <a:buFont typeface="Gill Sans"/>
              <a:buNone/>
            </a:pPr>
            <a:r>
              <a:rPr b="0" i="0" lang="en-US" sz="1400" u="none">
                <a:solidFill>
                  <a:schemeClr val="dk2"/>
                </a:solidFill>
                <a:latin typeface="Gill Sans"/>
                <a:ea typeface="Gill Sans"/>
                <a:cs typeface="Gill Sans"/>
                <a:sym typeface="Gill Sans"/>
              </a:rPr>
              <a:t>Request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nvSpPr>
        <p:spPr>
          <a:xfrm>
            <a:off x="134937" y="606425"/>
            <a:ext cx="6543675" cy="30432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&lt;?php</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require_once "pdo.php";</a:t>
            </a:r>
            <a:endParaRPr/>
          </a:p>
          <a:p>
            <a:pPr indent="0" lvl="0" marL="0" marR="0" rtl="0" algn="l">
              <a:lnSpc>
                <a:spcPct val="100000"/>
              </a:lnSpc>
              <a:spcBef>
                <a:spcPts val="0"/>
              </a:spcBef>
              <a:spcAft>
                <a:spcPts val="0"/>
              </a:spcAft>
              <a:buClr>
                <a:srgbClr val="FFFFFF"/>
              </a:buClr>
              <a:buSzPts val="1200"/>
              <a:buFont typeface="Gill Sans"/>
              <a:buNone/>
            </a:pPr>
            <a:r>
              <a:t/>
            </a:r>
            <a:endParaRPr b="0" i="0" sz="1200" u="none">
              <a:solidFill>
                <a:srgbClr val="FFFF00"/>
              </a:solidFill>
              <a:latin typeface="Courier"/>
              <a:ea typeface="Courier"/>
              <a:cs typeface="Courier"/>
              <a:sym typeface="Courie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if ( isset($_POST['user_id']) ) {</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    $sql="DELETE FROM users WHERE user_id = :zip";</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    echo "&lt;pre&gt;\n$sql\n&lt;/pre&gt;\n";</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    $stmt = $pdo-&gt;prepare($sql);</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    $stmt-&gt;execute(array(':zip'=&gt;$_POST['user_id']));</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&lt;p&gt;Delete A User&lt;/p&gt;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&lt;form method="post"&gt;&lt;p&gt;ID to Delete:</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&lt;input type="text" name="user_id"&gt;&lt;/p&gt;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&lt;p&gt;&lt;input type="submit" value="Delete"/&gt;&lt;/p&gt;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&lt;/form&gt;</a:t>
            </a:r>
            <a:endParaRPr/>
          </a:p>
        </p:txBody>
      </p:sp>
      <p:sp>
        <p:nvSpPr>
          <p:cNvPr id="216" name="Google Shape;216;p26"/>
          <p:cNvSpPr txBox="1"/>
          <p:nvPr/>
        </p:nvSpPr>
        <p:spPr>
          <a:xfrm>
            <a:off x="1828800" y="4044950"/>
            <a:ext cx="1771650" cy="3714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FF"/>
              </a:buClr>
              <a:buSzPts val="2100"/>
              <a:buFont typeface="Gill Sans"/>
              <a:buNone/>
            </a:pPr>
            <a:r>
              <a:rPr b="0" i="0" lang="en-US" sz="2100" u="none">
                <a:solidFill>
                  <a:srgbClr val="FF00FF"/>
                </a:solidFill>
                <a:latin typeface="Gill Sans"/>
                <a:ea typeface="Gill Sans"/>
                <a:cs typeface="Gill Sans"/>
                <a:sym typeface="Gill Sans"/>
              </a:rPr>
              <a:t>user2del.php</a:t>
            </a:r>
            <a:endParaRPr/>
          </a:p>
        </p:txBody>
      </p:sp>
      <p:pic>
        <p:nvPicPr>
          <p:cNvPr id="217" name="Google Shape;217;p26"/>
          <p:cNvPicPr preferRelativeResize="0"/>
          <p:nvPr/>
        </p:nvPicPr>
        <p:blipFill rotWithShape="1">
          <a:blip r:embed="rId3">
            <a:alphaModFix/>
          </a:blip>
          <a:srcRect b="0" l="0" r="0" t="0"/>
          <a:stretch/>
        </p:blipFill>
        <p:spPr>
          <a:xfrm>
            <a:off x="4859337" y="692150"/>
            <a:ext cx="3790950" cy="3352800"/>
          </a:xfrm>
          <a:prstGeom prst="rect">
            <a:avLst/>
          </a:prstGeom>
          <a:noFill/>
          <a:ln>
            <a:noFill/>
          </a:ln>
        </p:spPr>
      </p:pic>
      <p:pic>
        <p:nvPicPr>
          <p:cNvPr id="218" name="Google Shape;218;p26"/>
          <p:cNvPicPr preferRelativeResize="0"/>
          <p:nvPr/>
        </p:nvPicPr>
        <p:blipFill rotWithShape="1">
          <a:blip r:embed="rId4">
            <a:alphaModFix/>
          </a:blip>
          <a:srcRect b="0" l="0" r="0" t="0"/>
          <a:stretch/>
        </p:blipFill>
        <p:spPr>
          <a:xfrm>
            <a:off x="5486400" y="1657350"/>
            <a:ext cx="3790950" cy="3352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27"/>
          <p:cNvPicPr preferRelativeResize="0"/>
          <p:nvPr/>
        </p:nvPicPr>
        <p:blipFill rotWithShape="1">
          <a:blip r:embed="rId3">
            <a:alphaModFix/>
          </a:blip>
          <a:srcRect b="45454" l="0" r="0" t="0"/>
          <a:stretch/>
        </p:blipFill>
        <p:spPr>
          <a:xfrm>
            <a:off x="3932237" y="361950"/>
            <a:ext cx="5211762" cy="2514600"/>
          </a:xfrm>
          <a:prstGeom prst="rect">
            <a:avLst/>
          </a:prstGeom>
          <a:noFill/>
          <a:ln>
            <a:noFill/>
          </a:ln>
        </p:spPr>
      </p:pic>
      <p:sp>
        <p:nvSpPr>
          <p:cNvPr id="224" name="Google Shape;224;p27"/>
          <p:cNvSpPr txBox="1"/>
          <p:nvPr/>
        </p:nvSpPr>
        <p:spPr>
          <a:xfrm>
            <a:off x="381000" y="2952750"/>
            <a:ext cx="7751762" cy="1981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mysql&gt; select * from users;</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user_id | name  | email          | password |</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1 | Chuck | csev@umich.edu | 123      |</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2 | Glenn | gg@umich.edu   | 456      |</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3 | Sally | sally@uiuc.edu | 123      |</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nvSpPr>
        <p:spPr>
          <a:xfrm>
            <a:off x="7696200" y="4316412"/>
            <a:ext cx="1093787" cy="3270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FF"/>
              </a:buClr>
              <a:buSzPts val="2100"/>
              <a:buFont typeface="Gill Sans"/>
              <a:buNone/>
            </a:pPr>
            <a:r>
              <a:rPr b="0" i="0" lang="en-US" sz="2100" u="none">
                <a:solidFill>
                  <a:srgbClr val="FF00FF"/>
                </a:solidFill>
                <a:latin typeface="Gill Sans"/>
                <a:ea typeface="Gill Sans"/>
                <a:cs typeface="Gill Sans"/>
                <a:sym typeface="Gill Sans"/>
              </a:rPr>
              <a:t>user3.php</a:t>
            </a:r>
            <a:endParaRPr/>
          </a:p>
        </p:txBody>
      </p:sp>
      <p:pic>
        <p:nvPicPr>
          <p:cNvPr id="230" name="Google Shape;230;p28"/>
          <p:cNvPicPr preferRelativeResize="0"/>
          <p:nvPr/>
        </p:nvPicPr>
        <p:blipFill rotWithShape="1">
          <a:blip r:embed="rId3">
            <a:alphaModFix/>
          </a:blip>
          <a:srcRect b="0" l="0" r="0" t="0"/>
          <a:stretch/>
        </p:blipFill>
        <p:spPr>
          <a:xfrm>
            <a:off x="2438400" y="361950"/>
            <a:ext cx="4130675" cy="4400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nvSpPr>
        <p:spPr>
          <a:xfrm>
            <a:off x="685800" y="449262"/>
            <a:ext cx="8001000" cy="418941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if ( isset($_POST['delete']) &amp;&amp; isset($_POST['user_id']) ) {</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$sql = "DELETE FROM users WHERE user_id = :zip";</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echo "&lt;pre&gt;\n$sql\n&lt;/pre&gt;\n";</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$stmt = $pdo-&gt;prepare($sql);</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$stmt-&gt;execute(array(':zip' =&gt; $_POST['user_id']));</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$stmt = $pdo-&gt;query("SELECT name, email, password, </a:t>
            </a:r>
            <a:r>
              <a:rPr b="0" i="0" lang="en-US" sz="1200" u="none">
                <a:solidFill>
                  <a:srgbClr val="00FFFF"/>
                </a:solidFill>
                <a:latin typeface="Courier"/>
                <a:ea typeface="Courier"/>
                <a:cs typeface="Courier"/>
                <a:sym typeface="Courier"/>
              </a:rPr>
              <a:t>user_id</a:t>
            </a:r>
            <a:r>
              <a:rPr b="0" i="0" lang="en-US" sz="1200" u="none">
                <a:solidFill>
                  <a:srgbClr val="FFFF00"/>
                </a:solidFill>
                <a:latin typeface="Courier"/>
                <a:ea typeface="Courier"/>
                <a:cs typeface="Courier"/>
                <a:sym typeface="Courier"/>
              </a:rPr>
              <a:t> FROM users");</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$rows = $stmt-&gt;fetchAll(PDO::FETCH_ASSOC);</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?&gt;&lt;html&gt;&lt;head&gt;&lt;/head&gt;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&lt;body&gt;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&lt;table border="1"&gt;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&lt;?php</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foreach ( $rows as $row ) {</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    echo "&lt;tr&gt;&lt;td&gt;";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    echo($row['name']);</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    echo("&lt;/td&gt;&lt;td&gt;");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    echo($row['email']);</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    echo("&lt;/td&gt;&lt;td&gt;");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    echo($row['password']);</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    echo("&lt;/td&gt;&lt;td&gt;");</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echo('&lt;form method="post"&gt;&lt;input type="hidden" ');</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echo('name="user_id" value="'.</a:t>
            </a:r>
            <a:r>
              <a:rPr b="0" i="0" lang="en-US" sz="1200" u="none">
                <a:solidFill>
                  <a:srgbClr val="00FF00"/>
                </a:solidFill>
                <a:latin typeface="Courier"/>
                <a:ea typeface="Courier"/>
                <a:cs typeface="Courier"/>
                <a:sym typeface="Courier"/>
              </a:rPr>
              <a:t>$row['user_id']</a:t>
            </a:r>
            <a:r>
              <a:rPr b="0" i="0" lang="en-US" sz="1200" u="none">
                <a:solidFill>
                  <a:srgbClr val="00FFFF"/>
                </a:solidFill>
                <a:latin typeface="Courier"/>
                <a:ea typeface="Courier"/>
                <a:cs typeface="Courier"/>
                <a:sym typeface="Courier"/>
              </a:rPr>
              <a:t>.'"&gt;'."\n");</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echo('&lt;input type="submit" value="Del" name="delete"&gt;');</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echo("\n&lt;/form&gt;\n");</a:t>
            </a:r>
            <a:r>
              <a:rPr b="0" i="0" lang="en-US" sz="1200" u="none">
                <a:solidFill>
                  <a:srgbClr val="FFFF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   echo("&lt;/td&gt;&lt;/tr&gt;\n");</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a:t>
            </a:r>
            <a:endParaRPr/>
          </a:p>
        </p:txBody>
      </p:sp>
      <p:sp>
        <p:nvSpPr>
          <p:cNvPr id="236" name="Google Shape;236;p29"/>
          <p:cNvSpPr txBox="1"/>
          <p:nvPr/>
        </p:nvSpPr>
        <p:spPr>
          <a:xfrm>
            <a:off x="7696200" y="4310062"/>
            <a:ext cx="1095375" cy="328612"/>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FF"/>
              </a:buClr>
              <a:buSzPts val="2100"/>
              <a:buFont typeface="Gill Sans"/>
              <a:buNone/>
            </a:pPr>
            <a:r>
              <a:rPr b="0" i="0" lang="en-US" sz="2100" u="none">
                <a:solidFill>
                  <a:srgbClr val="FF00FF"/>
                </a:solidFill>
                <a:latin typeface="Gill Sans"/>
                <a:ea typeface="Gill Sans"/>
                <a:cs typeface="Gill Sans"/>
                <a:sym typeface="Gill Sans"/>
              </a:rPr>
              <a:t>user3.php</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0"/>
          <p:cNvPicPr preferRelativeResize="0"/>
          <p:nvPr/>
        </p:nvPicPr>
        <p:blipFill rotWithShape="1">
          <a:blip r:embed="rId3">
            <a:alphaModFix/>
          </a:blip>
          <a:srcRect b="0" l="0" r="0" t="0"/>
          <a:stretch/>
        </p:blipFill>
        <p:spPr>
          <a:xfrm>
            <a:off x="80962" y="1296987"/>
            <a:ext cx="3263900" cy="3476625"/>
          </a:xfrm>
          <a:prstGeom prst="rect">
            <a:avLst/>
          </a:prstGeom>
          <a:noFill/>
          <a:ln>
            <a:noFill/>
          </a:ln>
        </p:spPr>
      </p:pic>
      <p:sp>
        <p:nvSpPr>
          <p:cNvPr id="242" name="Google Shape;242;p30"/>
          <p:cNvSpPr txBox="1"/>
          <p:nvPr/>
        </p:nvSpPr>
        <p:spPr>
          <a:xfrm>
            <a:off x="185737" y="409575"/>
            <a:ext cx="8201025" cy="914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echo('</a:t>
            </a:r>
            <a:r>
              <a:rPr b="0" i="0" lang="en-US" sz="1200" u="none">
                <a:solidFill>
                  <a:srgbClr val="FF7F00"/>
                </a:solidFill>
                <a:latin typeface="Courier"/>
                <a:ea typeface="Courier"/>
                <a:cs typeface="Courier"/>
                <a:sym typeface="Courier"/>
              </a:rPr>
              <a:t>&lt;form method="post"&gt;</a:t>
            </a:r>
            <a:r>
              <a:rPr b="0" i="0" lang="en-US" sz="1200" u="none">
                <a:solidFill>
                  <a:srgbClr val="00FFFF"/>
                </a:solidFill>
                <a:latin typeface="Courier"/>
                <a:ea typeface="Courier"/>
                <a:cs typeface="Courier"/>
                <a:sym typeface="Courier"/>
              </a:rPr>
              <a:t>&lt;input type="hidden" ');</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echo('name="</a:t>
            </a:r>
            <a:r>
              <a:rPr b="0" i="0" lang="en-US" sz="1200" u="none">
                <a:solidFill>
                  <a:srgbClr val="00FF00"/>
                </a:solidFill>
                <a:latin typeface="Courier"/>
                <a:ea typeface="Courier"/>
                <a:cs typeface="Courier"/>
                <a:sym typeface="Courier"/>
              </a:rPr>
              <a:t>user_id</a:t>
            </a:r>
            <a:r>
              <a:rPr b="0" i="0" lang="en-US" sz="1200" u="none">
                <a:solidFill>
                  <a:srgbClr val="00FFFF"/>
                </a:solidFill>
                <a:latin typeface="Courier"/>
                <a:ea typeface="Courier"/>
                <a:cs typeface="Courier"/>
                <a:sym typeface="Courier"/>
              </a:rPr>
              <a:t>" value="'.</a:t>
            </a:r>
            <a:r>
              <a:rPr b="0" i="0" lang="en-US" sz="1200" u="none">
                <a:solidFill>
                  <a:srgbClr val="00FF00"/>
                </a:solidFill>
                <a:latin typeface="Courier"/>
                <a:ea typeface="Courier"/>
                <a:cs typeface="Courier"/>
                <a:sym typeface="Courier"/>
              </a:rPr>
              <a:t>$row['user_id']</a:t>
            </a:r>
            <a:r>
              <a:rPr b="0" i="0" lang="en-US" sz="1200" u="none">
                <a:solidFill>
                  <a:srgbClr val="00FFFF"/>
                </a:solidFill>
                <a:latin typeface="Courier"/>
                <a:ea typeface="Courier"/>
                <a:cs typeface="Courier"/>
                <a:sym typeface="Courier"/>
              </a:rPr>
              <a:t>.'"&gt;'."\n");</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echo('&lt;input type="submit" value="Del" name="</a:t>
            </a:r>
            <a:r>
              <a:rPr b="0" i="0" lang="en-US" sz="1200" u="none">
                <a:solidFill>
                  <a:srgbClr val="FF00FF"/>
                </a:solidFill>
                <a:latin typeface="Courier"/>
                <a:ea typeface="Courier"/>
                <a:cs typeface="Courier"/>
                <a:sym typeface="Courier"/>
              </a:rPr>
              <a:t>delete</a:t>
            </a:r>
            <a:r>
              <a:rPr b="0" i="0" lang="en-US" sz="1200" u="none">
                <a:solidFill>
                  <a:srgbClr val="00FFFF"/>
                </a:solidFill>
                <a:latin typeface="Courier"/>
                <a:ea typeface="Courier"/>
                <a:cs typeface="Courier"/>
                <a:sym typeface="Courier"/>
              </a:rPr>
              <a:t>"&gt;');</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echo("\n</a:t>
            </a:r>
            <a:r>
              <a:rPr b="0" i="0" lang="en-US" sz="1200" u="none">
                <a:solidFill>
                  <a:srgbClr val="FF7F00"/>
                </a:solidFill>
                <a:latin typeface="Courier"/>
                <a:ea typeface="Courier"/>
                <a:cs typeface="Courier"/>
                <a:sym typeface="Courier"/>
              </a:rPr>
              <a:t>&lt;/form&gt;</a:t>
            </a:r>
            <a:r>
              <a:rPr b="0" i="0" lang="en-US" sz="1200" u="none">
                <a:solidFill>
                  <a:srgbClr val="00FFFF"/>
                </a:solidFill>
                <a:latin typeface="Courier"/>
                <a:ea typeface="Courier"/>
                <a:cs typeface="Courier"/>
                <a:sym typeface="Courier"/>
              </a:rPr>
              <a:t>\n");</a:t>
            </a:r>
            <a:endParaRPr/>
          </a:p>
        </p:txBody>
      </p:sp>
      <p:sp>
        <p:nvSpPr>
          <p:cNvPr id="243" name="Google Shape;243;p30"/>
          <p:cNvSpPr txBox="1"/>
          <p:nvPr/>
        </p:nvSpPr>
        <p:spPr>
          <a:xfrm>
            <a:off x="3597275" y="1695450"/>
            <a:ext cx="5400675" cy="143668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&lt;tr&gt;&lt;td&gt;Fred&lt;/td&gt;&lt;td&gt;fred@umich.edu&lt;/td&gt;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&lt;td&gt;YO&lt;/td&gt;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&lt;td&gt;</a:t>
            </a:r>
            <a:r>
              <a:rPr b="0" i="0" lang="en-US" sz="1200" u="none">
                <a:solidFill>
                  <a:srgbClr val="FF7F00"/>
                </a:solidFill>
                <a:latin typeface="Courier"/>
                <a:ea typeface="Courier"/>
                <a:cs typeface="Courier"/>
                <a:sym typeface="Courier"/>
              </a:rPr>
              <a:t>&lt;form method="post"&gt;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&lt;input type="hidden" name="</a:t>
            </a:r>
            <a:r>
              <a:rPr b="0" i="0" lang="en-US" sz="1200" u="none">
                <a:solidFill>
                  <a:srgbClr val="00FF00"/>
                </a:solidFill>
                <a:latin typeface="Courier"/>
                <a:ea typeface="Courier"/>
                <a:cs typeface="Courier"/>
                <a:sym typeface="Courier"/>
              </a:rPr>
              <a:t>user_id</a:t>
            </a:r>
            <a:r>
              <a:rPr b="0" i="0" lang="en-US" sz="1200" u="none">
                <a:solidFill>
                  <a:srgbClr val="FFFF00"/>
                </a:solidFill>
                <a:latin typeface="Courier"/>
                <a:ea typeface="Courier"/>
                <a:cs typeface="Courier"/>
                <a:sym typeface="Courier"/>
              </a:rPr>
              <a:t>" value="</a:t>
            </a:r>
            <a:r>
              <a:rPr b="0" i="0" lang="en-US" sz="1200" u="none">
                <a:solidFill>
                  <a:srgbClr val="00FF00"/>
                </a:solidFill>
                <a:latin typeface="Courier"/>
                <a:ea typeface="Courier"/>
                <a:cs typeface="Courier"/>
                <a:sym typeface="Courier"/>
              </a:rPr>
              <a:t>5</a:t>
            </a:r>
            <a:r>
              <a:rPr b="0" i="0" lang="en-US" sz="1200" u="none">
                <a:solidFill>
                  <a:srgbClr val="FFFF00"/>
                </a:solidFill>
                <a:latin typeface="Courier"/>
                <a:ea typeface="Courier"/>
                <a:cs typeface="Courier"/>
                <a:sym typeface="Courier"/>
              </a:rPr>
              <a:t>"&gt;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&lt;input type="</a:t>
            </a:r>
            <a:r>
              <a:rPr b="0" i="0" lang="en-US" sz="1200" u="none">
                <a:solidFill>
                  <a:srgbClr val="FF00FF"/>
                </a:solidFill>
                <a:latin typeface="Courier"/>
                <a:ea typeface="Courier"/>
                <a:cs typeface="Courier"/>
                <a:sym typeface="Courier"/>
              </a:rPr>
              <a:t>submit</a:t>
            </a:r>
            <a:r>
              <a:rPr b="0" i="0" lang="en-US" sz="1200" u="none">
                <a:solidFill>
                  <a:srgbClr val="FFFF00"/>
                </a:solidFill>
                <a:latin typeface="Courier"/>
                <a:ea typeface="Courier"/>
                <a:cs typeface="Courier"/>
                <a:sym typeface="Courier"/>
              </a:rPr>
              <a:t>" value="Del" name="</a:t>
            </a:r>
            <a:r>
              <a:rPr b="0" i="0" lang="en-US" sz="1200" u="none">
                <a:solidFill>
                  <a:srgbClr val="FF00FF"/>
                </a:solidFill>
                <a:latin typeface="Courier"/>
                <a:ea typeface="Courier"/>
                <a:cs typeface="Courier"/>
                <a:sym typeface="Courier"/>
              </a:rPr>
              <a:t>delete</a:t>
            </a:r>
            <a:r>
              <a:rPr b="0" i="0" lang="en-US" sz="1200" u="none">
                <a:solidFill>
                  <a:srgbClr val="FFFF00"/>
                </a:solidFill>
                <a:latin typeface="Courier"/>
                <a:ea typeface="Courier"/>
                <a:cs typeface="Courier"/>
                <a:sym typeface="Courier"/>
              </a:rPr>
              <a:t>"&gt;</a:t>
            </a:r>
            <a:endParaRPr/>
          </a:p>
          <a:p>
            <a:pPr indent="0" lvl="0" marL="0" marR="0" rtl="0" algn="l">
              <a:lnSpc>
                <a:spcPct val="100000"/>
              </a:lnSpc>
              <a:spcBef>
                <a:spcPts val="0"/>
              </a:spcBef>
              <a:spcAft>
                <a:spcPts val="0"/>
              </a:spcAft>
              <a:buClr>
                <a:srgbClr val="FF7F00"/>
              </a:buClr>
              <a:buSzPts val="1200"/>
              <a:buFont typeface="Courier"/>
              <a:buNone/>
            </a:pPr>
            <a:r>
              <a:rPr b="0" i="0" lang="en-US" sz="1200" u="none">
                <a:solidFill>
                  <a:srgbClr val="FF7F00"/>
                </a:solidFill>
                <a:latin typeface="Courier"/>
                <a:ea typeface="Courier"/>
                <a:cs typeface="Courier"/>
                <a:sym typeface="Courier"/>
              </a:rPr>
              <a:t>&lt;/form&gt;</a:t>
            </a:r>
            <a:r>
              <a:rPr b="0" i="0" lang="en-US" sz="1200" u="none">
                <a:solidFill>
                  <a:srgbClr val="FFFF00"/>
                </a:solidFill>
                <a:latin typeface="Courier"/>
                <a:ea typeface="Courier"/>
                <a:cs typeface="Courier"/>
                <a:sym typeface="Courier"/>
              </a:rPr>
              <a:t>&lt;/td&gt;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&lt;/tr&gt;</a:t>
            </a:r>
            <a:endParaRPr/>
          </a:p>
        </p:txBody>
      </p:sp>
      <p:sp>
        <p:nvSpPr>
          <p:cNvPr id="244" name="Google Shape;244;p30"/>
          <p:cNvSpPr txBox="1"/>
          <p:nvPr/>
        </p:nvSpPr>
        <p:spPr>
          <a:xfrm>
            <a:off x="3597275" y="3314700"/>
            <a:ext cx="5113337" cy="129222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if ( isset($_POST['</a:t>
            </a:r>
            <a:r>
              <a:rPr b="0" i="0" lang="en-US" sz="1200" u="none">
                <a:solidFill>
                  <a:srgbClr val="FF00FF"/>
                </a:solidFill>
                <a:latin typeface="Courier"/>
                <a:ea typeface="Courier"/>
                <a:cs typeface="Courier"/>
                <a:sym typeface="Courier"/>
              </a:rPr>
              <a:t>delete</a:t>
            </a:r>
            <a:r>
              <a:rPr b="0" i="0" lang="en-US" sz="1200" u="none">
                <a:solidFill>
                  <a:srgbClr val="00FFFF"/>
                </a:solidFill>
                <a:latin typeface="Courier"/>
                <a:ea typeface="Courier"/>
                <a:cs typeface="Courier"/>
                <a:sym typeface="Courier"/>
              </a:rPr>
              <a:t>']) &amp;&amp; </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isset($_POST['</a:t>
            </a:r>
            <a:r>
              <a:rPr b="0" i="0" lang="en-US" sz="1200" u="none">
                <a:solidFill>
                  <a:srgbClr val="00FF00"/>
                </a:solidFill>
                <a:latin typeface="Courier"/>
                <a:ea typeface="Courier"/>
                <a:cs typeface="Courier"/>
                <a:sym typeface="Courier"/>
              </a:rPr>
              <a:t>user_id</a:t>
            </a:r>
            <a:r>
              <a:rPr b="0" i="0" lang="en-US" sz="1200" u="none">
                <a:solidFill>
                  <a:srgbClr val="00FFFF"/>
                </a:solidFill>
                <a:latin typeface="Courier"/>
                <a:ea typeface="Courier"/>
                <a:cs typeface="Courier"/>
                <a:sym typeface="Courier"/>
              </a:rPr>
              <a:t>']) ) {</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$sql = "DELETE FROM users WHERE user_id = :zip";</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echo "&lt;pre&gt;\n$sql\n&lt;/pre&gt;\n";</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$stmt = $pdo-&gt;prepare($sql);</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$stmt-&gt;execute(array(':zip' =&gt; $_POST['</a:t>
            </a:r>
            <a:r>
              <a:rPr b="0" i="0" lang="en-US" sz="1200" u="none">
                <a:solidFill>
                  <a:srgbClr val="00FF00"/>
                </a:solidFill>
                <a:latin typeface="Courier"/>
                <a:ea typeface="Courier"/>
                <a:cs typeface="Courier"/>
                <a:sym typeface="Courier"/>
              </a:rPr>
              <a:t>user_id</a:t>
            </a:r>
            <a:r>
              <a:rPr b="0" i="0" lang="en-US" sz="1200" u="none">
                <a:solidFill>
                  <a:srgbClr val="00FFFF"/>
                </a:solidFill>
                <a:latin typeface="Courier"/>
                <a:ea typeface="Courier"/>
                <a:cs typeface="Courier"/>
                <a:sym typeface="Courier"/>
              </a:rPr>
              <a:t>']));</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a:t>
            </a:r>
            <a:endParaRPr/>
          </a:p>
        </p:txBody>
      </p:sp>
      <p:cxnSp>
        <p:nvCxnSpPr>
          <p:cNvPr id="245" name="Google Shape;245;p30"/>
          <p:cNvCxnSpPr/>
          <p:nvPr/>
        </p:nvCxnSpPr>
        <p:spPr>
          <a:xfrm flipH="1" rot="10800000">
            <a:off x="1828800" y="2551112"/>
            <a:ext cx="1746250" cy="477837"/>
          </a:xfrm>
          <a:prstGeom prst="straightConnector1">
            <a:avLst/>
          </a:prstGeom>
          <a:noFill/>
          <a:ln cap="flat" cmpd="sng" w="101600">
            <a:solidFill>
              <a:srgbClr val="FF00FF"/>
            </a:solidFill>
            <a:prstDash val="solid"/>
            <a:miter lim="800000"/>
            <a:headEnd len="med" w="med" type="stealth"/>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31"/>
          <p:cNvPicPr preferRelativeResize="0"/>
          <p:nvPr/>
        </p:nvPicPr>
        <p:blipFill rotWithShape="1">
          <a:blip r:embed="rId3">
            <a:alphaModFix/>
          </a:blip>
          <a:srcRect b="0" l="0" r="0" t="0"/>
          <a:stretch/>
        </p:blipFill>
        <p:spPr>
          <a:xfrm>
            <a:off x="-120650" y="919162"/>
            <a:ext cx="3702050" cy="3943350"/>
          </a:xfrm>
          <a:prstGeom prst="rect">
            <a:avLst/>
          </a:prstGeom>
          <a:noFill/>
          <a:ln>
            <a:noFill/>
          </a:ln>
        </p:spPr>
      </p:pic>
      <p:cxnSp>
        <p:nvCxnSpPr>
          <p:cNvPr id="251" name="Google Shape;251;p31"/>
          <p:cNvCxnSpPr/>
          <p:nvPr/>
        </p:nvCxnSpPr>
        <p:spPr>
          <a:xfrm flipH="1" rot="10800000">
            <a:off x="2362200" y="1457325"/>
            <a:ext cx="1219200" cy="123825"/>
          </a:xfrm>
          <a:prstGeom prst="straightConnector1">
            <a:avLst/>
          </a:prstGeom>
          <a:noFill/>
          <a:ln cap="flat" cmpd="sng" w="101600">
            <a:solidFill>
              <a:srgbClr val="FF00FF"/>
            </a:solidFill>
            <a:prstDash val="solid"/>
            <a:miter lim="800000"/>
            <a:headEnd len="med" w="med" type="stealth"/>
            <a:tailEnd len="med" w="med" type="none"/>
          </a:ln>
        </p:spPr>
      </p:cxnSp>
      <p:sp>
        <p:nvSpPr>
          <p:cNvPr id="252" name="Google Shape;252;p31"/>
          <p:cNvSpPr txBox="1"/>
          <p:nvPr/>
        </p:nvSpPr>
        <p:spPr>
          <a:xfrm>
            <a:off x="3429000" y="666750"/>
            <a:ext cx="5578475" cy="11080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if ( isset($_POST['</a:t>
            </a:r>
            <a:r>
              <a:rPr b="0" i="0" lang="en-US" sz="1200" u="none">
                <a:solidFill>
                  <a:srgbClr val="FF00FF"/>
                </a:solidFill>
                <a:latin typeface="Courier"/>
                <a:ea typeface="Courier"/>
                <a:cs typeface="Courier"/>
                <a:sym typeface="Courier"/>
              </a:rPr>
              <a:t>delete</a:t>
            </a:r>
            <a:r>
              <a:rPr b="0" i="0" lang="en-US" sz="1200" u="none">
                <a:solidFill>
                  <a:srgbClr val="00FFFF"/>
                </a:solidFill>
                <a:latin typeface="Courier"/>
                <a:ea typeface="Courier"/>
                <a:cs typeface="Courier"/>
                <a:sym typeface="Courier"/>
              </a:rPr>
              <a:t>']) &amp;&amp; isset($_POST['</a:t>
            </a:r>
            <a:r>
              <a:rPr b="0" i="0" lang="en-US" sz="1200" u="none">
                <a:solidFill>
                  <a:srgbClr val="00FF00"/>
                </a:solidFill>
                <a:latin typeface="Courier"/>
                <a:ea typeface="Courier"/>
                <a:cs typeface="Courier"/>
                <a:sym typeface="Courier"/>
              </a:rPr>
              <a:t>user_id</a:t>
            </a:r>
            <a:r>
              <a:rPr b="0" i="0" lang="en-US" sz="1200" u="none">
                <a:solidFill>
                  <a:srgbClr val="00FFFF"/>
                </a:solidFill>
                <a:latin typeface="Courier"/>
                <a:ea typeface="Courier"/>
                <a:cs typeface="Courier"/>
                <a:sym typeface="Courier"/>
              </a:rPr>
              <a:t>']) ) {</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$sql = "DELETE FROM users WHERE user_id = :zip";</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echo "&lt;pre&gt;\n$sql\n&lt;/pre&gt;\n";</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$stmt = $pdo-&gt;prepare($sql);</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$stmt-&gt;execute(array(':zip' =&gt; $_POST['</a:t>
            </a:r>
            <a:r>
              <a:rPr b="0" i="0" lang="en-US" sz="1200" u="none">
                <a:solidFill>
                  <a:srgbClr val="00FF00"/>
                </a:solidFill>
                <a:latin typeface="Courier"/>
                <a:ea typeface="Courier"/>
                <a:cs typeface="Courier"/>
                <a:sym typeface="Courier"/>
              </a:rPr>
              <a:t>user_id</a:t>
            </a:r>
            <a:r>
              <a:rPr b="0" i="0" lang="en-US" sz="1200" u="none">
                <a:solidFill>
                  <a:srgbClr val="00FFFF"/>
                </a:solidFill>
                <a:latin typeface="Courier"/>
                <a:ea typeface="Courier"/>
                <a:cs typeface="Courier"/>
                <a:sym typeface="Courier"/>
              </a:rPr>
              <a:t>']));</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nvSpPr>
        <p:spPr>
          <a:xfrm>
            <a:off x="228600" y="260350"/>
            <a:ext cx="7529512" cy="46148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FF00"/>
              </a:buClr>
              <a:buSzPts val="1200"/>
              <a:buFont typeface="Courier"/>
              <a:buNone/>
            </a:pPr>
            <a:r>
              <a:rPr b="0" i="0" lang="en-US" sz="1200" u="none">
                <a:solidFill>
                  <a:srgbClr val="00FF00"/>
                </a:solidFill>
                <a:latin typeface="Courier"/>
                <a:ea typeface="Courier"/>
                <a:cs typeface="Courier"/>
                <a:sym typeface="Courier"/>
              </a:rPr>
              <a:t>&lt;?php</a:t>
            </a:r>
            <a:endParaRPr/>
          </a:p>
          <a:p>
            <a:pPr indent="0" lvl="0" marL="0" marR="0" rtl="0" algn="l">
              <a:lnSpc>
                <a:spcPct val="100000"/>
              </a:lnSpc>
              <a:spcBef>
                <a:spcPts val="0"/>
              </a:spcBef>
              <a:spcAft>
                <a:spcPts val="0"/>
              </a:spcAft>
              <a:buClr>
                <a:srgbClr val="FFFFFF"/>
              </a:buClr>
              <a:buSzPts val="1200"/>
              <a:buFont typeface="Gill Sans"/>
              <a:buNone/>
            </a:pPr>
            <a:r>
              <a:t/>
            </a:r>
            <a:endParaRPr b="0" i="0" sz="1200" u="none">
              <a:solidFill>
                <a:srgbClr val="00FF00"/>
              </a:solidFill>
              <a:latin typeface="Courier"/>
              <a:ea typeface="Courier"/>
              <a:cs typeface="Courier"/>
              <a:sym typeface="Courier"/>
            </a:endParaRPr>
          </a:p>
          <a:p>
            <a:pPr indent="0" lvl="0" marL="0" marR="0" rtl="0" algn="l">
              <a:lnSpc>
                <a:spcPct val="100000"/>
              </a:lnSpc>
              <a:spcBef>
                <a:spcPts val="0"/>
              </a:spcBef>
              <a:spcAft>
                <a:spcPts val="0"/>
              </a:spcAft>
              <a:buClr>
                <a:srgbClr val="00FF00"/>
              </a:buClr>
              <a:buSzPts val="1200"/>
              <a:buFont typeface="Courier"/>
              <a:buNone/>
            </a:pPr>
            <a:r>
              <a:rPr b="0" i="0" lang="en-US" sz="1200" u="none">
                <a:solidFill>
                  <a:srgbClr val="00FF00"/>
                </a:solidFill>
                <a:latin typeface="Courier"/>
                <a:ea typeface="Courier"/>
                <a:cs typeface="Courier"/>
                <a:sym typeface="Courier"/>
              </a:rPr>
              <a:t>require_once "pdo.php";</a:t>
            </a:r>
            <a:endParaRPr/>
          </a:p>
          <a:p>
            <a:pPr indent="0" lvl="0" marL="0" marR="0" rtl="0" algn="l">
              <a:lnSpc>
                <a:spcPct val="100000"/>
              </a:lnSpc>
              <a:spcBef>
                <a:spcPts val="0"/>
              </a:spcBef>
              <a:spcAft>
                <a:spcPts val="0"/>
              </a:spcAft>
              <a:buClr>
                <a:srgbClr val="00FF00"/>
              </a:buClr>
              <a:buSzPts val="1200"/>
              <a:buFont typeface="Courier"/>
              <a:buNone/>
            </a:pPr>
            <a:r>
              <a:rPr b="0" i="0" lang="en-US" sz="1200" u="none">
                <a:solidFill>
                  <a:srgbClr val="00FF00"/>
                </a:solidFill>
                <a:latin typeface="Courier"/>
                <a:ea typeface="Courier"/>
                <a:cs typeface="Courier"/>
                <a:sym typeface="Courier"/>
              </a:rPr>
              <a:t>if ( isset($_POST['name']) &amp;&amp; isset($_POST['email'])</a:t>
            </a:r>
            <a:endParaRPr/>
          </a:p>
          <a:p>
            <a:pPr indent="0" lvl="0" marL="0" marR="0" rtl="0" algn="l">
              <a:lnSpc>
                <a:spcPct val="100000"/>
              </a:lnSpc>
              <a:spcBef>
                <a:spcPts val="0"/>
              </a:spcBef>
              <a:spcAft>
                <a:spcPts val="0"/>
              </a:spcAft>
              <a:buClr>
                <a:srgbClr val="00FF00"/>
              </a:buClr>
              <a:buSzPts val="1200"/>
              <a:buFont typeface="Courier"/>
              <a:buNone/>
            </a:pPr>
            <a:r>
              <a:rPr b="0" i="0" lang="en-US" sz="1200" u="none">
                <a:solidFill>
                  <a:srgbClr val="00FF00"/>
                </a:solidFill>
                <a:latin typeface="Courier"/>
                <a:ea typeface="Courier"/>
                <a:cs typeface="Courier"/>
                <a:sym typeface="Courier"/>
              </a:rPr>
              <a:t>      &amp;&amp; isset($_POST['password'])) {</a:t>
            </a:r>
            <a:endParaRPr/>
          </a:p>
          <a:p>
            <a:pPr indent="0" lvl="0" marL="0" marR="0" rtl="0" algn="l">
              <a:lnSpc>
                <a:spcPct val="100000"/>
              </a:lnSpc>
              <a:spcBef>
                <a:spcPts val="0"/>
              </a:spcBef>
              <a:spcAft>
                <a:spcPts val="0"/>
              </a:spcAft>
              <a:buClr>
                <a:srgbClr val="00FF00"/>
              </a:buClr>
              <a:buSzPts val="1200"/>
              <a:buFont typeface="Courier"/>
              <a:buNone/>
            </a:pPr>
            <a:r>
              <a:rPr b="0" i="0" lang="en-US" sz="1200" u="none">
                <a:solidFill>
                  <a:srgbClr val="00FF00"/>
                </a:solidFill>
                <a:latin typeface="Courier"/>
                <a:ea typeface="Courier"/>
                <a:cs typeface="Courier"/>
                <a:sym typeface="Courier"/>
              </a:rPr>
              <a:t>    $sql = "INSERT INTO users (name, email, password)</a:t>
            </a:r>
            <a:endParaRPr/>
          </a:p>
          <a:p>
            <a:pPr indent="0" lvl="0" marL="0" marR="0" rtl="0" algn="l">
              <a:lnSpc>
                <a:spcPct val="100000"/>
              </a:lnSpc>
              <a:spcBef>
                <a:spcPts val="0"/>
              </a:spcBef>
              <a:spcAft>
                <a:spcPts val="0"/>
              </a:spcAft>
              <a:buClr>
                <a:srgbClr val="00FF00"/>
              </a:buClr>
              <a:buSzPts val="1200"/>
              <a:buFont typeface="Courier"/>
              <a:buNone/>
            </a:pPr>
            <a:r>
              <a:rPr b="0" i="0" lang="en-US" sz="1200" u="none">
                <a:solidFill>
                  <a:srgbClr val="00FF00"/>
                </a:solidFill>
                <a:latin typeface="Courier"/>
                <a:ea typeface="Courier"/>
                <a:cs typeface="Courier"/>
                <a:sym typeface="Courier"/>
              </a:rPr>
              <a:t>               VALUES (:name, :email, :password)";</a:t>
            </a:r>
            <a:endParaRPr/>
          </a:p>
          <a:p>
            <a:pPr indent="0" lvl="0" marL="0" marR="0" rtl="0" algn="l">
              <a:lnSpc>
                <a:spcPct val="100000"/>
              </a:lnSpc>
              <a:spcBef>
                <a:spcPts val="0"/>
              </a:spcBef>
              <a:spcAft>
                <a:spcPts val="0"/>
              </a:spcAft>
              <a:buClr>
                <a:srgbClr val="00FF00"/>
              </a:buClr>
              <a:buSzPts val="1200"/>
              <a:buFont typeface="Courier"/>
              <a:buNone/>
            </a:pPr>
            <a:r>
              <a:rPr b="0" i="0" lang="en-US" sz="1200" u="none">
                <a:solidFill>
                  <a:srgbClr val="00FF00"/>
                </a:solidFill>
                <a:latin typeface="Courier"/>
                <a:ea typeface="Courier"/>
                <a:cs typeface="Courier"/>
                <a:sym typeface="Courier"/>
              </a:rPr>
              <a:t>    echo("&lt;pre&gt;\n".$sql."\n&lt;/pre&gt;\n");</a:t>
            </a:r>
            <a:endParaRPr/>
          </a:p>
          <a:p>
            <a:pPr indent="0" lvl="0" marL="0" marR="0" rtl="0" algn="l">
              <a:lnSpc>
                <a:spcPct val="100000"/>
              </a:lnSpc>
              <a:spcBef>
                <a:spcPts val="0"/>
              </a:spcBef>
              <a:spcAft>
                <a:spcPts val="0"/>
              </a:spcAft>
              <a:buClr>
                <a:srgbClr val="00FF00"/>
              </a:buClr>
              <a:buSzPts val="1200"/>
              <a:buFont typeface="Courier"/>
              <a:buNone/>
            </a:pPr>
            <a:r>
              <a:rPr b="0" i="0" lang="en-US" sz="1200" u="none">
                <a:solidFill>
                  <a:srgbClr val="00FF00"/>
                </a:solidFill>
                <a:latin typeface="Courier"/>
                <a:ea typeface="Courier"/>
                <a:cs typeface="Courier"/>
                <a:sym typeface="Courier"/>
              </a:rPr>
              <a:t>    $stmt = $pdo-&gt;prepare($sql);</a:t>
            </a:r>
            <a:endParaRPr/>
          </a:p>
          <a:p>
            <a:pPr indent="0" lvl="0" marL="0" marR="0" rtl="0" algn="l">
              <a:lnSpc>
                <a:spcPct val="100000"/>
              </a:lnSpc>
              <a:spcBef>
                <a:spcPts val="0"/>
              </a:spcBef>
              <a:spcAft>
                <a:spcPts val="0"/>
              </a:spcAft>
              <a:buClr>
                <a:srgbClr val="00FF00"/>
              </a:buClr>
              <a:buSzPts val="1200"/>
              <a:buFont typeface="Courier"/>
              <a:buNone/>
            </a:pPr>
            <a:r>
              <a:rPr b="0" i="0" lang="en-US" sz="1200" u="none">
                <a:solidFill>
                  <a:srgbClr val="00FF00"/>
                </a:solidFill>
                <a:latin typeface="Courier"/>
                <a:ea typeface="Courier"/>
                <a:cs typeface="Courier"/>
                <a:sym typeface="Courier"/>
              </a:rPr>
              <a:t>    $stmt-&gt;execute(array(</a:t>
            </a:r>
            <a:endParaRPr/>
          </a:p>
          <a:p>
            <a:pPr indent="0" lvl="0" marL="0" marR="0" rtl="0" algn="l">
              <a:lnSpc>
                <a:spcPct val="100000"/>
              </a:lnSpc>
              <a:spcBef>
                <a:spcPts val="0"/>
              </a:spcBef>
              <a:spcAft>
                <a:spcPts val="0"/>
              </a:spcAft>
              <a:buClr>
                <a:srgbClr val="00FF00"/>
              </a:buClr>
              <a:buSzPts val="1200"/>
              <a:buFont typeface="Courier"/>
              <a:buNone/>
            </a:pPr>
            <a:r>
              <a:rPr b="0" i="0" lang="en-US" sz="1200" u="none">
                <a:solidFill>
                  <a:srgbClr val="00FF00"/>
                </a:solidFill>
                <a:latin typeface="Courier"/>
                <a:ea typeface="Courier"/>
                <a:cs typeface="Courier"/>
                <a:sym typeface="Courier"/>
              </a:rPr>
              <a:t>        ':name' =&gt; $_POST['name'],</a:t>
            </a:r>
            <a:endParaRPr/>
          </a:p>
          <a:p>
            <a:pPr indent="0" lvl="0" marL="0" marR="0" rtl="0" algn="l">
              <a:lnSpc>
                <a:spcPct val="100000"/>
              </a:lnSpc>
              <a:spcBef>
                <a:spcPts val="0"/>
              </a:spcBef>
              <a:spcAft>
                <a:spcPts val="0"/>
              </a:spcAft>
              <a:buClr>
                <a:srgbClr val="00FF00"/>
              </a:buClr>
              <a:buSzPts val="1200"/>
              <a:buFont typeface="Courier"/>
              <a:buNone/>
            </a:pPr>
            <a:r>
              <a:rPr b="0" i="0" lang="en-US" sz="1200" u="none">
                <a:solidFill>
                  <a:srgbClr val="00FF00"/>
                </a:solidFill>
                <a:latin typeface="Courier"/>
                <a:ea typeface="Courier"/>
                <a:cs typeface="Courier"/>
                <a:sym typeface="Courier"/>
              </a:rPr>
              <a:t>        ':email' =&gt; $_POST['email'],</a:t>
            </a:r>
            <a:endParaRPr/>
          </a:p>
          <a:p>
            <a:pPr indent="0" lvl="0" marL="0" marR="0" rtl="0" algn="l">
              <a:lnSpc>
                <a:spcPct val="100000"/>
              </a:lnSpc>
              <a:spcBef>
                <a:spcPts val="0"/>
              </a:spcBef>
              <a:spcAft>
                <a:spcPts val="0"/>
              </a:spcAft>
              <a:buClr>
                <a:srgbClr val="00FF00"/>
              </a:buClr>
              <a:buSzPts val="1200"/>
              <a:buFont typeface="Courier"/>
              <a:buNone/>
            </a:pPr>
            <a:r>
              <a:rPr b="0" i="0" lang="en-US" sz="1200" u="none">
                <a:solidFill>
                  <a:srgbClr val="00FF00"/>
                </a:solidFill>
                <a:latin typeface="Courier"/>
                <a:ea typeface="Courier"/>
                <a:cs typeface="Courier"/>
                <a:sym typeface="Courier"/>
              </a:rPr>
              <a:t>        ':password' =&gt; $_POST['password']));</a:t>
            </a:r>
            <a:endParaRPr/>
          </a:p>
          <a:p>
            <a:pPr indent="0" lvl="0" marL="0" marR="0" rtl="0" algn="l">
              <a:lnSpc>
                <a:spcPct val="100000"/>
              </a:lnSpc>
              <a:spcBef>
                <a:spcPts val="0"/>
              </a:spcBef>
              <a:spcAft>
                <a:spcPts val="0"/>
              </a:spcAft>
              <a:buClr>
                <a:srgbClr val="00FF00"/>
              </a:buClr>
              <a:buSzPts val="1200"/>
              <a:buFont typeface="Courier"/>
              <a:buNone/>
            </a:pPr>
            <a:r>
              <a:rPr b="0" i="0" lang="en-US" sz="1200" u="none">
                <a:solidFill>
                  <a:srgbClr val="00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FF"/>
              </a:buClr>
              <a:buSzPts val="1200"/>
              <a:buFont typeface="Gill Sans"/>
              <a:buNone/>
            </a:pPr>
            <a:r>
              <a:t/>
            </a:r>
            <a:endParaRPr b="0" i="0" sz="1200" u="none">
              <a:solidFill>
                <a:srgbClr val="00FF00"/>
              </a:solidFill>
              <a:latin typeface="Courier"/>
              <a:ea typeface="Courier"/>
              <a:cs typeface="Courier"/>
              <a:sym typeface="Courier"/>
            </a:endParaRPr>
          </a:p>
          <a:p>
            <a:pPr indent="0" lvl="0" marL="0" marR="0" rtl="0" algn="l">
              <a:lnSpc>
                <a:spcPct val="100000"/>
              </a:lnSpc>
              <a:spcBef>
                <a:spcPts val="0"/>
              </a:spcBef>
              <a:spcAft>
                <a:spcPts val="0"/>
              </a:spcAft>
              <a:buClr>
                <a:srgbClr val="00FF00"/>
              </a:buClr>
              <a:buSzPts val="1200"/>
              <a:buFont typeface="Courier"/>
              <a:buNone/>
            </a:pPr>
            <a:r>
              <a:rPr b="0" i="0" lang="en-US" sz="1200" u="none">
                <a:solidFill>
                  <a:srgbClr val="00FF00"/>
                </a:solidFill>
                <a:latin typeface="Courier"/>
                <a:ea typeface="Courier"/>
                <a:cs typeface="Courier"/>
                <a:sym typeface="Courier"/>
              </a:rPr>
              <a:t>if ( isset($_POST['delete']) &amp;&amp; isset($_POST['user_id']) ) {</a:t>
            </a:r>
            <a:endParaRPr/>
          </a:p>
          <a:p>
            <a:pPr indent="0" lvl="0" marL="0" marR="0" rtl="0" algn="l">
              <a:lnSpc>
                <a:spcPct val="100000"/>
              </a:lnSpc>
              <a:spcBef>
                <a:spcPts val="0"/>
              </a:spcBef>
              <a:spcAft>
                <a:spcPts val="0"/>
              </a:spcAft>
              <a:buClr>
                <a:srgbClr val="00FF00"/>
              </a:buClr>
              <a:buSzPts val="1200"/>
              <a:buFont typeface="Courier"/>
              <a:buNone/>
            </a:pPr>
            <a:r>
              <a:rPr b="0" i="0" lang="en-US" sz="1200" u="none">
                <a:solidFill>
                  <a:srgbClr val="00FF00"/>
                </a:solidFill>
                <a:latin typeface="Courier"/>
                <a:ea typeface="Courier"/>
                <a:cs typeface="Courier"/>
                <a:sym typeface="Courier"/>
              </a:rPr>
              <a:t>    $sql = "DELETE FROM users WHERE user_id = :zip";</a:t>
            </a:r>
            <a:endParaRPr/>
          </a:p>
          <a:p>
            <a:pPr indent="0" lvl="0" marL="0" marR="0" rtl="0" algn="l">
              <a:lnSpc>
                <a:spcPct val="100000"/>
              </a:lnSpc>
              <a:spcBef>
                <a:spcPts val="0"/>
              </a:spcBef>
              <a:spcAft>
                <a:spcPts val="0"/>
              </a:spcAft>
              <a:buClr>
                <a:srgbClr val="00FF00"/>
              </a:buClr>
              <a:buSzPts val="1200"/>
              <a:buFont typeface="Courier"/>
              <a:buNone/>
            </a:pPr>
            <a:r>
              <a:rPr b="0" i="0" lang="en-US" sz="1200" u="none">
                <a:solidFill>
                  <a:srgbClr val="00FF00"/>
                </a:solidFill>
                <a:latin typeface="Courier"/>
                <a:ea typeface="Courier"/>
                <a:cs typeface="Courier"/>
                <a:sym typeface="Courier"/>
              </a:rPr>
              <a:t>    echo "&lt;pre&gt;\n$sql\n&lt;/pre&gt;\n";</a:t>
            </a:r>
            <a:endParaRPr/>
          </a:p>
          <a:p>
            <a:pPr indent="0" lvl="0" marL="0" marR="0" rtl="0" algn="l">
              <a:lnSpc>
                <a:spcPct val="100000"/>
              </a:lnSpc>
              <a:spcBef>
                <a:spcPts val="0"/>
              </a:spcBef>
              <a:spcAft>
                <a:spcPts val="0"/>
              </a:spcAft>
              <a:buClr>
                <a:srgbClr val="00FF00"/>
              </a:buClr>
              <a:buSzPts val="1200"/>
              <a:buFont typeface="Courier"/>
              <a:buNone/>
            </a:pPr>
            <a:r>
              <a:rPr b="0" i="0" lang="en-US" sz="1200" u="none">
                <a:solidFill>
                  <a:srgbClr val="00FF00"/>
                </a:solidFill>
                <a:latin typeface="Courier"/>
                <a:ea typeface="Courier"/>
                <a:cs typeface="Courier"/>
                <a:sym typeface="Courier"/>
              </a:rPr>
              <a:t>    $stmt = $pdo-&gt;prepare($sql);</a:t>
            </a:r>
            <a:endParaRPr/>
          </a:p>
          <a:p>
            <a:pPr indent="0" lvl="0" marL="0" marR="0" rtl="0" algn="l">
              <a:lnSpc>
                <a:spcPct val="100000"/>
              </a:lnSpc>
              <a:spcBef>
                <a:spcPts val="0"/>
              </a:spcBef>
              <a:spcAft>
                <a:spcPts val="0"/>
              </a:spcAft>
              <a:buClr>
                <a:srgbClr val="00FF00"/>
              </a:buClr>
              <a:buSzPts val="1200"/>
              <a:buFont typeface="Courier"/>
              <a:buNone/>
            </a:pPr>
            <a:r>
              <a:rPr b="0" i="0" lang="en-US" sz="1200" u="none">
                <a:solidFill>
                  <a:srgbClr val="00FF00"/>
                </a:solidFill>
                <a:latin typeface="Courier"/>
                <a:ea typeface="Courier"/>
                <a:cs typeface="Courier"/>
                <a:sym typeface="Courier"/>
              </a:rPr>
              <a:t>    $stmt-&gt;execute(array(':zip' =&gt; $_POST['user_id']));</a:t>
            </a:r>
            <a:endParaRPr/>
          </a:p>
          <a:p>
            <a:pPr indent="0" lvl="0" marL="0" marR="0" rtl="0" algn="l">
              <a:lnSpc>
                <a:spcPct val="100000"/>
              </a:lnSpc>
              <a:spcBef>
                <a:spcPts val="0"/>
              </a:spcBef>
              <a:spcAft>
                <a:spcPts val="0"/>
              </a:spcAft>
              <a:buClr>
                <a:srgbClr val="00FF00"/>
              </a:buClr>
              <a:buSzPts val="1200"/>
              <a:buFont typeface="Courier"/>
              <a:buNone/>
            </a:pPr>
            <a:r>
              <a:rPr b="0" i="0" lang="en-US" sz="1200" u="none">
                <a:solidFill>
                  <a:srgbClr val="00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00FF00"/>
              </a:buClr>
              <a:buSzPts val="1200"/>
              <a:buFont typeface="Courier"/>
              <a:buNone/>
            </a:pPr>
            <a:r>
              <a:rPr b="0" i="0" lang="en-US" sz="1200" u="none">
                <a:solidFill>
                  <a:srgbClr val="00FF00"/>
                </a:solidFill>
                <a:latin typeface="Courier"/>
                <a:ea typeface="Courier"/>
                <a:cs typeface="Courier"/>
                <a:sym typeface="Courier"/>
              </a:rPr>
              <a:t>$stmt = $pdo-&gt;query("SELECT name, email, password, user_id FROM users");</a:t>
            </a:r>
            <a:endParaRPr/>
          </a:p>
          <a:p>
            <a:pPr indent="0" lvl="0" marL="0" marR="0" rtl="0" algn="l">
              <a:lnSpc>
                <a:spcPct val="100000"/>
              </a:lnSpc>
              <a:spcBef>
                <a:spcPts val="0"/>
              </a:spcBef>
              <a:spcAft>
                <a:spcPts val="0"/>
              </a:spcAft>
              <a:buClr>
                <a:srgbClr val="00FF00"/>
              </a:buClr>
              <a:buSzPts val="1200"/>
              <a:buFont typeface="Courier"/>
              <a:buNone/>
            </a:pPr>
            <a:r>
              <a:rPr b="0" i="0" lang="en-US" sz="1200" u="none">
                <a:solidFill>
                  <a:srgbClr val="00FF00"/>
                </a:solidFill>
                <a:latin typeface="Courier"/>
                <a:ea typeface="Courier"/>
                <a:cs typeface="Courier"/>
                <a:sym typeface="Courier"/>
              </a:rPr>
              <a:t>$rows = $stmt-&gt;fetchAll(PDO::FETCH_ASSOC);</a:t>
            </a:r>
            <a:endParaRPr/>
          </a:p>
          <a:p>
            <a:pPr indent="0" lvl="0" marL="0" marR="0" rtl="0" algn="l">
              <a:lnSpc>
                <a:spcPct val="100000"/>
              </a:lnSpc>
              <a:spcBef>
                <a:spcPts val="0"/>
              </a:spcBef>
              <a:spcAft>
                <a:spcPts val="0"/>
              </a:spcAft>
              <a:buClr>
                <a:srgbClr val="00FF00"/>
              </a:buClr>
              <a:buSzPts val="1200"/>
              <a:buFont typeface="Courier"/>
              <a:buNone/>
            </a:pPr>
            <a:r>
              <a:rPr b="0" i="0" lang="en-US" sz="1200" u="none">
                <a:solidFill>
                  <a:srgbClr val="00FF00"/>
                </a:solidFill>
                <a:latin typeface="Courier"/>
                <a:ea typeface="Courier"/>
                <a:cs typeface="Courier"/>
                <a:sym typeface="Courier"/>
              </a:rPr>
              <a:t>?&gt;</a:t>
            </a:r>
            <a:endParaRPr/>
          </a:p>
        </p:txBody>
      </p:sp>
      <p:sp>
        <p:nvSpPr>
          <p:cNvPr id="258" name="Google Shape;258;p32"/>
          <p:cNvSpPr txBox="1"/>
          <p:nvPr/>
        </p:nvSpPr>
        <p:spPr>
          <a:xfrm>
            <a:off x="6808787" y="2128837"/>
            <a:ext cx="2043112" cy="1120775"/>
          </a:xfrm>
          <a:prstGeom prst="rect">
            <a:avLst/>
          </a:prstGeom>
          <a:noFill/>
          <a:ln cap="flat" cmpd="sng" w="25400">
            <a:solidFill>
              <a:srgbClr val="00FF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000" u="none">
              <a:solidFill>
                <a:srgbClr val="FFFFFF"/>
              </a:solidFill>
              <a:latin typeface="Gill Sans"/>
              <a:ea typeface="Gill Sans"/>
              <a:cs typeface="Gill Sans"/>
              <a:sym typeface="Gill Sans"/>
            </a:endParaRPr>
          </a:p>
        </p:txBody>
      </p:sp>
      <p:sp>
        <p:nvSpPr>
          <p:cNvPr id="259" name="Google Shape;259;p32"/>
          <p:cNvSpPr txBox="1"/>
          <p:nvPr>
            <p:ph type="title"/>
          </p:nvPr>
        </p:nvSpPr>
        <p:spPr>
          <a:xfrm>
            <a:off x="6669087" y="498475"/>
            <a:ext cx="2314575" cy="1285875"/>
          </a:xfrm>
          <a:prstGeom prst="rect">
            <a:avLst/>
          </a:prstGeom>
          <a:noFill/>
          <a:ln>
            <a:noFill/>
          </a:ln>
        </p:spPr>
        <p:txBody>
          <a:bodyPr anchorCtr="0" anchor="ctr" bIns="50800" lIns="50800" spcFirstLastPara="1" rIns="50800" wrap="square" tIns="50800">
            <a:noAutofit/>
          </a:bodyPr>
          <a:lstStyle/>
          <a:p>
            <a:pPr indent="0" lvl="0" marL="0" rtl="0" algn="ctr">
              <a:lnSpc>
                <a:spcPct val="100000"/>
              </a:lnSpc>
              <a:spcBef>
                <a:spcPts val="0"/>
              </a:spcBef>
              <a:spcAft>
                <a:spcPts val="0"/>
              </a:spcAft>
              <a:buClr>
                <a:srgbClr val="FFCC66"/>
              </a:buClr>
              <a:buSzPts val="4200"/>
              <a:buFont typeface="Gill Sans"/>
              <a:buNone/>
            </a:pPr>
            <a:r>
              <a:rPr b="0" i="0" lang="en-US" sz="4200" u="none">
                <a:solidFill>
                  <a:srgbClr val="FFCC66"/>
                </a:solidFill>
                <a:latin typeface="Gill Sans"/>
                <a:ea typeface="Gill Sans"/>
                <a:cs typeface="Gill Sans"/>
                <a:sym typeface="Gill Sans"/>
              </a:rPr>
              <a:t>Program Outline</a:t>
            </a:r>
            <a:endParaRPr/>
          </a:p>
        </p:txBody>
      </p:sp>
      <p:sp>
        <p:nvSpPr>
          <p:cNvPr id="260" name="Google Shape;260;p32"/>
          <p:cNvSpPr txBox="1"/>
          <p:nvPr/>
        </p:nvSpPr>
        <p:spPr>
          <a:xfrm>
            <a:off x="6934200" y="2151062"/>
            <a:ext cx="1785937" cy="2692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FF00"/>
              </a:buClr>
              <a:buSzPts val="300"/>
              <a:buFont typeface="Courier"/>
              <a:buNone/>
            </a:pPr>
            <a:r>
              <a:rPr b="1" i="0" lang="en-US" sz="300" u="none">
                <a:solidFill>
                  <a:srgbClr val="00FF00"/>
                </a:solidFill>
                <a:latin typeface="Courier"/>
                <a:ea typeface="Courier"/>
                <a:cs typeface="Courier"/>
                <a:sym typeface="Courier"/>
              </a:rPr>
              <a:t>&lt;?php</a:t>
            </a:r>
            <a:endParaRPr/>
          </a:p>
          <a:p>
            <a:pPr indent="0" lvl="0" marL="0" marR="0" rtl="0" algn="l">
              <a:lnSpc>
                <a:spcPct val="100000"/>
              </a:lnSpc>
              <a:spcBef>
                <a:spcPts val="0"/>
              </a:spcBef>
              <a:spcAft>
                <a:spcPts val="0"/>
              </a:spcAft>
              <a:buClr>
                <a:srgbClr val="00FF00"/>
              </a:buClr>
              <a:buSzPts val="300"/>
              <a:buFont typeface="Courier"/>
              <a:buNone/>
            </a:pPr>
            <a:r>
              <a:rPr b="1" i="0" lang="en-US" sz="300" u="none">
                <a:solidFill>
                  <a:srgbClr val="00FF00"/>
                </a:solidFill>
                <a:latin typeface="Courier"/>
                <a:ea typeface="Courier"/>
                <a:cs typeface="Courier"/>
                <a:sym typeface="Courier"/>
              </a:rPr>
              <a:t>require_once "pdo.php";I</a:t>
            </a:r>
            <a:endParaRPr/>
          </a:p>
          <a:p>
            <a:pPr indent="0" lvl="0" marL="0" marR="0" rtl="0" algn="l">
              <a:lnSpc>
                <a:spcPct val="100000"/>
              </a:lnSpc>
              <a:spcBef>
                <a:spcPts val="0"/>
              </a:spcBef>
              <a:spcAft>
                <a:spcPts val="0"/>
              </a:spcAft>
              <a:buClr>
                <a:srgbClr val="00FF00"/>
              </a:buClr>
              <a:buSzPts val="300"/>
              <a:buFont typeface="Courier"/>
              <a:buNone/>
            </a:pPr>
            <a:r>
              <a:rPr b="1" i="0" lang="en-US" sz="300" u="none">
                <a:solidFill>
                  <a:srgbClr val="00FF00"/>
                </a:solidFill>
                <a:latin typeface="Courier"/>
                <a:ea typeface="Courier"/>
                <a:cs typeface="Courier"/>
                <a:sym typeface="Courier"/>
              </a:rPr>
              <a:t>f ( isset($_POST['name']) &amp;&amp; isset($_POST['email'])</a:t>
            </a:r>
            <a:endParaRPr/>
          </a:p>
          <a:p>
            <a:pPr indent="0" lvl="0" marL="0" marR="0" rtl="0" algn="l">
              <a:lnSpc>
                <a:spcPct val="100000"/>
              </a:lnSpc>
              <a:spcBef>
                <a:spcPts val="0"/>
              </a:spcBef>
              <a:spcAft>
                <a:spcPts val="0"/>
              </a:spcAft>
              <a:buClr>
                <a:srgbClr val="00FF00"/>
              </a:buClr>
              <a:buSzPts val="300"/>
              <a:buFont typeface="Courier"/>
              <a:buNone/>
            </a:pPr>
            <a:r>
              <a:rPr b="1" i="0" lang="en-US" sz="300" u="none">
                <a:solidFill>
                  <a:srgbClr val="00FF00"/>
                </a:solidFill>
                <a:latin typeface="Courier"/>
                <a:ea typeface="Courier"/>
                <a:cs typeface="Courier"/>
                <a:sym typeface="Courier"/>
              </a:rPr>
              <a:t>      &amp;&amp; isset($_POST['password'])) {</a:t>
            </a:r>
            <a:endParaRPr/>
          </a:p>
          <a:p>
            <a:pPr indent="0" lvl="0" marL="0" marR="0" rtl="0" algn="l">
              <a:lnSpc>
                <a:spcPct val="100000"/>
              </a:lnSpc>
              <a:spcBef>
                <a:spcPts val="0"/>
              </a:spcBef>
              <a:spcAft>
                <a:spcPts val="0"/>
              </a:spcAft>
              <a:buClr>
                <a:srgbClr val="00FF00"/>
              </a:buClr>
              <a:buSzPts val="300"/>
              <a:buFont typeface="Courier"/>
              <a:buNone/>
            </a:pPr>
            <a:r>
              <a:rPr b="1" i="0" lang="en-US" sz="300" u="none">
                <a:solidFill>
                  <a:srgbClr val="00FF00"/>
                </a:solidFill>
                <a:latin typeface="Courier"/>
                <a:ea typeface="Courier"/>
                <a:cs typeface="Courier"/>
                <a:sym typeface="Courier"/>
              </a:rPr>
              <a:t>    $sql = "INSERT INTO users (name, email, password)</a:t>
            </a:r>
            <a:endParaRPr/>
          </a:p>
          <a:p>
            <a:pPr indent="0" lvl="0" marL="0" marR="0" rtl="0" algn="l">
              <a:lnSpc>
                <a:spcPct val="100000"/>
              </a:lnSpc>
              <a:spcBef>
                <a:spcPts val="0"/>
              </a:spcBef>
              <a:spcAft>
                <a:spcPts val="0"/>
              </a:spcAft>
              <a:buClr>
                <a:srgbClr val="00FF00"/>
              </a:buClr>
              <a:buSzPts val="300"/>
              <a:buFont typeface="Courier"/>
              <a:buNone/>
            </a:pPr>
            <a:r>
              <a:rPr b="1" i="0" lang="en-US" sz="300" u="none">
                <a:solidFill>
                  <a:srgbClr val="00FF00"/>
                </a:solidFill>
                <a:latin typeface="Courier"/>
                <a:ea typeface="Courier"/>
                <a:cs typeface="Courier"/>
                <a:sym typeface="Courier"/>
              </a:rPr>
              <a:t>               VALUES (:name, :email, :password)";</a:t>
            </a:r>
            <a:endParaRPr/>
          </a:p>
          <a:p>
            <a:pPr indent="0" lvl="0" marL="0" marR="0" rtl="0" algn="l">
              <a:lnSpc>
                <a:spcPct val="100000"/>
              </a:lnSpc>
              <a:spcBef>
                <a:spcPts val="0"/>
              </a:spcBef>
              <a:spcAft>
                <a:spcPts val="0"/>
              </a:spcAft>
              <a:buClr>
                <a:srgbClr val="00FF00"/>
              </a:buClr>
              <a:buSzPts val="300"/>
              <a:buFont typeface="Courier"/>
              <a:buNone/>
            </a:pPr>
            <a:r>
              <a:rPr b="1" i="0" lang="en-US" sz="300" u="none">
                <a:solidFill>
                  <a:srgbClr val="00FF00"/>
                </a:solidFill>
                <a:latin typeface="Courier"/>
                <a:ea typeface="Courier"/>
                <a:cs typeface="Courier"/>
                <a:sym typeface="Courier"/>
              </a:rPr>
              <a:t>    echo("&lt;pre&gt;\n".$sql."\n&lt;/pre&gt;\n");</a:t>
            </a:r>
            <a:endParaRPr/>
          </a:p>
          <a:p>
            <a:pPr indent="0" lvl="0" marL="0" marR="0" rtl="0" algn="l">
              <a:lnSpc>
                <a:spcPct val="100000"/>
              </a:lnSpc>
              <a:spcBef>
                <a:spcPts val="0"/>
              </a:spcBef>
              <a:spcAft>
                <a:spcPts val="0"/>
              </a:spcAft>
              <a:buClr>
                <a:srgbClr val="00FF00"/>
              </a:buClr>
              <a:buSzPts val="300"/>
              <a:buFont typeface="Courier"/>
              <a:buNone/>
            </a:pPr>
            <a:r>
              <a:rPr b="1" i="0" lang="en-US" sz="300" u="none">
                <a:solidFill>
                  <a:srgbClr val="00FF00"/>
                </a:solidFill>
                <a:latin typeface="Courier"/>
                <a:ea typeface="Courier"/>
                <a:cs typeface="Courier"/>
                <a:sym typeface="Courier"/>
              </a:rPr>
              <a:t>    $stmt = $pdo-&gt;prepare($sql);</a:t>
            </a:r>
            <a:endParaRPr/>
          </a:p>
          <a:p>
            <a:pPr indent="0" lvl="0" marL="0" marR="0" rtl="0" algn="l">
              <a:lnSpc>
                <a:spcPct val="100000"/>
              </a:lnSpc>
              <a:spcBef>
                <a:spcPts val="0"/>
              </a:spcBef>
              <a:spcAft>
                <a:spcPts val="0"/>
              </a:spcAft>
              <a:buClr>
                <a:srgbClr val="00FF00"/>
              </a:buClr>
              <a:buSzPts val="300"/>
              <a:buFont typeface="Courier"/>
              <a:buNone/>
            </a:pPr>
            <a:r>
              <a:rPr b="1" i="0" lang="en-US" sz="300" u="none">
                <a:solidFill>
                  <a:srgbClr val="00FF00"/>
                </a:solidFill>
                <a:latin typeface="Courier"/>
                <a:ea typeface="Courier"/>
                <a:cs typeface="Courier"/>
                <a:sym typeface="Courier"/>
              </a:rPr>
              <a:t>    $stmt-&gt;execute(array( </a:t>
            </a:r>
            <a:endParaRPr/>
          </a:p>
          <a:p>
            <a:pPr indent="0" lvl="0" marL="0" marR="0" rtl="0" algn="l">
              <a:lnSpc>
                <a:spcPct val="100000"/>
              </a:lnSpc>
              <a:spcBef>
                <a:spcPts val="0"/>
              </a:spcBef>
              <a:spcAft>
                <a:spcPts val="0"/>
              </a:spcAft>
              <a:buClr>
                <a:srgbClr val="00FF00"/>
              </a:buClr>
              <a:buSzPts val="300"/>
              <a:buFont typeface="Courier"/>
              <a:buNone/>
            </a:pPr>
            <a:r>
              <a:rPr b="1" i="0" lang="en-US" sz="300" u="none">
                <a:solidFill>
                  <a:srgbClr val="00FF00"/>
                </a:solidFill>
                <a:latin typeface="Courier"/>
                <a:ea typeface="Courier"/>
                <a:cs typeface="Courier"/>
                <a:sym typeface="Courier"/>
              </a:rPr>
              <a:t>       ':name' =&gt; $_POST['name'],</a:t>
            </a:r>
            <a:endParaRPr/>
          </a:p>
          <a:p>
            <a:pPr indent="0" lvl="0" marL="0" marR="0" rtl="0" algn="l">
              <a:lnSpc>
                <a:spcPct val="100000"/>
              </a:lnSpc>
              <a:spcBef>
                <a:spcPts val="0"/>
              </a:spcBef>
              <a:spcAft>
                <a:spcPts val="0"/>
              </a:spcAft>
              <a:buClr>
                <a:srgbClr val="00FF00"/>
              </a:buClr>
              <a:buSzPts val="300"/>
              <a:buFont typeface="Courier"/>
              <a:buNone/>
            </a:pPr>
            <a:r>
              <a:rPr b="1" i="0" lang="en-US" sz="300" u="none">
                <a:solidFill>
                  <a:srgbClr val="00FF00"/>
                </a:solidFill>
                <a:latin typeface="Courier"/>
                <a:ea typeface="Courier"/>
                <a:cs typeface="Courier"/>
                <a:sym typeface="Courier"/>
              </a:rPr>
              <a:t>        ':email' =&gt; $_POST['email'],</a:t>
            </a:r>
            <a:endParaRPr/>
          </a:p>
          <a:p>
            <a:pPr indent="0" lvl="0" marL="0" marR="0" rtl="0" algn="l">
              <a:lnSpc>
                <a:spcPct val="100000"/>
              </a:lnSpc>
              <a:spcBef>
                <a:spcPts val="0"/>
              </a:spcBef>
              <a:spcAft>
                <a:spcPts val="0"/>
              </a:spcAft>
              <a:buClr>
                <a:srgbClr val="00FF00"/>
              </a:buClr>
              <a:buSzPts val="300"/>
              <a:buFont typeface="Courier"/>
              <a:buNone/>
            </a:pPr>
            <a:r>
              <a:rPr b="1" i="0" lang="en-US" sz="300" u="none">
                <a:solidFill>
                  <a:srgbClr val="00FF00"/>
                </a:solidFill>
                <a:latin typeface="Courier"/>
                <a:ea typeface="Courier"/>
                <a:cs typeface="Courier"/>
                <a:sym typeface="Courier"/>
              </a:rPr>
              <a:t>        ':password' =&gt; $_POST['password']));</a:t>
            </a:r>
            <a:endParaRPr/>
          </a:p>
          <a:p>
            <a:pPr indent="0" lvl="0" marL="0" marR="0" rtl="0" algn="l">
              <a:lnSpc>
                <a:spcPct val="100000"/>
              </a:lnSpc>
              <a:spcBef>
                <a:spcPts val="0"/>
              </a:spcBef>
              <a:spcAft>
                <a:spcPts val="0"/>
              </a:spcAft>
              <a:buClr>
                <a:srgbClr val="00FF00"/>
              </a:buClr>
              <a:buSzPts val="300"/>
              <a:buFont typeface="Courier"/>
              <a:buNone/>
            </a:pPr>
            <a:r>
              <a:rPr b="1" i="0" lang="en-US" sz="300" u="none">
                <a:solidFill>
                  <a:srgbClr val="00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00FF00"/>
              </a:buClr>
              <a:buSzPts val="300"/>
              <a:buFont typeface="Courier"/>
              <a:buNone/>
            </a:pPr>
            <a:r>
              <a:rPr b="1" i="0" lang="en-US" sz="300" u="none">
                <a:solidFill>
                  <a:srgbClr val="00FF00"/>
                </a:solidFill>
                <a:latin typeface="Courier"/>
                <a:ea typeface="Courier"/>
                <a:cs typeface="Courier"/>
                <a:sym typeface="Courier"/>
              </a:rPr>
              <a:t>if ( isset($_POST['delete']) &amp;&amp; isset($_POST['user_id']) ) {</a:t>
            </a:r>
            <a:endParaRPr/>
          </a:p>
          <a:p>
            <a:pPr indent="0" lvl="0" marL="0" marR="0" rtl="0" algn="l">
              <a:lnSpc>
                <a:spcPct val="100000"/>
              </a:lnSpc>
              <a:spcBef>
                <a:spcPts val="0"/>
              </a:spcBef>
              <a:spcAft>
                <a:spcPts val="0"/>
              </a:spcAft>
              <a:buClr>
                <a:srgbClr val="00FF00"/>
              </a:buClr>
              <a:buSzPts val="300"/>
              <a:buFont typeface="Courier"/>
              <a:buNone/>
            </a:pPr>
            <a:r>
              <a:rPr b="1" i="0" lang="en-US" sz="300" u="none">
                <a:solidFill>
                  <a:srgbClr val="00FF00"/>
                </a:solidFill>
                <a:latin typeface="Courier"/>
                <a:ea typeface="Courier"/>
                <a:cs typeface="Courier"/>
                <a:sym typeface="Courier"/>
              </a:rPr>
              <a:t>    $sql = "DELETE FROM users WHERE user_id = :zip";</a:t>
            </a:r>
            <a:endParaRPr/>
          </a:p>
          <a:p>
            <a:pPr indent="0" lvl="0" marL="0" marR="0" rtl="0" algn="l">
              <a:lnSpc>
                <a:spcPct val="100000"/>
              </a:lnSpc>
              <a:spcBef>
                <a:spcPts val="0"/>
              </a:spcBef>
              <a:spcAft>
                <a:spcPts val="0"/>
              </a:spcAft>
              <a:buClr>
                <a:srgbClr val="00FF00"/>
              </a:buClr>
              <a:buSzPts val="300"/>
              <a:buFont typeface="Courier"/>
              <a:buNone/>
            </a:pPr>
            <a:r>
              <a:rPr b="1" i="0" lang="en-US" sz="300" u="none">
                <a:solidFill>
                  <a:srgbClr val="00FF00"/>
                </a:solidFill>
                <a:latin typeface="Courier"/>
                <a:ea typeface="Courier"/>
                <a:cs typeface="Courier"/>
                <a:sym typeface="Courier"/>
              </a:rPr>
              <a:t>    echo "&lt;pre&gt;\n$sql\n&lt;/pre&gt;\n";</a:t>
            </a:r>
            <a:endParaRPr/>
          </a:p>
          <a:p>
            <a:pPr indent="0" lvl="0" marL="0" marR="0" rtl="0" algn="l">
              <a:lnSpc>
                <a:spcPct val="100000"/>
              </a:lnSpc>
              <a:spcBef>
                <a:spcPts val="0"/>
              </a:spcBef>
              <a:spcAft>
                <a:spcPts val="0"/>
              </a:spcAft>
              <a:buClr>
                <a:srgbClr val="00FF00"/>
              </a:buClr>
              <a:buSzPts val="300"/>
              <a:buFont typeface="Courier"/>
              <a:buNone/>
            </a:pPr>
            <a:r>
              <a:rPr b="1" i="0" lang="en-US" sz="300" u="none">
                <a:solidFill>
                  <a:srgbClr val="00FF00"/>
                </a:solidFill>
                <a:latin typeface="Courier"/>
                <a:ea typeface="Courier"/>
                <a:cs typeface="Courier"/>
                <a:sym typeface="Courier"/>
              </a:rPr>
              <a:t>    $stmt = $pdo-&gt;prepare($sql);</a:t>
            </a:r>
            <a:endParaRPr/>
          </a:p>
          <a:p>
            <a:pPr indent="0" lvl="0" marL="0" marR="0" rtl="0" algn="l">
              <a:lnSpc>
                <a:spcPct val="100000"/>
              </a:lnSpc>
              <a:spcBef>
                <a:spcPts val="0"/>
              </a:spcBef>
              <a:spcAft>
                <a:spcPts val="0"/>
              </a:spcAft>
              <a:buClr>
                <a:srgbClr val="00FF00"/>
              </a:buClr>
              <a:buSzPts val="300"/>
              <a:buFont typeface="Courier"/>
              <a:buNone/>
            </a:pPr>
            <a:r>
              <a:rPr b="1" i="0" lang="en-US" sz="300" u="none">
                <a:solidFill>
                  <a:srgbClr val="00FF00"/>
                </a:solidFill>
                <a:latin typeface="Courier"/>
                <a:ea typeface="Courier"/>
                <a:cs typeface="Courier"/>
                <a:sym typeface="Courier"/>
              </a:rPr>
              <a:t>    $stmt-&gt;execute(array(':zip' =&gt; $_POST['user_id']));</a:t>
            </a:r>
            <a:endParaRPr/>
          </a:p>
          <a:p>
            <a:pPr indent="0" lvl="0" marL="0" marR="0" rtl="0" algn="l">
              <a:lnSpc>
                <a:spcPct val="100000"/>
              </a:lnSpc>
              <a:spcBef>
                <a:spcPts val="0"/>
              </a:spcBef>
              <a:spcAft>
                <a:spcPts val="0"/>
              </a:spcAft>
              <a:buClr>
                <a:srgbClr val="00FF00"/>
              </a:buClr>
              <a:buSzPts val="300"/>
              <a:buFont typeface="Courier"/>
              <a:buNone/>
            </a:pPr>
            <a:r>
              <a:rPr b="1" i="0" lang="en-US" sz="300" u="none">
                <a:solidFill>
                  <a:srgbClr val="00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00FF00"/>
              </a:buClr>
              <a:buSzPts val="300"/>
              <a:buFont typeface="Courier"/>
              <a:buNone/>
            </a:pPr>
            <a:r>
              <a:rPr b="1" i="0" lang="en-US" sz="300" u="none">
                <a:solidFill>
                  <a:srgbClr val="00FF00"/>
                </a:solidFill>
                <a:latin typeface="Courier"/>
                <a:ea typeface="Courier"/>
                <a:cs typeface="Courier"/>
                <a:sym typeface="Courier"/>
              </a:rPr>
              <a:t>?&gt;</a:t>
            </a:r>
            <a:endParaRPr/>
          </a:p>
          <a:p>
            <a:pPr indent="0" lvl="0" marL="0" marR="0" rtl="0" algn="l">
              <a:lnSpc>
                <a:spcPct val="100000"/>
              </a:lnSpc>
              <a:spcBef>
                <a:spcPts val="0"/>
              </a:spcBef>
              <a:spcAft>
                <a:spcPts val="0"/>
              </a:spcAft>
              <a:buClr>
                <a:srgbClr val="00FFFF"/>
              </a:buClr>
              <a:buSzPts val="300"/>
              <a:buFont typeface="Courier"/>
              <a:buNone/>
            </a:pPr>
            <a:r>
              <a:rPr b="1" i="0" lang="en-US" sz="300" u="none">
                <a:solidFill>
                  <a:srgbClr val="00FFFF"/>
                </a:solidFill>
                <a:latin typeface="Courier"/>
                <a:ea typeface="Courier"/>
                <a:cs typeface="Courier"/>
                <a:sym typeface="Courier"/>
              </a:rPr>
              <a:t>&lt;html&gt;&lt;head&gt;&lt;/head&gt;</a:t>
            </a:r>
            <a:endParaRPr/>
          </a:p>
          <a:p>
            <a:pPr indent="0" lvl="0" marL="0" marR="0" rtl="0" algn="l">
              <a:lnSpc>
                <a:spcPct val="100000"/>
              </a:lnSpc>
              <a:spcBef>
                <a:spcPts val="0"/>
              </a:spcBef>
              <a:spcAft>
                <a:spcPts val="0"/>
              </a:spcAft>
              <a:buClr>
                <a:srgbClr val="00FFFF"/>
              </a:buClr>
              <a:buSzPts val="300"/>
              <a:buFont typeface="Courier"/>
              <a:buNone/>
            </a:pPr>
            <a:r>
              <a:rPr b="1" i="0" lang="en-US" sz="300" u="none">
                <a:solidFill>
                  <a:srgbClr val="00FFFF"/>
                </a:solidFill>
                <a:latin typeface="Courier"/>
                <a:ea typeface="Courier"/>
                <a:cs typeface="Courier"/>
                <a:sym typeface="Courier"/>
              </a:rPr>
              <a:t>&lt;body&gt;</a:t>
            </a:r>
            <a:endParaRPr/>
          </a:p>
          <a:p>
            <a:pPr indent="0" lvl="0" marL="0" marR="0" rtl="0" algn="l">
              <a:lnSpc>
                <a:spcPct val="100000"/>
              </a:lnSpc>
              <a:spcBef>
                <a:spcPts val="0"/>
              </a:spcBef>
              <a:spcAft>
                <a:spcPts val="0"/>
              </a:spcAft>
              <a:buClr>
                <a:srgbClr val="00FFFF"/>
              </a:buClr>
              <a:buSzPts val="300"/>
              <a:buFont typeface="Courier"/>
              <a:buNone/>
            </a:pPr>
            <a:r>
              <a:rPr b="1" i="0" lang="en-US" sz="300" u="none">
                <a:solidFill>
                  <a:srgbClr val="00FFFF"/>
                </a:solidFill>
                <a:latin typeface="Courier"/>
                <a:ea typeface="Courier"/>
                <a:cs typeface="Courier"/>
                <a:sym typeface="Courier"/>
              </a:rPr>
              <a:t>&lt;table border="1"&gt;</a:t>
            </a:r>
            <a:endParaRPr/>
          </a:p>
          <a:p>
            <a:pPr indent="0" lvl="0" marL="0" marR="0" rtl="0" algn="l">
              <a:lnSpc>
                <a:spcPct val="100000"/>
              </a:lnSpc>
              <a:spcBef>
                <a:spcPts val="0"/>
              </a:spcBef>
              <a:spcAft>
                <a:spcPts val="0"/>
              </a:spcAft>
              <a:buClr>
                <a:srgbClr val="00FFFF"/>
              </a:buClr>
              <a:buSzPts val="300"/>
              <a:buFont typeface="Courier"/>
              <a:buNone/>
            </a:pPr>
            <a:r>
              <a:rPr b="1" i="0" lang="en-US" sz="300" u="none">
                <a:solidFill>
                  <a:srgbClr val="00FFFF"/>
                </a:solidFill>
                <a:latin typeface="Courier"/>
                <a:ea typeface="Courier"/>
                <a:cs typeface="Courier"/>
                <a:sym typeface="Courier"/>
              </a:rPr>
              <a:t>&lt;?php</a:t>
            </a:r>
            <a:endParaRPr/>
          </a:p>
          <a:p>
            <a:pPr indent="0" lvl="0" marL="0" marR="0" rtl="0" algn="l">
              <a:lnSpc>
                <a:spcPct val="100000"/>
              </a:lnSpc>
              <a:spcBef>
                <a:spcPts val="0"/>
              </a:spcBef>
              <a:spcAft>
                <a:spcPts val="0"/>
              </a:spcAft>
              <a:buClr>
                <a:srgbClr val="00FFFF"/>
              </a:buClr>
              <a:buSzPts val="300"/>
              <a:buFont typeface="Courier"/>
              <a:buNone/>
            </a:pPr>
            <a:r>
              <a:rPr b="1" i="0" lang="en-US" sz="300" u="none">
                <a:solidFill>
                  <a:srgbClr val="00FFFF"/>
                </a:solidFill>
                <a:latin typeface="Courier"/>
                <a:ea typeface="Courier"/>
                <a:cs typeface="Courier"/>
                <a:sym typeface="Courier"/>
              </a:rPr>
              <a:t>$stmt = $pdo-&gt;query("SELECT name, email, password, user_id FROM users");</a:t>
            </a:r>
            <a:endParaRPr/>
          </a:p>
          <a:p>
            <a:pPr indent="0" lvl="0" marL="0" marR="0" rtl="0" algn="l">
              <a:lnSpc>
                <a:spcPct val="100000"/>
              </a:lnSpc>
              <a:spcBef>
                <a:spcPts val="0"/>
              </a:spcBef>
              <a:spcAft>
                <a:spcPts val="0"/>
              </a:spcAft>
              <a:buClr>
                <a:srgbClr val="00FFFF"/>
              </a:buClr>
              <a:buSzPts val="300"/>
              <a:buFont typeface="Courier"/>
              <a:buNone/>
            </a:pPr>
            <a:r>
              <a:rPr b="1" i="0" lang="en-US" sz="300" u="none">
                <a:solidFill>
                  <a:srgbClr val="00FFFF"/>
                </a:solidFill>
                <a:latin typeface="Courier"/>
                <a:ea typeface="Courier"/>
                <a:cs typeface="Courier"/>
                <a:sym typeface="Courier"/>
              </a:rPr>
              <a:t>while ( $row = $stmt-&gt;fetch(PDO::FETCH_ASSOC) ) {</a:t>
            </a:r>
            <a:endParaRPr/>
          </a:p>
          <a:p>
            <a:pPr indent="0" lvl="0" marL="0" marR="0" rtl="0" algn="l">
              <a:lnSpc>
                <a:spcPct val="100000"/>
              </a:lnSpc>
              <a:spcBef>
                <a:spcPts val="0"/>
              </a:spcBef>
              <a:spcAft>
                <a:spcPts val="0"/>
              </a:spcAft>
              <a:buClr>
                <a:srgbClr val="00FFFF"/>
              </a:buClr>
              <a:buSzPts val="300"/>
              <a:buFont typeface="Courier"/>
              <a:buNone/>
            </a:pPr>
            <a:r>
              <a:rPr b="1" i="0" lang="en-US" sz="300" u="none">
                <a:solidFill>
                  <a:srgbClr val="00FFFF"/>
                </a:solidFill>
                <a:latin typeface="Courier"/>
                <a:ea typeface="Courier"/>
                <a:cs typeface="Courier"/>
                <a:sym typeface="Courier"/>
              </a:rPr>
              <a:t>    echo "&lt;tr&gt;&lt;td&gt;";</a:t>
            </a:r>
            <a:endParaRPr/>
          </a:p>
          <a:p>
            <a:pPr indent="0" lvl="0" marL="0" marR="0" rtl="0" algn="l">
              <a:lnSpc>
                <a:spcPct val="100000"/>
              </a:lnSpc>
              <a:spcBef>
                <a:spcPts val="0"/>
              </a:spcBef>
              <a:spcAft>
                <a:spcPts val="0"/>
              </a:spcAft>
              <a:buClr>
                <a:srgbClr val="00FFFF"/>
              </a:buClr>
              <a:buSzPts val="300"/>
              <a:buFont typeface="Courier"/>
              <a:buNone/>
            </a:pPr>
            <a:r>
              <a:rPr b="1" i="0" lang="en-US" sz="300" u="none">
                <a:solidFill>
                  <a:srgbClr val="00FFFF"/>
                </a:solidFill>
                <a:latin typeface="Courier"/>
                <a:ea typeface="Courier"/>
                <a:cs typeface="Courier"/>
                <a:sym typeface="Courier"/>
              </a:rPr>
              <a:t>    echo($row['name']);</a:t>
            </a:r>
            <a:endParaRPr/>
          </a:p>
          <a:p>
            <a:pPr indent="0" lvl="0" marL="0" marR="0" rtl="0" algn="l">
              <a:lnSpc>
                <a:spcPct val="100000"/>
              </a:lnSpc>
              <a:spcBef>
                <a:spcPts val="0"/>
              </a:spcBef>
              <a:spcAft>
                <a:spcPts val="0"/>
              </a:spcAft>
              <a:buClr>
                <a:srgbClr val="00FFFF"/>
              </a:buClr>
              <a:buSzPts val="300"/>
              <a:buFont typeface="Courier"/>
              <a:buNone/>
            </a:pPr>
            <a:r>
              <a:rPr b="1" i="0" lang="en-US" sz="300" u="none">
                <a:solidFill>
                  <a:srgbClr val="00FFFF"/>
                </a:solidFill>
                <a:latin typeface="Courier"/>
                <a:ea typeface="Courier"/>
                <a:cs typeface="Courier"/>
                <a:sym typeface="Courier"/>
              </a:rPr>
              <a:t>    echo("&lt;/td&gt;&lt;td&gt;");</a:t>
            </a:r>
            <a:endParaRPr/>
          </a:p>
          <a:p>
            <a:pPr indent="0" lvl="0" marL="0" marR="0" rtl="0" algn="l">
              <a:lnSpc>
                <a:spcPct val="100000"/>
              </a:lnSpc>
              <a:spcBef>
                <a:spcPts val="0"/>
              </a:spcBef>
              <a:spcAft>
                <a:spcPts val="0"/>
              </a:spcAft>
              <a:buClr>
                <a:srgbClr val="00FFFF"/>
              </a:buClr>
              <a:buSzPts val="300"/>
              <a:buFont typeface="Courier"/>
              <a:buNone/>
            </a:pPr>
            <a:r>
              <a:rPr b="1" i="0" lang="en-US" sz="300" u="none">
                <a:solidFill>
                  <a:srgbClr val="00FFFF"/>
                </a:solidFill>
                <a:latin typeface="Courier"/>
                <a:ea typeface="Courier"/>
                <a:cs typeface="Courier"/>
                <a:sym typeface="Courier"/>
              </a:rPr>
              <a:t>    echo($row['email']);</a:t>
            </a:r>
            <a:endParaRPr/>
          </a:p>
          <a:p>
            <a:pPr indent="0" lvl="0" marL="0" marR="0" rtl="0" algn="l">
              <a:lnSpc>
                <a:spcPct val="100000"/>
              </a:lnSpc>
              <a:spcBef>
                <a:spcPts val="0"/>
              </a:spcBef>
              <a:spcAft>
                <a:spcPts val="0"/>
              </a:spcAft>
              <a:buClr>
                <a:srgbClr val="00FFFF"/>
              </a:buClr>
              <a:buSzPts val="300"/>
              <a:buFont typeface="Courier"/>
              <a:buNone/>
            </a:pPr>
            <a:r>
              <a:rPr b="1" i="0" lang="en-US" sz="300" u="none">
                <a:solidFill>
                  <a:srgbClr val="00FFFF"/>
                </a:solidFill>
                <a:latin typeface="Courier"/>
                <a:ea typeface="Courier"/>
                <a:cs typeface="Courier"/>
                <a:sym typeface="Courier"/>
              </a:rPr>
              <a:t>    echo("&lt;/td&gt;&lt;td&gt;");</a:t>
            </a:r>
            <a:endParaRPr/>
          </a:p>
          <a:p>
            <a:pPr indent="0" lvl="0" marL="0" marR="0" rtl="0" algn="l">
              <a:lnSpc>
                <a:spcPct val="100000"/>
              </a:lnSpc>
              <a:spcBef>
                <a:spcPts val="0"/>
              </a:spcBef>
              <a:spcAft>
                <a:spcPts val="0"/>
              </a:spcAft>
              <a:buClr>
                <a:srgbClr val="00FFFF"/>
              </a:buClr>
              <a:buSzPts val="300"/>
              <a:buFont typeface="Courier"/>
              <a:buNone/>
            </a:pPr>
            <a:r>
              <a:rPr b="1" i="0" lang="en-US" sz="300" u="none">
                <a:solidFill>
                  <a:srgbClr val="00FFFF"/>
                </a:solidFill>
                <a:latin typeface="Courier"/>
                <a:ea typeface="Courier"/>
                <a:cs typeface="Courier"/>
                <a:sym typeface="Courier"/>
              </a:rPr>
              <a:t>    echo($row['password']);</a:t>
            </a:r>
            <a:endParaRPr/>
          </a:p>
          <a:p>
            <a:pPr indent="0" lvl="0" marL="0" marR="0" rtl="0" algn="l">
              <a:lnSpc>
                <a:spcPct val="100000"/>
              </a:lnSpc>
              <a:spcBef>
                <a:spcPts val="0"/>
              </a:spcBef>
              <a:spcAft>
                <a:spcPts val="0"/>
              </a:spcAft>
              <a:buClr>
                <a:srgbClr val="00FFFF"/>
              </a:buClr>
              <a:buSzPts val="300"/>
              <a:buFont typeface="Courier"/>
              <a:buNone/>
            </a:pPr>
            <a:r>
              <a:rPr b="1" i="0" lang="en-US" sz="300" u="none">
                <a:solidFill>
                  <a:srgbClr val="00FFFF"/>
                </a:solidFill>
                <a:latin typeface="Courier"/>
                <a:ea typeface="Courier"/>
                <a:cs typeface="Courier"/>
                <a:sym typeface="Courier"/>
              </a:rPr>
              <a:t>    echo("&lt;/td&gt;&lt;td&gt;");</a:t>
            </a:r>
            <a:endParaRPr/>
          </a:p>
          <a:p>
            <a:pPr indent="0" lvl="0" marL="0" marR="0" rtl="0" algn="l">
              <a:lnSpc>
                <a:spcPct val="100000"/>
              </a:lnSpc>
              <a:spcBef>
                <a:spcPts val="0"/>
              </a:spcBef>
              <a:spcAft>
                <a:spcPts val="0"/>
              </a:spcAft>
              <a:buClr>
                <a:srgbClr val="00FFFF"/>
              </a:buClr>
              <a:buSzPts val="300"/>
              <a:buFont typeface="Courier"/>
              <a:buNone/>
            </a:pPr>
            <a:r>
              <a:rPr b="1" i="0" lang="en-US" sz="300" u="none">
                <a:solidFill>
                  <a:srgbClr val="00FFFF"/>
                </a:solidFill>
                <a:latin typeface="Courier"/>
                <a:ea typeface="Courier"/>
                <a:cs typeface="Courier"/>
                <a:sym typeface="Courier"/>
              </a:rPr>
              <a:t>    echo('&lt;form method="post"&gt;&lt;input type="huser_idden" ');</a:t>
            </a:r>
            <a:endParaRPr/>
          </a:p>
          <a:p>
            <a:pPr indent="0" lvl="0" marL="0" marR="0" rtl="0" algn="l">
              <a:lnSpc>
                <a:spcPct val="100000"/>
              </a:lnSpc>
              <a:spcBef>
                <a:spcPts val="0"/>
              </a:spcBef>
              <a:spcAft>
                <a:spcPts val="0"/>
              </a:spcAft>
              <a:buClr>
                <a:srgbClr val="00FFFF"/>
              </a:buClr>
              <a:buSzPts val="300"/>
              <a:buFont typeface="Courier"/>
              <a:buNone/>
            </a:pPr>
            <a:r>
              <a:rPr b="1" i="0" lang="en-US" sz="300" u="none">
                <a:solidFill>
                  <a:srgbClr val="00FFFF"/>
                </a:solidFill>
                <a:latin typeface="Courier"/>
                <a:ea typeface="Courier"/>
                <a:cs typeface="Courier"/>
                <a:sym typeface="Courier"/>
              </a:rPr>
              <a:t>    echo('name="user_id" value="'.$row['user_id'].'"&gt;'."\n");</a:t>
            </a:r>
            <a:endParaRPr/>
          </a:p>
          <a:p>
            <a:pPr indent="0" lvl="0" marL="0" marR="0" rtl="0" algn="l">
              <a:lnSpc>
                <a:spcPct val="100000"/>
              </a:lnSpc>
              <a:spcBef>
                <a:spcPts val="0"/>
              </a:spcBef>
              <a:spcAft>
                <a:spcPts val="0"/>
              </a:spcAft>
              <a:buClr>
                <a:srgbClr val="00FFFF"/>
              </a:buClr>
              <a:buSzPts val="300"/>
              <a:buFont typeface="Courier"/>
              <a:buNone/>
            </a:pPr>
            <a:r>
              <a:rPr b="1" i="0" lang="en-US" sz="300" u="none">
                <a:solidFill>
                  <a:srgbClr val="00FFFF"/>
                </a:solidFill>
                <a:latin typeface="Courier"/>
                <a:ea typeface="Courier"/>
                <a:cs typeface="Courier"/>
                <a:sym typeface="Courier"/>
              </a:rPr>
              <a:t>    echo('&lt;input type="submit" value="Del" name="delete"&gt;');</a:t>
            </a:r>
            <a:endParaRPr/>
          </a:p>
          <a:p>
            <a:pPr indent="0" lvl="0" marL="0" marR="0" rtl="0" algn="l">
              <a:lnSpc>
                <a:spcPct val="100000"/>
              </a:lnSpc>
              <a:spcBef>
                <a:spcPts val="0"/>
              </a:spcBef>
              <a:spcAft>
                <a:spcPts val="0"/>
              </a:spcAft>
              <a:buClr>
                <a:srgbClr val="00FFFF"/>
              </a:buClr>
              <a:buSzPts val="300"/>
              <a:buFont typeface="Courier"/>
              <a:buNone/>
            </a:pPr>
            <a:r>
              <a:rPr b="1" i="0" lang="en-US" sz="300" u="none">
                <a:solidFill>
                  <a:srgbClr val="00FFFF"/>
                </a:solidFill>
                <a:latin typeface="Courier"/>
                <a:ea typeface="Courier"/>
                <a:cs typeface="Courier"/>
                <a:sym typeface="Courier"/>
              </a:rPr>
              <a:t>    echo("\n&lt;/form&gt;\n");</a:t>
            </a:r>
            <a:endParaRPr/>
          </a:p>
          <a:p>
            <a:pPr indent="0" lvl="0" marL="0" marR="0" rtl="0" algn="l">
              <a:lnSpc>
                <a:spcPct val="100000"/>
              </a:lnSpc>
              <a:spcBef>
                <a:spcPts val="0"/>
              </a:spcBef>
              <a:spcAft>
                <a:spcPts val="0"/>
              </a:spcAft>
              <a:buClr>
                <a:srgbClr val="00FFFF"/>
              </a:buClr>
              <a:buSzPts val="300"/>
              <a:buFont typeface="Courier"/>
              <a:buNone/>
            </a:pPr>
            <a:r>
              <a:rPr b="1" i="0" lang="en-US" sz="300" u="none">
                <a:solidFill>
                  <a:srgbClr val="00FFFF"/>
                </a:solidFill>
                <a:latin typeface="Courier"/>
                <a:ea typeface="Courier"/>
                <a:cs typeface="Courier"/>
                <a:sym typeface="Courier"/>
              </a:rPr>
              <a:t>    echo("&lt;/td&gt;&lt;/tr&gt;\n");</a:t>
            </a:r>
            <a:endParaRPr/>
          </a:p>
          <a:p>
            <a:pPr indent="0" lvl="0" marL="0" marR="0" rtl="0" algn="l">
              <a:lnSpc>
                <a:spcPct val="100000"/>
              </a:lnSpc>
              <a:spcBef>
                <a:spcPts val="0"/>
              </a:spcBef>
              <a:spcAft>
                <a:spcPts val="0"/>
              </a:spcAft>
              <a:buClr>
                <a:srgbClr val="00FFFF"/>
              </a:buClr>
              <a:buSzPts val="300"/>
              <a:buFont typeface="Courier"/>
              <a:buNone/>
            </a:pPr>
            <a:r>
              <a:rPr b="1" i="0" lang="en-US" sz="300" u="none">
                <a:solidFill>
                  <a:srgbClr val="00FFFF"/>
                </a:solidFill>
                <a:latin typeface="Courier"/>
                <a:ea typeface="Courier"/>
                <a:cs typeface="Courier"/>
                <a:sym typeface="Courier"/>
              </a:rPr>
              <a:t>}</a:t>
            </a:r>
            <a:endParaRPr/>
          </a:p>
          <a:p>
            <a:pPr indent="0" lvl="0" marL="0" marR="0" rtl="0" algn="l">
              <a:lnSpc>
                <a:spcPct val="100000"/>
              </a:lnSpc>
              <a:spcBef>
                <a:spcPts val="0"/>
              </a:spcBef>
              <a:spcAft>
                <a:spcPts val="0"/>
              </a:spcAft>
              <a:buClr>
                <a:srgbClr val="00FFFF"/>
              </a:buClr>
              <a:buSzPts val="300"/>
              <a:buFont typeface="Courier"/>
              <a:buNone/>
            </a:pPr>
            <a:r>
              <a:rPr b="1" i="0" lang="en-US" sz="300" u="none">
                <a:solidFill>
                  <a:srgbClr val="00FFFF"/>
                </a:solidFill>
                <a:latin typeface="Courier"/>
                <a:ea typeface="Courier"/>
                <a:cs typeface="Courier"/>
                <a:sym typeface="Courier"/>
              </a:rPr>
              <a:t>?&gt;</a:t>
            </a:r>
            <a:endParaRPr/>
          </a:p>
          <a:p>
            <a:pPr indent="0" lvl="0" marL="0" marR="0" rtl="0" algn="l">
              <a:lnSpc>
                <a:spcPct val="100000"/>
              </a:lnSpc>
              <a:spcBef>
                <a:spcPts val="0"/>
              </a:spcBef>
              <a:spcAft>
                <a:spcPts val="0"/>
              </a:spcAft>
              <a:buClr>
                <a:srgbClr val="00FFFF"/>
              </a:buClr>
              <a:buSzPts val="300"/>
              <a:buFont typeface="Courier"/>
              <a:buNone/>
            </a:pPr>
            <a:r>
              <a:rPr b="1" i="0" lang="en-US" sz="300" u="none">
                <a:solidFill>
                  <a:srgbClr val="00FFFF"/>
                </a:solidFill>
                <a:latin typeface="Courier"/>
                <a:ea typeface="Courier"/>
                <a:cs typeface="Courier"/>
                <a:sym typeface="Courier"/>
              </a:rPr>
              <a:t>&lt;/table&gt;</a:t>
            </a:r>
            <a:endParaRPr/>
          </a:p>
          <a:p>
            <a:pPr indent="0" lvl="0" marL="0" marR="0" rtl="0" algn="l">
              <a:lnSpc>
                <a:spcPct val="100000"/>
              </a:lnSpc>
              <a:spcBef>
                <a:spcPts val="0"/>
              </a:spcBef>
              <a:spcAft>
                <a:spcPts val="0"/>
              </a:spcAft>
              <a:buClr>
                <a:srgbClr val="FFFF00"/>
              </a:buClr>
              <a:buSzPts val="300"/>
              <a:buFont typeface="Courier"/>
              <a:buNone/>
            </a:pPr>
            <a:r>
              <a:rPr b="1" i="0" lang="en-US" sz="300" u="none">
                <a:solidFill>
                  <a:srgbClr val="FFFF00"/>
                </a:solidFill>
                <a:latin typeface="Courier"/>
                <a:ea typeface="Courier"/>
                <a:cs typeface="Courier"/>
                <a:sym typeface="Courier"/>
              </a:rPr>
              <a:t>&lt;p&gt;Add A New User&lt;/p&gt;&lt;form method="post"&gt;</a:t>
            </a:r>
            <a:endParaRPr/>
          </a:p>
          <a:p>
            <a:pPr indent="0" lvl="0" marL="0" marR="0" rtl="0" algn="l">
              <a:lnSpc>
                <a:spcPct val="100000"/>
              </a:lnSpc>
              <a:spcBef>
                <a:spcPts val="0"/>
              </a:spcBef>
              <a:spcAft>
                <a:spcPts val="0"/>
              </a:spcAft>
              <a:buClr>
                <a:srgbClr val="FFFF00"/>
              </a:buClr>
              <a:buSzPts val="300"/>
              <a:buFont typeface="Courier"/>
              <a:buNone/>
            </a:pPr>
            <a:r>
              <a:rPr b="1" i="0" lang="en-US" sz="300" u="none">
                <a:solidFill>
                  <a:srgbClr val="FFFF00"/>
                </a:solidFill>
                <a:latin typeface="Courier"/>
                <a:ea typeface="Courier"/>
                <a:cs typeface="Courier"/>
                <a:sym typeface="Courier"/>
              </a:rPr>
              <a:t>&lt;p&gt;Name:&lt;input type="text" name="name" size="40"&gt;&lt;/p&gt;</a:t>
            </a:r>
            <a:endParaRPr/>
          </a:p>
          <a:p>
            <a:pPr indent="0" lvl="0" marL="0" marR="0" rtl="0" algn="l">
              <a:lnSpc>
                <a:spcPct val="100000"/>
              </a:lnSpc>
              <a:spcBef>
                <a:spcPts val="0"/>
              </a:spcBef>
              <a:spcAft>
                <a:spcPts val="0"/>
              </a:spcAft>
              <a:buClr>
                <a:srgbClr val="FFFF00"/>
              </a:buClr>
              <a:buSzPts val="300"/>
              <a:buFont typeface="Courier"/>
              <a:buNone/>
            </a:pPr>
            <a:r>
              <a:rPr b="1" i="0" lang="en-US" sz="300" u="none">
                <a:solidFill>
                  <a:srgbClr val="FFFF00"/>
                </a:solidFill>
                <a:latin typeface="Courier"/>
                <a:ea typeface="Courier"/>
                <a:cs typeface="Courier"/>
                <a:sym typeface="Courier"/>
              </a:rPr>
              <a:t>&lt;p&gt;Email:&lt;input type="text" name="email"&gt;&lt;/p&gt;</a:t>
            </a:r>
            <a:endParaRPr/>
          </a:p>
          <a:p>
            <a:pPr indent="0" lvl="0" marL="0" marR="0" rtl="0" algn="l">
              <a:lnSpc>
                <a:spcPct val="100000"/>
              </a:lnSpc>
              <a:spcBef>
                <a:spcPts val="0"/>
              </a:spcBef>
              <a:spcAft>
                <a:spcPts val="0"/>
              </a:spcAft>
              <a:buClr>
                <a:srgbClr val="FFFF00"/>
              </a:buClr>
              <a:buSzPts val="300"/>
              <a:buFont typeface="Courier"/>
              <a:buNone/>
            </a:pPr>
            <a:r>
              <a:rPr b="1" i="0" lang="en-US" sz="300" u="none">
                <a:solidFill>
                  <a:srgbClr val="FFFF00"/>
                </a:solidFill>
                <a:latin typeface="Courier"/>
                <a:ea typeface="Courier"/>
                <a:cs typeface="Courier"/>
                <a:sym typeface="Courier"/>
              </a:rPr>
              <a:t>&lt;p&gt;Password:&lt;input type="password" name="password"&gt;&lt;/p&gt;&lt;</a:t>
            </a:r>
            <a:endParaRPr/>
          </a:p>
          <a:p>
            <a:pPr indent="0" lvl="0" marL="0" marR="0" rtl="0" algn="l">
              <a:lnSpc>
                <a:spcPct val="100000"/>
              </a:lnSpc>
              <a:spcBef>
                <a:spcPts val="0"/>
              </a:spcBef>
              <a:spcAft>
                <a:spcPts val="0"/>
              </a:spcAft>
              <a:buClr>
                <a:srgbClr val="FFFF00"/>
              </a:buClr>
              <a:buSzPts val="300"/>
              <a:buFont typeface="Courier"/>
              <a:buNone/>
            </a:pPr>
            <a:r>
              <a:rPr b="1" i="0" lang="en-US" sz="300" u="none">
                <a:solidFill>
                  <a:srgbClr val="FFFF00"/>
                </a:solidFill>
                <a:latin typeface="Courier"/>
                <a:ea typeface="Courier"/>
                <a:cs typeface="Courier"/>
                <a:sym typeface="Courier"/>
              </a:rPr>
              <a:t>p&gt;&lt;input type="submit" value="Add New"/&gt;&lt;/p&gt;</a:t>
            </a:r>
            <a:endParaRPr/>
          </a:p>
          <a:p>
            <a:pPr indent="0" lvl="0" marL="0" marR="0" rtl="0" algn="l">
              <a:lnSpc>
                <a:spcPct val="100000"/>
              </a:lnSpc>
              <a:spcBef>
                <a:spcPts val="0"/>
              </a:spcBef>
              <a:spcAft>
                <a:spcPts val="0"/>
              </a:spcAft>
              <a:buClr>
                <a:srgbClr val="FFFF00"/>
              </a:buClr>
              <a:buSzPts val="300"/>
              <a:buFont typeface="Courier"/>
              <a:buNone/>
            </a:pPr>
            <a:r>
              <a:rPr b="1" i="0" lang="en-US" sz="300" u="none">
                <a:solidFill>
                  <a:srgbClr val="FFFF00"/>
                </a:solidFill>
                <a:latin typeface="Courier"/>
                <a:ea typeface="Courier"/>
                <a:cs typeface="Courier"/>
                <a:sym typeface="Courier"/>
              </a:rPr>
              <a:t>&lt;/form&gt;</a:t>
            </a:r>
            <a:endParaRPr/>
          </a:p>
          <a:p>
            <a:pPr indent="0" lvl="0" marL="0" marR="0" rtl="0" algn="l">
              <a:lnSpc>
                <a:spcPct val="100000"/>
              </a:lnSpc>
              <a:spcBef>
                <a:spcPts val="0"/>
              </a:spcBef>
              <a:spcAft>
                <a:spcPts val="0"/>
              </a:spcAft>
              <a:buClr>
                <a:srgbClr val="FFFF00"/>
              </a:buClr>
              <a:buSzPts val="300"/>
              <a:buFont typeface="Courier"/>
              <a:buNone/>
            </a:pPr>
            <a:r>
              <a:rPr b="1" i="0" lang="en-US" sz="300" u="none">
                <a:solidFill>
                  <a:srgbClr val="FFFF00"/>
                </a:solidFill>
                <a:latin typeface="Courier"/>
                <a:ea typeface="Courier"/>
                <a:cs typeface="Courier"/>
                <a:sym typeface="Courier"/>
              </a:rPr>
              <a:t>&lt;/body&gt;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3"/>
          <p:cNvSpPr txBox="1"/>
          <p:nvPr/>
        </p:nvSpPr>
        <p:spPr>
          <a:xfrm>
            <a:off x="381000" y="438150"/>
            <a:ext cx="8029575" cy="420052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&lt;html&gt;&lt;head&gt;&lt;/head&gt;</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&lt;body&gt;&lt;table border="1"&gt;</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&lt;?php</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foreach ( $rows as $row ) {</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echo "&lt;tr&gt;&lt;td&gt;";</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echo($row['name']);</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echo("&lt;/td&gt;&lt;td&gt;");</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echo($row['email']);</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echo("&lt;/td&gt;&lt;td&gt;");</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echo($row['password']);</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echo("&lt;/td&gt;&lt;td&gt;");</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echo('&lt;form method="post"&gt;&lt;input type="hidden" ');</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echo('name="user_id" value="'.$row['user_id'].'"&gt;'."\n");</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echo('&lt;input type="submit" value="Del" name="delete"&gt;');</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echo("\n&lt;/form&gt;\n");</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    echo("&lt;/td&gt;&lt;/tr&gt;\n");</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?&gt;</a:t>
            </a:r>
            <a:endParaRPr/>
          </a:p>
          <a:p>
            <a:pPr indent="0" lvl="0" marL="0" marR="0" rtl="0" algn="l">
              <a:lnSpc>
                <a:spcPct val="100000"/>
              </a:lnSpc>
              <a:spcBef>
                <a:spcPts val="0"/>
              </a:spcBef>
              <a:spcAft>
                <a:spcPts val="0"/>
              </a:spcAft>
              <a:buClr>
                <a:srgbClr val="00FFFF"/>
              </a:buClr>
              <a:buSzPts val="1200"/>
              <a:buFont typeface="Courier"/>
              <a:buNone/>
            </a:pPr>
            <a:r>
              <a:rPr b="0" i="0" lang="en-US" sz="1200" u="none">
                <a:solidFill>
                  <a:srgbClr val="00FFFF"/>
                </a:solidFill>
                <a:latin typeface="Courier"/>
                <a:ea typeface="Courier"/>
                <a:cs typeface="Courier"/>
                <a:sym typeface="Courier"/>
              </a:rPr>
              <a:t>&lt;/table&gt;</a:t>
            </a:r>
            <a:endParaRPr/>
          </a:p>
        </p:txBody>
      </p:sp>
      <p:sp>
        <p:nvSpPr>
          <p:cNvPr id="266" name="Google Shape;266;p33"/>
          <p:cNvSpPr txBox="1"/>
          <p:nvPr/>
        </p:nvSpPr>
        <p:spPr>
          <a:xfrm>
            <a:off x="6808787" y="3294062"/>
            <a:ext cx="2043112" cy="1035050"/>
          </a:xfrm>
          <a:prstGeom prst="rect">
            <a:avLst/>
          </a:prstGeom>
          <a:noFill/>
          <a:ln cap="flat" cmpd="sng" w="25400">
            <a:solidFill>
              <a:srgbClr val="00FFFF"/>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000" u="none">
              <a:solidFill>
                <a:srgbClr val="FFFFFF"/>
              </a:solidFill>
              <a:latin typeface="Gill Sans"/>
              <a:ea typeface="Gill Sans"/>
              <a:cs typeface="Gill Sans"/>
              <a:sym typeface="Gill Sans"/>
            </a:endParaRPr>
          </a:p>
        </p:txBody>
      </p:sp>
      <p:sp>
        <p:nvSpPr>
          <p:cNvPr id="267" name="Google Shape;267;p33"/>
          <p:cNvSpPr txBox="1"/>
          <p:nvPr/>
        </p:nvSpPr>
        <p:spPr>
          <a:xfrm>
            <a:off x="6934200" y="2151062"/>
            <a:ext cx="1785937" cy="2692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FF00"/>
              </a:buClr>
              <a:buSzPts val="300"/>
              <a:buFont typeface="Courier"/>
              <a:buNone/>
            </a:pPr>
            <a:r>
              <a:rPr b="1" i="0" lang="en-US" sz="300" u="none">
                <a:solidFill>
                  <a:srgbClr val="00FF00"/>
                </a:solidFill>
                <a:latin typeface="Courier"/>
                <a:ea typeface="Courier"/>
                <a:cs typeface="Courier"/>
                <a:sym typeface="Courier"/>
              </a:rPr>
              <a:t>&lt;?php</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require_once "pdo.php";I</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f ( isset($_POST['name']) &amp;&amp; isset($_POST['email'])</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      &amp;&amp; isset($_POST['password'])) {</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    $sql = "INSERT INTO users (name, email, password)</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               VALUES (:name, :email, :password)";</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    echo("&lt;pre&gt;\n".$sql."\n&lt;/pre&gt;\n");</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    $stmt = $pdo-&gt;prepare($sql);</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    $stmt-&gt;execute(array( </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       ':name' =&gt; $_POST['name'],</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        ':email' =&gt; $_POST['email'],</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        ':password' =&gt; $_POST['password']));</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if ( isset($_POST['delete']) &amp;&amp; isset($_POST['user_id']) ) {</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    $sql = "DELETE FROM users WHERE user_id = :zip";</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    echo "&lt;pre&gt;\n$sql\n&lt;/pre&gt;\n";</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    $stmt = $pdo-&gt;prepare($sql);</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    $stmt-&gt;execute(array(':zip' =&gt; $_POST['user_id']));</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?&gt;</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&lt;html&gt;&lt;head&gt;&lt;/head&gt;</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&lt;body&gt;</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&lt;table border="1"&gt;</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&lt;?php</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$stmt = $pdo-&gt;query("SELECT name, email, password, user_id FROM users");</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while ( $row = $stmt-&gt;fetch(PDO::FETCH_ASSOC) ) {</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    echo "&lt;tr&gt;&lt;td&gt;";</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    echo($row['name']);</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    echo("&lt;/td&gt;&lt;td&gt;");</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    echo($row['email']);</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    echo("&lt;/td&gt;&lt;td&gt;");</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    echo($row['password']);</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    echo("&lt;/td&gt;&lt;td&gt;");</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    echo('&lt;form method="post"&gt;&lt;input type="huser_idden" ');</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    echo('name="user_id" value="'.$row['user_id'].'"&gt;'."\n");</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    echo('&lt;input type="submit" value="Del" name="delete"&gt;');</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    echo("\n&lt;/form&gt;\n");</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    echo("&lt;/td&gt;&lt;/tr&gt;\n");</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?&gt;</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&lt;/table&gt;</a:t>
            </a:r>
            <a:endParaRPr/>
          </a:p>
          <a:p>
            <a:pPr indent="0" lvl="0" marL="0" marR="0" rtl="0" algn="l">
              <a:lnSpc>
                <a:spcPct val="100000"/>
              </a:lnSpc>
              <a:spcBef>
                <a:spcPts val="0"/>
              </a:spcBef>
              <a:spcAft>
                <a:spcPts val="0"/>
              </a:spcAft>
              <a:buClr>
                <a:srgbClr val="FFFF00"/>
              </a:buClr>
              <a:buSzPts val="300"/>
              <a:buFont typeface="Courier"/>
              <a:buNone/>
            </a:pPr>
            <a:r>
              <a:rPr b="0" i="0" lang="en-US" sz="300" u="none">
                <a:solidFill>
                  <a:srgbClr val="FFFF00"/>
                </a:solidFill>
                <a:latin typeface="Courier"/>
                <a:ea typeface="Courier"/>
                <a:cs typeface="Courier"/>
                <a:sym typeface="Courier"/>
              </a:rPr>
              <a:t>&lt;p&gt;Add A New User&lt;/p&gt;&lt;form method="post"&gt;</a:t>
            </a:r>
            <a:endParaRPr/>
          </a:p>
          <a:p>
            <a:pPr indent="0" lvl="0" marL="0" marR="0" rtl="0" algn="l">
              <a:lnSpc>
                <a:spcPct val="100000"/>
              </a:lnSpc>
              <a:spcBef>
                <a:spcPts val="0"/>
              </a:spcBef>
              <a:spcAft>
                <a:spcPts val="0"/>
              </a:spcAft>
              <a:buClr>
                <a:srgbClr val="FFFF00"/>
              </a:buClr>
              <a:buSzPts val="300"/>
              <a:buFont typeface="Courier"/>
              <a:buNone/>
            </a:pPr>
            <a:r>
              <a:rPr b="0" i="0" lang="en-US" sz="300" u="none">
                <a:solidFill>
                  <a:srgbClr val="FFFF00"/>
                </a:solidFill>
                <a:latin typeface="Courier"/>
                <a:ea typeface="Courier"/>
                <a:cs typeface="Courier"/>
                <a:sym typeface="Courier"/>
              </a:rPr>
              <a:t>&lt;p&gt;Name:&lt;input type="text" name="name" size="40"&gt;&lt;/p&gt;</a:t>
            </a:r>
            <a:endParaRPr/>
          </a:p>
          <a:p>
            <a:pPr indent="0" lvl="0" marL="0" marR="0" rtl="0" algn="l">
              <a:lnSpc>
                <a:spcPct val="100000"/>
              </a:lnSpc>
              <a:spcBef>
                <a:spcPts val="0"/>
              </a:spcBef>
              <a:spcAft>
                <a:spcPts val="0"/>
              </a:spcAft>
              <a:buClr>
                <a:srgbClr val="FFFF00"/>
              </a:buClr>
              <a:buSzPts val="300"/>
              <a:buFont typeface="Courier"/>
              <a:buNone/>
            </a:pPr>
            <a:r>
              <a:rPr b="0" i="0" lang="en-US" sz="300" u="none">
                <a:solidFill>
                  <a:srgbClr val="FFFF00"/>
                </a:solidFill>
                <a:latin typeface="Courier"/>
                <a:ea typeface="Courier"/>
                <a:cs typeface="Courier"/>
                <a:sym typeface="Courier"/>
              </a:rPr>
              <a:t>&lt;p&gt;Email:&lt;input type="text" name="email"&gt;&lt;/p&gt;</a:t>
            </a:r>
            <a:endParaRPr/>
          </a:p>
          <a:p>
            <a:pPr indent="0" lvl="0" marL="0" marR="0" rtl="0" algn="l">
              <a:lnSpc>
                <a:spcPct val="100000"/>
              </a:lnSpc>
              <a:spcBef>
                <a:spcPts val="0"/>
              </a:spcBef>
              <a:spcAft>
                <a:spcPts val="0"/>
              </a:spcAft>
              <a:buClr>
                <a:srgbClr val="FFFF00"/>
              </a:buClr>
              <a:buSzPts val="300"/>
              <a:buFont typeface="Courier"/>
              <a:buNone/>
            </a:pPr>
            <a:r>
              <a:rPr b="0" i="0" lang="en-US" sz="300" u="none">
                <a:solidFill>
                  <a:srgbClr val="FFFF00"/>
                </a:solidFill>
                <a:latin typeface="Courier"/>
                <a:ea typeface="Courier"/>
                <a:cs typeface="Courier"/>
                <a:sym typeface="Courier"/>
              </a:rPr>
              <a:t>&lt;p&gt;Password:&lt;input type="password" name="password"&gt;&lt;/p&gt;&lt;</a:t>
            </a:r>
            <a:endParaRPr/>
          </a:p>
          <a:p>
            <a:pPr indent="0" lvl="0" marL="0" marR="0" rtl="0" algn="l">
              <a:lnSpc>
                <a:spcPct val="100000"/>
              </a:lnSpc>
              <a:spcBef>
                <a:spcPts val="0"/>
              </a:spcBef>
              <a:spcAft>
                <a:spcPts val="0"/>
              </a:spcAft>
              <a:buClr>
                <a:srgbClr val="FFFF00"/>
              </a:buClr>
              <a:buSzPts val="300"/>
              <a:buFont typeface="Courier"/>
              <a:buNone/>
            </a:pPr>
            <a:r>
              <a:rPr b="0" i="0" lang="en-US" sz="300" u="none">
                <a:solidFill>
                  <a:srgbClr val="FFFF00"/>
                </a:solidFill>
                <a:latin typeface="Courier"/>
                <a:ea typeface="Courier"/>
                <a:cs typeface="Courier"/>
                <a:sym typeface="Courier"/>
              </a:rPr>
              <a:t>p&gt;&lt;input type="submit" value="Add New"/&gt;&lt;/p&gt;</a:t>
            </a:r>
            <a:endParaRPr/>
          </a:p>
          <a:p>
            <a:pPr indent="0" lvl="0" marL="0" marR="0" rtl="0" algn="l">
              <a:lnSpc>
                <a:spcPct val="100000"/>
              </a:lnSpc>
              <a:spcBef>
                <a:spcPts val="0"/>
              </a:spcBef>
              <a:spcAft>
                <a:spcPts val="0"/>
              </a:spcAft>
              <a:buClr>
                <a:srgbClr val="FFFF00"/>
              </a:buClr>
              <a:buSzPts val="300"/>
              <a:buFont typeface="Courier"/>
              <a:buNone/>
            </a:pPr>
            <a:r>
              <a:rPr b="0" i="0" lang="en-US" sz="300" u="none">
                <a:solidFill>
                  <a:srgbClr val="FFFF00"/>
                </a:solidFill>
                <a:latin typeface="Courier"/>
                <a:ea typeface="Courier"/>
                <a:cs typeface="Courier"/>
                <a:sym typeface="Courier"/>
              </a:rPr>
              <a:t>&lt;/form&gt;</a:t>
            </a:r>
            <a:endParaRPr/>
          </a:p>
          <a:p>
            <a:pPr indent="0" lvl="0" marL="0" marR="0" rtl="0" algn="l">
              <a:lnSpc>
                <a:spcPct val="100000"/>
              </a:lnSpc>
              <a:spcBef>
                <a:spcPts val="0"/>
              </a:spcBef>
              <a:spcAft>
                <a:spcPts val="0"/>
              </a:spcAft>
              <a:buClr>
                <a:srgbClr val="FFFF00"/>
              </a:buClr>
              <a:buSzPts val="300"/>
              <a:buFont typeface="Courier"/>
              <a:buNone/>
            </a:pPr>
            <a:r>
              <a:rPr b="0" i="0" lang="en-US" sz="300" u="none">
                <a:solidFill>
                  <a:srgbClr val="FFFF00"/>
                </a:solidFill>
                <a:latin typeface="Courier"/>
                <a:ea typeface="Courier"/>
                <a:cs typeface="Courier"/>
                <a:sym typeface="Courier"/>
              </a:rPr>
              <a:t>&lt;/body&gt;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txBox="1"/>
          <p:nvPr/>
        </p:nvSpPr>
        <p:spPr>
          <a:xfrm>
            <a:off x="381000" y="1428750"/>
            <a:ext cx="5867400" cy="2336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&lt;p&gt;Add A New User&lt;/p&gt;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&lt;form method="post"&gt;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&lt;p&gt;Name:&lt;input type="text" name="name" size="40"&gt;&lt;/p&gt;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&lt;p&gt;Email:&lt;input type="text" name="email"&gt;&lt;/p&gt;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&lt;p&gt;Password:&lt;input type="password" name="password"&gt;&lt;/p&gt;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&lt;p&gt;&lt;input type="submit" value="Add New"/&gt;&lt;/p&gt;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&lt;/form&gt;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&lt;/body&gt;</a:t>
            </a:r>
            <a:endParaRPr/>
          </a:p>
        </p:txBody>
      </p:sp>
      <p:sp>
        <p:nvSpPr>
          <p:cNvPr id="273" name="Google Shape;273;p34"/>
          <p:cNvSpPr txBox="1"/>
          <p:nvPr/>
        </p:nvSpPr>
        <p:spPr>
          <a:xfrm>
            <a:off x="6800850" y="4371975"/>
            <a:ext cx="2043112" cy="409575"/>
          </a:xfrm>
          <a:prstGeom prst="rect">
            <a:avLst/>
          </a:prstGeom>
          <a:noFill/>
          <a:ln cap="flat" cmpd="sng" w="25400">
            <a:solidFill>
              <a:srgbClr val="FFFF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000" u="none">
              <a:solidFill>
                <a:srgbClr val="FFFFFF"/>
              </a:solidFill>
              <a:latin typeface="Gill Sans"/>
              <a:ea typeface="Gill Sans"/>
              <a:cs typeface="Gill Sans"/>
              <a:sym typeface="Gill Sans"/>
            </a:endParaRPr>
          </a:p>
        </p:txBody>
      </p:sp>
      <p:sp>
        <p:nvSpPr>
          <p:cNvPr id="274" name="Google Shape;274;p34"/>
          <p:cNvSpPr txBox="1"/>
          <p:nvPr/>
        </p:nvSpPr>
        <p:spPr>
          <a:xfrm>
            <a:off x="6934200" y="2151062"/>
            <a:ext cx="1785937" cy="2692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FF00"/>
              </a:buClr>
              <a:buSzPts val="300"/>
              <a:buFont typeface="Courier"/>
              <a:buNone/>
            </a:pPr>
            <a:r>
              <a:rPr b="1" i="0" lang="en-US" sz="300" u="none">
                <a:solidFill>
                  <a:srgbClr val="00FF00"/>
                </a:solidFill>
                <a:latin typeface="Courier"/>
                <a:ea typeface="Courier"/>
                <a:cs typeface="Courier"/>
                <a:sym typeface="Courier"/>
              </a:rPr>
              <a:t>&lt;?php</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require_once "pdo.php";I</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f ( isset($_POST['name']) &amp;&amp; isset($_POST['email'])</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      &amp;&amp; isset($_POST['password'])) {</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    $sql = "INSERT INTO users (name, email, password)</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               VALUES (:name, :email, :password)";</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    echo("&lt;pre&gt;\n".$sql."\n&lt;/pre&gt;\n");</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    $stmt = $pdo-&gt;prepare($sql);</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    $stmt-&gt;execute(array( </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       ':name' =&gt; $_POST['name'],</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        ':email' =&gt; $_POST['email'],</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        ':password' =&gt; $_POST['password']));</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if ( isset($_POST['delete']) &amp;&amp; isset($_POST['user_id']) ) {</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    $sql = "DELETE FROM users WHERE user_id = :zip";</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    echo "&lt;pre&gt;\n$sql\n&lt;/pre&gt;\n";</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    $stmt = $pdo-&gt;prepare($sql);</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    $stmt-&gt;execute(array(':zip' =&gt; $_POST['user_id']));</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00FF00"/>
              </a:buClr>
              <a:buSzPts val="300"/>
              <a:buFont typeface="Courier"/>
              <a:buNone/>
            </a:pPr>
            <a:r>
              <a:rPr b="0" i="0" lang="en-US" sz="300" u="none">
                <a:solidFill>
                  <a:srgbClr val="00FF00"/>
                </a:solidFill>
                <a:latin typeface="Courier"/>
                <a:ea typeface="Courier"/>
                <a:cs typeface="Courier"/>
                <a:sym typeface="Courier"/>
              </a:rPr>
              <a:t>?&gt;</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&lt;html&gt;&lt;head&gt;&lt;/head&gt;</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&lt;body&gt;</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&lt;table border="1"&gt;</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&lt;?php</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$stmt = $pdo-&gt;query("SELECT name, email, password, user_id FROM users");</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while ( $row = $stmt-&gt;fetch(PDO::FETCH_ASSOC) ) {</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    echo "&lt;tr&gt;&lt;td&gt;";</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    echo($row['name']);</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    echo("&lt;/td&gt;&lt;td&gt;");</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    echo($row['email']);</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    echo("&lt;/td&gt;&lt;td&gt;");</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    echo($row['password']);</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    echo("&lt;/td&gt;&lt;td&gt;");</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    echo('&lt;form method="post"&gt;&lt;input type="huser_idden" ');</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    echo('name="user_id" value="'.$row['user_id'].'"&gt;'."\n");</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    echo('&lt;input type="submit" value="Del" name="delete"&gt;');</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    echo("\n&lt;/form&gt;\n");</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    echo("&lt;/td&gt;&lt;/tr&gt;\n");</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?&gt;</a:t>
            </a:r>
            <a:endParaRPr/>
          </a:p>
          <a:p>
            <a:pPr indent="0" lvl="0" marL="0" marR="0" rtl="0" algn="l">
              <a:lnSpc>
                <a:spcPct val="100000"/>
              </a:lnSpc>
              <a:spcBef>
                <a:spcPts val="0"/>
              </a:spcBef>
              <a:spcAft>
                <a:spcPts val="0"/>
              </a:spcAft>
              <a:buClr>
                <a:srgbClr val="00FFFF"/>
              </a:buClr>
              <a:buSzPts val="300"/>
              <a:buFont typeface="Courier"/>
              <a:buNone/>
            </a:pPr>
            <a:r>
              <a:rPr b="0" i="0" lang="en-US" sz="300" u="none">
                <a:solidFill>
                  <a:srgbClr val="00FFFF"/>
                </a:solidFill>
                <a:latin typeface="Courier"/>
                <a:ea typeface="Courier"/>
                <a:cs typeface="Courier"/>
                <a:sym typeface="Courier"/>
              </a:rPr>
              <a:t>&lt;/table&gt;</a:t>
            </a:r>
            <a:endParaRPr/>
          </a:p>
          <a:p>
            <a:pPr indent="0" lvl="0" marL="0" marR="0" rtl="0" algn="l">
              <a:lnSpc>
                <a:spcPct val="100000"/>
              </a:lnSpc>
              <a:spcBef>
                <a:spcPts val="0"/>
              </a:spcBef>
              <a:spcAft>
                <a:spcPts val="0"/>
              </a:spcAft>
              <a:buClr>
                <a:srgbClr val="FFFF00"/>
              </a:buClr>
              <a:buSzPts val="300"/>
              <a:buFont typeface="Courier"/>
              <a:buNone/>
            </a:pPr>
            <a:r>
              <a:rPr b="0" i="0" lang="en-US" sz="300" u="none">
                <a:solidFill>
                  <a:srgbClr val="FFFF00"/>
                </a:solidFill>
                <a:latin typeface="Courier"/>
                <a:ea typeface="Courier"/>
                <a:cs typeface="Courier"/>
                <a:sym typeface="Courier"/>
              </a:rPr>
              <a:t>&lt;p&gt;Add A New User&lt;/p&gt;&lt;form method="post"&gt;</a:t>
            </a:r>
            <a:endParaRPr/>
          </a:p>
          <a:p>
            <a:pPr indent="0" lvl="0" marL="0" marR="0" rtl="0" algn="l">
              <a:lnSpc>
                <a:spcPct val="100000"/>
              </a:lnSpc>
              <a:spcBef>
                <a:spcPts val="0"/>
              </a:spcBef>
              <a:spcAft>
                <a:spcPts val="0"/>
              </a:spcAft>
              <a:buClr>
                <a:srgbClr val="FFFF00"/>
              </a:buClr>
              <a:buSzPts val="300"/>
              <a:buFont typeface="Courier"/>
              <a:buNone/>
            </a:pPr>
            <a:r>
              <a:rPr b="0" i="0" lang="en-US" sz="300" u="none">
                <a:solidFill>
                  <a:srgbClr val="FFFF00"/>
                </a:solidFill>
                <a:latin typeface="Courier"/>
                <a:ea typeface="Courier"/>
                <a:cs typeface="Courier"/>
                <a:sym typeface="Courier"/>
              </a:rPr>
              <a:t>&lt;p&gt;Name:&lt;input type="text" name="name" size="40"&gt;&lt;/p&gt;</a:t>
            </a:r>
            <a:endParaRPr/>
          </a:p>
          <a:p>
            <a:pPr indent="0" lvl="0" marL="0" marR="0" rtl="0" algn="l">
              <a:lnSpc>
                <a:spcPct val="100000"/>
              </a:lnSpc>
              <a:spcBef>
                <a:spcPts val="0"/>
              </a:spcBef>
              <a:spcAft>
                <a:spcPts val="0"/>
              </a:spcAft>
              <a:buClr>
                <a:srgbClr val="FFFF00"/>
              </a:buClr>
              <a:buSzPts val="300"/>
              <a:buFont typeface="Courier"/>
              <a:buNone/>
            </a:pPr>
            <a:r>
              <a:rPr b="0" i="0" lang="en-US" sz="300" u="none">
                <a:solidFill>
                  <a:srgbClr val="FFFF00"/>
                </a:solidFill>
                <a:latin typeface="Courier"/>
                <a:ea typeface="Courier"/>
                <a:cs typeface="Courier"/>
                <a:sym typeface="Courier"/>
              </a:rPr>
              <a:t>&lt;p&gt;Email:&lt;input type="text" name="email"&gt;&lt;/p&gt;</a:t>
            </a:r>
            <a:endParaRPr/>
          </a:p>
          <a:p>
            <a:pPr indent="0" lvl="0" marL="0" marR="0" rtl="0" algn="l">
              <a:lnSpc>
                <a:spcPct val="100000"/>
              </a:lnSpc>
              <a:spcBef>
                <a:spcPts val="0"/>
              </a:spcBef>
              <a:spcAft>
                <a:spcPts val="0"/>
              </a:spcAft>
              <a:buClr>
                <a:srgbClr val="FFFF00"/>
              </a:buClr>
              <a:buSzPts val="300"/>
              <a:buFont typeface="Courier"/>
              <a:buNone/>
            </a:pPr>
            <a:r>
              <a:rPr b="0" i="0" lang="en-US" sz="300" u="none">
                <a:solidFill>
                  <a:srgbClr val="FFFF00"/>
                </a:solidFill>
                <a:latin typeface="Courier"/>
                <a:ea typeface="Courier"/>
                <a:cs typeface="Courier"/>
                <a:sym typeface="Courier"/>
              </a:rPr>
              <a:t>&lt;p&gt;Password:&lt;input type="password" name="password"&gt;&lt;/p&gt;&lt;</a:t>
            </a:r>
            <a:endParaRPr/>
          </a:p>
          <a:p>
            <a:pPr indent="0" lvl="0" marL="0" marR="0" rtl="0" algn="l">
              <a:lnSpc>
                <a:spcPct val="100000"/>
              </a:lnSpc>
              <a:spcBef>
                <a:spcPts val="0"/>
              </a:spcBef>
              <a:spcAft>
                <a:spcPts val="0"/>
              </a:spcAft>
              <a:buClr>
                <a:srgbClr val="FFFF00"/>
              </a:buClr>
              <a:buSzPts val="300"/>
              <a:buFont typeface="Courier"/>
              <a:buNone/>
            </a:pPr>
            <a:r>
              <a:rPr b="0" i="0" lang="en-US" sz="300" u="none">
                <a:solidFill>
                  <a:srgbClr val="FFFF00"/>
                </a:solidFill>
                <a:latin typeface="Courier"/>
                <a:ea typeface="Courier"/>
                <a:cs typeface="Courier"/>
                <a:sym typeface="Courier"/>
              </a:rPr>
              <a:t>p&gt;&lt;input type="submit" value="Add New"/&gt;&lt;/p&gt;</a:t>
            </a:r>
            <a:endParaRPr/>
          </a:p>
          <a:p>
            <a:pPr indent="0" lvl="0" marL="0" marR="0" rtl="0" algn="l">
              <a:lnSpc>
                <a:spcPct val="100000"/>
              </a:lnSpc>
              <a:spcBef>
                <a:spcPts val="0"/>
              </a:spcBef>
              <a:spcAft>
                <a:spcPts val="0"/>
              </a:spcAft>
              <a:buClr>
                <a:srgbClr val="FFFF00"/>
              </a:buClr>
              <a:buSzPts val="300"/>
              <a:buFont typeface="Courier"/>
              <a:buNone/>
            </a:pPr>
            <a:r>
              <a:rPr b="0" i="0" lang="en-US" sz="300" u="none">
                <a:solidFill>
                  <a:srgbClr val="FFFF00"/>
                </a:solidFill>
                <a:latin typeface="Courier"/>
                <a:ea typeface="Courier"/>
                <a:cs typeface="Courier"/>
                <a:sym typeface="Courier"/>
              </a:rPr>
              <a:t>&lt;/form&gt;</a:t>
            </a:r>
            <a:endParaRPr/>
          </a:p>
          <a:p>
            <a:pPr indent="0" lvl="0" marL="0" marR="0" rtl="0" algn="l">
              <a:lnSpc>
                <a:spcPct val="100000"/>
              </a:lnSpc>
              <a:spcBef>
                <a:spcPts val="0"/>
              </a:spcBef>
              <a:spcAft>
                <a:spcPts val="0"/>
              </a:spcAft>
              <a:buClr>
                <a:srgbClr val="FFFF00"/>
              </a:buClr>
              <a:buSzPts val="300"/>
              <a:buFont typeface="Courier"/>
              <a:buNone/>
            </a:pPr>
            <a:r>
              <a:rPr b="1" i="0" lang="en-US" sz="300" u="none">
                <a:solidFill>
                  <a:srgbClr val="FFFF00"/>
                </a:solidFill>
                <a:latin typeface="Courier"/>
                <a:ea typeface="Courier"/>
                <a:cs typeface="Courier"/>
                <a:sym typeface="Courier"/>
              </a:rPr>
              <a:t>&lt;/body&gt;</a:t>
            </a:r>
            <a:endParaRPr/>
          </a:p>
        </p:txBody>
      </p:sp>
      <p:sp>
        <p:nvSpPr>
          <p:cNvPr id="275" name="Google Shape;275;p34"/>
          <p:cNvSpPr txBox="1"/>
          <p:nvPr/>
        </p:nvSpPr>
        <p:spPr>
          <a:xfrm>
            <a:off x="6669087" y="498475"/>
            <a:ext cx="2314575" cy="1285875"/>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CC66"/>
              </a:buClr>
              <a:buSzPts val="4200"/>
              <a:buFont typeface="Gill Sans"/>
              <a:buNone/>
            </a:pPr>
            <a:r>
              <a:rPr b="0" i="0" lang="en-US" sz="4200" u="none">
                <a:solidFill>
                  <a:srgbClr val="FFCC66"/>
                </a:solidFill>
                <a:latin typeface="Gill Sans"/>
                <a:ea typeface="Gill Sans"/>
                <a:cs typeface="Gill Sans"/>
                <a:sym typeface="Gill Sans"/>
              </a:rPr>
              <a:t>Program Outline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txBox="1"/>
          <p:nvPr>
            <p:ph type="ctrTitle"/>
          </p:nvPr>
        </p:nvSpPr>
        <p:spPr>
          <a:xfrm>
            <a:off x="685800" y="1597025"/>
            <a:ext cx="7772400" cy="1103312"/>
          </a:xfrm>
          <a:prstGeom prst="rect">
            <a:avLst/>
          </a:prstGeom>
          <a:noFill/>
          <a:ln>
            <a:noFill/>
          </a:ln>
        </p:spPr>
        <p:txBody>
          <a:bodyPr anchorCtr="0" anchor="b" bIns="38100" lIns="38100" spcFirstLastPara="1" rIns="38100" wrap="square" tIns="38100">
            <a:noAutofit/>
          </a:bodyPr>
          <a:lstStyle/>
          <a:p>
            <a:pPr indent="0" lvl="0" marL="0" rtl="0" algn="ctr">
              <a:lnSpc>
                <a:spcPct val="100000"/>
              </a:lnSpc>
              <a:spcBef>
                <a:spcPts val="0"/>
              </a:spcBef>
              <a:spcAft>
                <a:spcPts val="0"/>
              </a:spcAft>
              <a:buClr>
                <a:srgbClr val="FFCC66"/>
              </a:buClr>
              <a:buSzPts val="4400"/>
              <a:buFont typeface="Gill Sans"/>
              <a:buNone/>
            </a:pPr>
            <a:r>
              <a:rPr b="0" i="0" lang="en-US" sz="4400" u="none">
                <a:solidFill>
                  <a:srgbClr val="FFCC66"/>
                </a:solidFill>
                <a:latin typeface="Gill Sans"/>
                <a:ea typeface="Gill Sans"/>
                <a:cs typeface="Gill Sans"/>
                <a:sym typeface="Gill Sans"/>
              </a:rPr>
              <a:t>SQL Injection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grpSp>
        <p:nvGrpSpPr>
          <p:cNvPr id="69" name="Google Shape;69;p9"/>
          <p:cNvGrpSpPr/>
          <p:nvPr/>
        </p:nvGrpSpPr>
        <p:grpSpPr>
          <a:xfrm>
            <a:off x="533400" y="819150"/>
            <a:ext cx="7993062" cy="3376612"/>
            <a:chOff x="465138" y="1643063"/>
            <a:chExt cx="8035925" cy="3394075"/>
          </a:xfrm>
        </p:grpSpPr>
        <p:sp>
          <p:nvSpPr>
            <p:cNvPr id="70" name="Google Shape;70;p9"/>
            <p:cNvSpPr txBox="1"/>
            <p:nvPr/>
          </p:nvSpPr>
          <p:spPr>
            <a:xfrm>
              <a:off x="6306545" y="1643063"/>
              <a:ext cx="2194518" cy="1235079"/>
            </a:xfrm>
            <a:prstGeom prst="rect">
              <a:avLst/>
            </a:prstGeom>
            <a:noFill/>
            <a:ln cap="flat" cmpd="sng" w="101600">
              <a:solidFill>
                <a:srgbClr val="FF00F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2500"/>
                <a:buFont typeface="Gill Sans"/>
                <a:buNone/>
              </a:pPr>
              <a:r>
                <a:rPr b="0" i="0" lang="en-US" sz="2500" u="none">
                  <a:solidFill>
                    <a:schemeClr val="lt1"/>
                  </a:solidFill>
                  <a:latin typeface="Gill Sans"/>
                  <a:ea typeface="Gill Sans"/>
                  <a:cs typeface="Gill Sans"/>
                  <a:sym typeface="Gill Sans"/>
                </a:rPr>
                <a:t>Database </a:t>
              </a:r>
              <a:endParaRPr/>
            </a:p>
            <a:p>
              <a:pPr indent="0" lvl="0" marL="0" marR="0" rtl="0" algn="ctr">
                <a:lnSpc>
                  <a:spcPct val="100000"/>
                </a:lnSpc>
                <a:spcBef>
                  <a:spcPts val="0"/>
                </a:spcBef>
                <a:spcAft>
                  <a:spcPts val="0"/>
                </a:spcAft>
                <a:buClr>
                  <a:schemeClr val="lt1"/>
                </a:buClr>
                <a:buSzPts val="2500"/>
                <a:buFont typeface="Gill Sans"/>
                <a:buNone/>
              </a:pPr>
              <a:r>
                <a:rPr b="0" i="0" lang="en-US" sz="2500" u="none">
                  <a:solidFill>
                    <a:schemeClr val="lt1"/>
                  </a:solidFill>
                  <a:latin typeface="Gill Sans"/>
                  <a:ea typeface="Gill Sans"/>
                  <a:cs typeface="Gill Sans"/>
                  <a:sym typeface="Gill Sans"/>
                </a:rPr>
                <a:t>Data Model</a:t>
              </a:r>
              <a:endParaRPr/>
            </a:p>
          </p:txBody>
        </p:sp>
        <p:sp>
          <p:nvSpPr>
            <p:cNvPr id="71" name="Google Shape;71;p9"/>
            <p:cNvSpPr txBox="1"/>
            <p:nvPr/>
          </p:nvSpPr>
          <p:spPr>
            <a:xfrm>
              <a:off x="2243096" y="1643063"/>
              <a:ext cx="2194518" cy="1235079"/>
            </a:xfrm>
            <a:prstGeom prst="rect">
              <a:avLst/>
            </a:prstGeom>
            <a:noFill/>
            <a:ln cap="flat" cmpd="sng" w="101600">
              <a:solidFill>
                <a:srgbClr val="FF7F00"/>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2500"/>
                <a:buFont typeface="Gill Sans"/>
                <a:buNone/>
              </a:pPr>
              <a:r>
                <a:rPr b="0" i="0" lang="en-US" sz="2500" u="none">
                  <a:solidFill>
                    <a:schemeClr val="lt1"/>
                  </a:solidFill>
                  <a:latin typeface="Gill Sans"/>
                  <a:ea typeface="Gill Sans"/>
                  <a:cs typeface="Gill Sans"/>
                  <a:sym typeface="Gill Sans"/>
                </a:rPr>
                <a:t>Application</a:t>
              </a:r>
              <a:endParaRPr/>
            </a:p>
            <a:p>
              <a:pPr indent="0" lvl="0" marL="0" marR="0" rtl="0" algn="ctr">
                <a:lnSpc>
                  <a:spcPct val="100000"/>
                </a:lnSpc>
                <a:spcBef>
                  <a:spcPts val="0"/>
                </a:spcBef>
                <a:spcAft>
                  <a:spcPts val="0"/>
                </a:spcAft>
                <a:buClr>
                  <a:schemeClr val="lt1"/>
                </a:buClr>
                <a:buSzPts val="2500"/>
                <a:buFont typeface="Gill Sans"/>
                <a:buNone/>
              </a:pPr>
              <a:r>
                <a:rPr b="0" i="0" lang="en-US" sz="2500" u="none">
                  <a:solidFill>
                    <a:schemeClr val="lt1"/>
                  </a:solidFill>
                  <a:latin typeface="Gill Sans"/>
                  <a:ea typeface="Gill Sans"/>
                  <a:cs typeface="Gill Sans"/>
                  <a:sym typeface="Gill Sans"/>
                </a:rPr>
                <a:t>Software </a:t>
              </a:r>
              <a:endParaRPr/>
            </a:p>
            <a:p>
              <a:pPr indent="0" lvl="0" marL="0" marR="0" rtl="0" algn="ctr">
                <a:lnSpc>
                  <a:spcPct val="100000"/>
                </a:lnSpc>
                <a:spcBef>
                  <a:spcPts val="0"/>
                </a:spcBef>
                <a:spcAft>
                  <a:spcPts val="0"/>
                </a:spcAft>
                <a:buClr>
                  <a:schemeClr val="lt1"/>
                </a:buClr>
                <a:buSzPts val="2500"/>
                <a:buFont typeface="Gill Sans"/>
                <a:buNone/>
              </a:pPr>
              <a:r>
                <a:rPr b="0" i="0" lang="en-US" sz="2500" u="none">
                  <a:solidFill>
                    <a:schemeClr val="lt1"/>
                  </a:solidFill>
                  <a:latin typeface="Gill Sans"/>
                  <a:ea typeface="Gill Sans"/>
                  <a:cs typeface="Gill Sans"/>
                  <a:sym typeface="Gill Sans"/>
                </a:rPr>
                <a:t>(PHP)</a:t>
              </a:r>
              <a:endParaRPr/>
            </a:p>
          </p:txBody>
        </p:sp>
        <p:sp>
          <p:nvSpPr>
            <p:cNvPr id="72" name="Google Shape;72;p9"/>
            <p:cNvSpPr txBox="1"/>
            <p:nvPr/>
          </p:nvSpPr>
          <p:spPr>
            <a:xfrm>
              <a:off x="465138" y="1807422"/>
              <a:ext cx="971972" cy="907958"/>
            </a:xfrm>
            <a:prstGeom prst="rect">
              <a:avLst/>
            </a:prstGeom>
            <a:noFill/>
            <a:ln cap="flat" cmpd="sng" w="101600">
              <a:solidFill>
                <a:srgbClr val="00FF00"/>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2500"/>
                <a:buFont typeface="Gill Sans"/>
                <a:buNone/>
              </a:pPr>
              <a:r>
                <a:rPr b="0" i="0" lang="en-US" sz="2500" u="none">
                  <a:solidFill>
                    <a:schemeClr val="lt1"/>
                  </a:solidFill>
                  <a:latin typeface="Gill Sans"/>
                  <a:ea typeface="Gill Sans"/>
                  <a:cs typeface="Gill Sans"/>
                  <a:sym typeface="Gill Sans"/>
                </a:rPr>
                <a:t>End</a:t>
              </a:r>
              <a:endParaRPr/>
            </a:p>
            <a:p>
              <a:pPr indent="0" lvl="0" marL="0" marR="0" rtl="0" algn="ctr">
                <a:lnSpc>
                  <a:spcPct val="100000"/>
                </a:lnSpc>
                <a:spcBef>
                  <a:spcPts val="0"/>
                </a:spcBef>
                <a:spcAft>
                  <a:spcPts val="0"/>
                </a:spcAft>
                <a:buClr>
                  <a:schemeClr val="lt1"/>
                </a:buClr>
                <a:buSzPts val="2500"/>
                <a:buFont typeface="Gill Sans"/>
                <a:buNone/>
              </a:pPr>
              <a:r>
                <a:rPr b="0" i="0" lang="en-US" sz="2500" u="none">
                  <a:solidFill>
                    <a:schemeClr val="lt1"/>
                  </a:solidFill>
                  <a:latin typeface="Gill Sans"/>
                  <a:ea typeface="Gill Sans"/>
                  <a:cs typeface="Gill Sans"/>
                  <a:sym typeface="Gill Sans"/>
                </a:rPr>
                <a:t>User</a:t>
              </a:r>
              <a:endParaRPr/>
            </a:p>
          </p:txBody>
        </p:sp>
        <p:sp>
          <p:nvSpPr>
            <p:cNvPr id="73" name="Google Shape;73;p9"/>
            <p:cNvSpPr txBox="1"/>
            <p:nvPr/>
          </p:nvSpPr>
          <p:spPr>
            <a:xfrm>
              <a:off x="2413870" y="3535575"/>
              <a:ext cx="1701350" cy="651050"/>
            </a:xfrm>
            <a:prstGeom prst="rect">
              <a:avLst/>
            </a:prstGeom>
            <a:noFill/>
            <a:ln cap="flat" cmpd="sng" w="101600">
              <a:solidFill>
                <a:srgbClr val="00FF00"/>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2500"/>
                <a:buFont typeface="Gill Sans"/>
                <a:buNone/>
              </a:pPr>
              <a:r>
                <a:rPr b="0" i="0" lang="en-US" sz="2500" u="none">
                  <a:solidFill>
                    <a:schemeClr val="lt1"/>
                  </a:solidFill>
                  <a:latin typeface="Gill Sans"/>
                  <a:ea typeface="Gill Sans"/>
                  <a:cs typeface="Gill Sans"/>
                  <a:sym typeface="Gill Sans"/>
                </a:rPr>
                <a:t>Developer</a:t>
              </a:r>
              <a:endParaRPr/>
            </a:p>
          </p:txBody>
        </p:sp>
        <p:sp>
          <p:nvSpPr>
            <p:cNvPr id="74" name="Google Shape;74;p9"/>
            <p:cNvSpPr txBox="1"/>
            <p:nvPr/>
          </p:nvSpPr>
          <p:spPr>
            <a:xfrm>
              <a:off x="4335470" y="4258432"/>
              <a:ext cx="1222546" cy="647858"/>
            </a:xfrm>
            <a:prstGeom prst="rect">
              <a:avLst/>
            </a:prstGeom>
            <a:noFill/>
            <a:ln cap="flat" cmpd="sng" w="101600">
              <a:solidFill>
                <a:srgbClr val="00FF00"/>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2500"/>
                <a:buFont typeface="Gill Sans"/>
                <a:buNone/>
              </a:pPr>
              <a:r>
                <a:rPr b="0" i="0" lang="en-US" sz="2500" u="none">
                  <a:solidFill>
                    <a:schemeClr val="lt1"/>
                  </a:solidFill>
                  <a:latin typeface="Gill Sans"/>
                  <a:ea typeface="Gill Sans"/>
                  <a:cs typeface="Gill Sans"/>
                  <a:sym typeface="Gill Sans"/>
                </a:rPr>
                <a:t>DBA</a:t>
              </a:r>
              <a:endParaRPr/>
            </a:p>
          </p:txBody>
        </p:sp>
        <p:sp>
          <p:nvSpPr>
            <p:cNvPr id="75" name="Google Shape;75;p9"/>
            <p:cNvSpPr txBox="1"/>
            <p:nvPr/>
          </p:nvSpPr>
          <p:spPr>
            <a:xfrm>
              <a:off x="6306545" y="3800462"/>
              <a:ext cx="2194518" cy="1236676"/>
            </a:xfrm>
            <a:prstGeom prst="rect">
              <a:avLst/>
            </a:prstGeom>
            <a:noFill/>
            <a:ln cap="flat" cmpd="sng" w="101600">
              <a:solidFill>
                <a:srgbClr val="FF7F00"/>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2400"/>
                <a:buFont typeface="Gill Sans"/>
                <a:buNone/>
              </a:pPr>
              <a:r>
                <a:rPr b="0" i="0" lang="en-US" sz="2400" u="none">
                  <a:solidFill>
                    <a:schemeClr val="lt1"/>
                  </a:solidFill>
                  <a:latin typeface="Gill Sans"/>
                  <a:ea typeface="Gill Sans"/>
                  <a:cs typeface="Gill Sans"/>
                  <a:sym typeface="Gill Sans"/>
                </a:rPr>
                <a:t>Database</a:t>
              </a:r>
              <a:endParaRPr/>
            </a:p>
            <a:p>
              <a:pPr indent="0" lvl="0" marL="0" marR="0" rtl="0" algn="ctr">
                <a:lnSpc>
                  <a:spcPct val="100000"/>
                </a:lnSpc>
                <a:spcBef>
                  <a:spcPts val="0"/>
                </a:spcBef>
                <a:spcAft>
                  <a:spcPts val="0"/>
                </a:spcAft>
                <a:buClr>
                  <a:schemeClr val="lt1"/>
                </a:buClr>
                <a:buSzPts val="2400"/>
                <a:buFont typeface="Gill Sans"/>
                <a:buNone/>
              </a:pPr>
              <a:r>
                <a:rPr b="0" i="0" lang="en-US" sz="2400" u="none">
                  <a:solidFill>
                    <a:schemeClr val="lt1"/>
                  </a:solidFill>
                  <a:latin typeface="Gill Sans"/>
                  <a:ea typeface="Gill Sans"/>
                  <a:cs typeface="Gill Sans"/>
                  <a:sym typeface="Gill Sans"/>
                </a:rPr>
                <a:t>Tools (phpMyAdmin)</a:t>
              </a:r>
              <a:endParaRPr/>
            </a:p>
          </p:txBody>
        </p:sp>
        <p:sp>
          <p:nvSpPr>
            <p:cNvPr id="76" name="Google Shape;76;p9"/>
            <p:cNvSpPr/>
            <p:nvPr/>
          </p:nvSpPr>
          <p:spPr>
            <a:xfrm>
              <a:off x="4450382" y="1871250"/>
              <a:ext cx="1758806" cy="778706"/>
            </a:xfrm>
            <a:prstGeom prst="leftRightArrow">
              <a:avLst>
                <a:gd fmla="val 4151" name="adj1"/>
                <a:gd fmla="val 5899" name="adj2"/>
              </a:avLst>
            </a:prstGeom>
            <a:blipFill rotWithShape="1">
              <a:blip r:embed="rId3">
                <a:alphaModFix/>
              </a:blip>
              <a:tile algn="tl" flip="none" tx="0" sx="100000" ty="0" sy="100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Gill Sans"/>
                <a:buNone/>
              </a:pPr>
              <a:r>
                <a:rPr b="0" i="0" lang="en-US" sz="1800" u="none">
                  <a:solidFill>
                    <a:srgbClr val="000000"/>
                  </a:solidFill>
                  <a:latin typeface="Gill Sans"/>
                  <a:ea typeface="Gill Sans"/>
                  <a:cs typeface="Gill Sans"/>
                  <a:sym typeface="Gill Sans"/>
                </a:rPr>
                <a:t>SQL</a:t>
              </a:r>
              <a:endParaRPr/>
            </a:p>
          </p:txBody>
        </p:sp>
        <p:sp>
          <p:nvSpPr>
            <p:cNvPr id="77" name="Google Shape;77;p9"/>
            <p:cNvSpPr/>
            <p:nvPr/>
          </p:nvSpPr>
          <p:spPr>
            <a:xfrm rot="5400000">
              <a:off x="6958601" y="2779899"/>
              <a:ext cx="899980" cy="1128381"/>
            </a:xfrm>
            <a:prstGeom prst="leftRightArrow">
              <a:avLst>
                <a:gd fmla="val 7132" name="adj1"/>
                <a:gd fmla="val 3802" name="adj2"/>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000" u="none">
                <a:solidFill>
                  <a:srgbClr val="FFFFFF"/>
                </a:solidFill>
                <a:latin typeface="Gill Sans"/>
                <a:ea typeface="Gill Sans"/>
                <a:cs typeface="Gill Sans"/>
                <a:sym typeface="Gill Sans"/>
              </a:endParaRPr>
            </a:p>
          </p:txBody>
        </p:sp>
        <p:sp>
          <p:nvSpPr>
            <p:cNvPr id="78" name="Google Shape;78;p9"/>
            <p:cNvSpPr txBox="1"/>
            <p:nvPr/>
          </p:nvSpPr>
          <p:spPr>
            <a:xfrm>
              <a:off x="7173180" y="3184519"/>
              <a:ext cx="459652" cy="311164"/>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Gill Sans"/>
                <a:buNone/>
              </a:pPr>
              <a:r>
                <a:rPr b="0" i="0" lang="en-US" sz="2000" u="none">
                  <a:solidFill>
                    <a:srgbClr val="000000"/>
                  </a:solidFill>
                  <a:latin typeface="Gill Sans"/>
                  <a:ea typeface="Gill Sans"/>
                  <a:cs typeface="Gill Sans"/>
                  <a:sym typeface="Gill Sans"/>
                </a:rPr>
                <a:t>SQL</a:t>
              </a:r>
              <a:endParaRPr/>
            </a:p>
          </p:txBody>
        </p:sp>
        <p:cxnSp>
          <p:nvCxnSpPr>
            <p:cNvPr id="79" name="Google Shape;79;p9"/>
            <p:cNvCxnSpPr/>
            <p:nvPr/>
          </p:nvCxnSpPr>
          <p:spPr>
            <a:xfrm rot="10800000">
              <a:off x="3315617" y="2919631"/>
              <a:ext cx="0" cy="531372"/>
            </a:xfrm>
            <a:prstGeom prst="straightConnector1">
              <a:avLst/>
            </a:prstGeom>
            <a:noFill/>
            <a:ln cap="flat" cmpd="sng" w="63500">
              <a:solidFill>
                <a:schemeClr val="lt1"/>
              </a:solidFill>
              <a:prstDash val="solid"/>
              <a:miter lim="800000"/>
              <a:headEnd len="med" w="med" type="stealth"/>
              <a:tailEnd len="med" w="med" type="stealth"/>
            </a:ln>
          </p:spPr>
        </p:cxnSp>
        <p:cxnSp>
          <p:nvCxnSpPr>
            <p:cNvPr id="80" name="Google Shape;80;p9"/>
            <p:cNvCxnSpPr/>
            <p:nvPr/>
          </p:nvCxnSpPr>
          <p:spPr>
            <a:xfrm rot="10800000">
              <a:off x="1521698" y="2276560"/>
              <a:ext cx="630426" cy="0"/>
            </a:xfrm>
            <a:prstGeom prst="straightConnector1">
              <a:avLst/>
            </a:prstGeom>
            <a:noFill/>
            <a:ln cap="flat" cmpd="sng" w="63500">
              <a:solidFill>
                <a:schemeClr val="lt1"/>
              </a:solidFill>
              <a:prstDash val="solid"/>
              <a:miter lim="800000"/>
              <a:headEnd len="med" w="med" type="stealth"/>
              <a:tailEnd len="med" w="med" type="stealth"/>
            </a:ln>
          </p:spPr>
        </p:cxnSp>
        <p:cxnSp>
          <p:nvCxnSpPr>
            <p:cNvPr id="81" name="Google Shape;81;p9"/>
            <p:cNvCxnSpPr/>
            <p:nvPr/>
          </p:nvCxnSpPr>
          <p:spPr>
            <a:xfrm rot="10800000">
              <a:off x="5615472" y="4515340"/>
              <a:ext cx="630425" cy="0"/>
            </a:xfrm>
            <a:prstGeom prst="straightConnector1">
              <a:avLst/>
            </a:prstGeom>
            <a:noFill/>
            <a:ln cap="flat" cmpd="sng" w="63500">
              <a:solidFill>
                <a:schemeClr val="lt1"/>
              </a:solidFill>
              <a:prstDash val="solid"/>
              <a:miter lim="800000"/>
              <a:headEnd len="med" w="med" type="stealth"/>
              <a:tailEnd len="med" w="med" type="stealth"/>
            </a:ln>
          </p:spPr>
        </p:cxn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849312" y="590550"/>
            <a:ext cx="7445375" cy="617537"/>
          </a:xfrm>
          <a:prstGeom prst="rect">
            <a:avLst/>
          </a:prstGeom>
          <a:noFill/>
          <a:ln>
            <a:noFill/>
          </a:ln>
        </p:spPr>
        <p:txBody>
          <a:bodyPr anchorCtr="0" anchor="ctr" bIns="50800" lIns="50800" spcFirstLastPara="1" rIns="50800" wrap="square" tIns="50800">
            <a:noAutofit/>
          </a:bodyPr>
          <a:lstStyle/>
          <a:p>
            <a:pPr indent="0" lvl="0" marL="0" rtl="0" algn="ctr">
              <a:lnSpc>
                <a:spcPct val="100000"/>
              </a:lnSpc>
              <a:spcBef>
                <a:spcPts val="0"/>
              </a:spcBef>
              <a:spcAft>
                <a:spcPts val="0"/>
              </a:spcAft>
              <a:buClr>
                <a:srgbClr val="FFCC66"/>
              </a:buClr>
              <a:buSzPts val="4200"/>
              <a:buFont typeface="Gill Sans"/>
              <a:buNone/>
            </a:pPr>
            <a:r>
              <a:rPr b="0" i="0" lang="en-US" sz="4200" u="none">
                <a:solidFill>
                  <a:srgbClr val="FFCC66"/>
                </a:solidFill>
                <a:latin typeface="Gill Sans"/>
                <a:ea typeface="Gill Sans"/>
                <a:cs typeface="Gill Sans"/>
                <a:sym typeface="Gill Sans"/>
              </a:rPr>
              <a:t>Recall HTML Injection ...</a:t>
            </a:r>
            <a:endParaRPr/>
          </a:p>
        </p:txBody>
      </p:sp>
      <p:pic>
        <p:nvPicPr>
          <p:cNvPr id="286" name="Google Shape;286;p36"/>
          <p:cNvPicPr preferRelativeResize="0"/>
          <p:nvPr/>
        </p:nvPicPr>
        <p:blipFill rotWithShape="1">
          <a:blip r:embed="rId3">
            <a:alphaModFix/>
          </a:blip>
          <a:srcRect b="0" l="0" r="0" t="0"/>
          <a:stretch/>
        </p:blipFill>
        <p:spPr>
          <a:xfrm>
            <a:off x="0" y="1352550"/>
            <a:ext cx="4756150" cy="3486150"/>
          </a:xfrm>
          <a:prstGeom prst="rect">
            <a:avLst/>
          </a:prstGeom>
          <a:noFill/>
          <a:ln>
            <a:noFill/>
          </a:ln>
        </p:spPr>
      </p:pic>
      <p:pic>
        <p:nvPicPr>
          <p:cNvPr id="287" name="Google Shape;287;p36"/>
          <p:cNvPicPr preferRelativeResize="0"/>
          <p:nvPr/>
        </p:nvPicPr>
        <p:blipFill rotWithShape="1">
          <a:blip r:embed="rId4">
            <a:alphaModFix/>
          </a:blip>
          <a:srcRect b="0" l="0" r="0" t="0"/>
          <a:stretch/>
        </p:blipFill>
        <p:spPr>
          <a:xfrm>
            <a:off x="4494212" y="1352550"/>
            <a:ext cx="4764087" cy="3486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7"/>
          <p:cNvSpPr txBox="1"/>
          <p:nvPr/>
        </p:nvSpPr>
        <p:spPr>
          <a:xfrm>
            <a:off x="304800" y="2876550"/>
            <a:ext cx="8001000" cy="181451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&lt;form method="post"&gt;</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&lt;p&gt;&lt;label for="guess"&gt;Input Guess&lt;/label&gt;</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&lt;input type="text" name="guess" id="guess"</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value="</a:t>
            </a:r>
            <a:r>
              <a:rPr b="0" i="0" lang="en-US" sz="1600" u="none">
                <a:solidFill>
                  <a:srgbClr val="00FFFF"/>
                </a:solidFill>
                <a:latin typeface="Courier"/>
                <a:ea typeface="Courier"/>
                <a:cs typeface="Courier"/>
                <a:sym typeface="Courier"/>
              </a:rPr>
              <a:t>"&gt;&lt;b&gt;DIE DIE&lt;/b&gt;</a:t>
            </a:r>
            <a:r>
              <a:rPr b="0" i="0" lang="en-US" sz="1600" u="none">
                <a:solidFill>
                  <a:srgbClr val="FFFF00"/>
                </a:solidFill>
                <a:latin typeface="Courier"/>
                <a:ea typeface="Courier"/>
                <a:cs typeface="Courier"/>
                <a:sym typeface="Courier"/>
              </a:rPr>
              <a:t>"   /&gt;&lt;/p&gt;</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&lt;input type="submit"/&gt;</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&lt;/form&gt;</a:t>
            </a:r>
            <a:endParaRPr/>
          </a:p>
        </p:txBody>
      </p:sp>
      <p:pic>
        <p:nvPicPr>
          <p:cNvPr id="293" name="Google Shape;293;p37"/>
          <p:cNvPicPr preferRelativeResize="0"/>
          <p:nvPr/>
        </p:nvPicPr>
        <p:blipFill rotWithShape="1">
          <a:blip r:embed="rId3">
            <a:alphaModFix/>
          </a:blip>
          <a:srcRect b="34425" l="0" r="0" t="0"/>
          <a:stretch/>
        </p:blipFill>
        <p:spPr>
          <a:xfrm>
            <a:off x="3849687" y="361950"/>
            <a:ext cx="5241925" cy="2514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8"/>
          <p:cNvSpPr txBox="1"/>
          <p:nvPr>
            <p:ph type="title"/>
          </p:nvPr>
        </p:nvSpPr>
        <p:spPr>
          <a:xfrm>
            <a:off x="849312" y="590550"/>
            <a:ext cx="7445375" cy="830262"/>
          </a:xfrm>
          <a:prstGeom prst="rect">
            <a:avLst/>
          </a:prstGeom>
          <a:noFill/>
          <a:ln>
            <a:noFill/>
          </a:ln>
        </p:spPr>
        <p:txBody>
          <a:bodyPr anchorCtr="0" anchor="ctr" bIns="50800" lIns="50800" spcFirstLastPara="1" rIns="50800" wrap="square" tIns="50800">
            <a:noAutofit/>
          </a:bodyPr>
          <a:lstStyle/>
          <a:p>
            <a:pPr indent="0" lvl="0" marL="0" rtl="0" algn="ctr">
              <a:lnSpc>
                <a:spcPct val="100000"/>
              </a:lnSpc>
              <a:spcBef>
                <a:spcPts val="0"/>
              </a:spcBef>
              <a:spcAft>
                <a:spcPts val="0"/>
              </a:spcAft>
              <a:buClr>
                <a:srgbClr val="FFCC66"/>
              </a:buClr>
              <a:buSzPts val="4200"/>
              <a:buFont typeface="Gill Sans"/>
              <a:buNone/>
            </a:pPr>
            <a:r>
              <a:rPr b="0" i="0" lang="en-US" sz="4200" u="none">
                <a:solidFill>
                  <a:srgbClr val="FFCC66"/>
                </a:solidFill>
                <a:latin typeface="Gill Sans"/>
                <a:ea typeface="Gill Sans"/>
                <a:cs typeface="Gill Sans"/>
                <a:sym typeface="Gill Sans"/>
              </a:rPr>
              <a:t>SQL Injection</a:t>
            </a:r>
            <a:endParaRPr/>
          </a:p>
        </p:txBody>
      </p:sp>
      <p:sp>
        <p:nvSpPr>
          <p:cNvPr id="299" name="Google Shape;299;p38"/>
          <p:cNvSpPr txBox="1"/>
          <p:nvPr/>
        </p:nvSpPr>
        <p:spPr>
          <a:xfrm>
            <a:off x="714375" y="1657350"/>
            <a:ext cx="7715250" cy="22574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FF00"/>
              </a:buClr>
              <a:buSzPts val="2100"/>
              <a:buFont typeface="Gill Sans"/>
              <a:buNone/>
            </a:pPr>
            <a:r>
              <a:rPr b="0" i="0" lang="en-US" sz="2100" u="none">
                <a:solidFill>
                  <a:srgbClr val="00FF00"/>
                </a:solidFill>
                <a:latin typeface="Gill Sans"/>
                <a:ea typeface="Gill Sans"/>
                <a:cs typeface="Gill Sans"/>
                <a:sym typeface="Gill Sans"/>
              </a:rPr>
              <a:t>SQL injection</a:t>
            </a:r>
            <a:r>
              <a:rPr b="0" i="0" lang="en-US" sz="2100" u="none">
                <a:solidFill>
                  <a:schemeClr val="lt1"/>
                </a:solidFill>
                <a:latin typeface="Gill Sans"/>
                <a:ea typeface="Gill Sans"/>
                <a:cs typeface="Gill Sans"/>
                <a:sym typeface="Gill Sans"/>
              </a:rPr>
              <a:t> or SQLi is a code injection technique that exploits a security vulnerability in some computer software.  An injection occurs at the database level of an application (like queries).  The vulnerability is present when user input is either incorrectly filtered for string literal escape characters embedded in SQL statements or user input is not strongly typed and unexpectedly executed.  Using well-designed query language interpreters can prevent SQL injections.</a:t>
            </a:r>
            <a:endParaRPr/>
          </a:p>
        </p:txBody>
      </p:sp>
      <p:sp>
        <p:nvSpPr>
          <p:cNvPr id="300" name="Google Shape;300;p38"/>
          <p:cNvSpPr txBox="1"/>
          <p:nvPr/>
        </p:nvSpPr>
        <p:spPr>
          <a:xfrm>
            <a:off x="4724400" y="4324350"/>
            <a:ext cx="3925887" cy="277812"/>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00"/>
              </a:buClr>
              <a:buSzPts val="1800"/>
              <a:buFont typeface="Gill Sans"/>
              <a:buNone/>
            </a:pPr>
            <a:r>
              <a:rPr b="0" i="0" lang="en-US" sz="1800" u="none">
                <a:solidFill>
                  <a:srgbClr val="FFFF00"/>
                </a:solidFill>
                <a:latin typeface="Gill Sans"/>
                <a:ea typeface="Gill Sans"/>
                <a:cs typeface="Gill Sans"/>
                <a:sym typeface="Gill Sans"/>
              </a:rPr>
              <a:t>http://en.wikipedia.org/wiki/SQL_injection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9"/>
          <p:cNvSpPr txBox="1"/>
          <p:nvPr>
            <p:ph type="title"/>
          </p:nvPr>
        </p:nvSpPr>
        <p:spPr>
          <a:xfrm>
            <a:off x="849312" y="590550"/>
            <a:ext cx="7445375" cy="830262"/>
          </a:xfrm>
          <a:prstGeom prst="rect">
            <a:avLst/>
          </a:prstGeom>
          <a:noFill/>
          <a:ln>
            <a:noFill/>
          </a:ln>
        </p:spPr>
        <p:txBody>
          <a:bodyPr anchorCtr="0" anchor="ctr" bIns="50800" lIns="50800" spcFirstLastPara="1" rIns="50800" wrap="square" tIns="50800">
            <a:noAutofit/>
          </a:bodyPr>
          <a:lstStyle/>
          <a:p>
            <a:pPr indent="0" lvl="0" marL="0" rtl="0" algn="ctr">
              <a:lnSpc>
                <a:spcPct val="100000"/>
              </a:lnSpc>
              <a:spcBef>
                <a:spcPts val="0"/>
              </a:spcBef>
              <a:spcAft>
                <a:spcPts val="0"/>
              </a:spcAft>
              <a:buClr>
                <a:srgbClr val="FFCC66"/>
              </a:buClr>
              <a:buSzPts val="4200"/>
              <a:buFont typeface="Gill Sans"/>
              <a:buNone/>
            </a:pPr>
            <a:r>
              <a:rPr b="0" i="0" lang="en-US" sz="4200" u="none">
                <a:solidFill>
                  <a:srgbClr val="FFCC66"/>
                </a:solidFill>
                <a:latin typeface="Gill Sans"/>
                <a:ea typeface="Gill Sans"/>
                <a:cs typeface="Gill Sans"/>
                <a:sym typeface="Gill Sans"/>
              </a:rPr>
              <a:t>SQL Injection</a:t>
            </a:r>
            <a:endParaRPr/>
          </a:p>
        </p:txBody>
      </p:sp>
      <p:sp>
        <p:nvSpPr>
          <p:cNvPr id="306" name="Google Shape;306;p39"/>
          <p:cNvSpPr txBox="1"/>
          <p:nvPr>
            <p:ph idx="1" type="body"/>
          </p:nvPr>
        </p:nvSpPr>
        <p:spPr>
          <a:xfrm>
            <a:off x="849312" y="1457325"/>
            <a:ext cx="7445375" cy="3014662"/>
          </a:xfrm>
          <a:prstGeom prst="rect">
            <a:avLst/>
          </a:prstGeom>
          <a:noFill/>
          <a:ln>
            <a:noFill/>
          </a:ln>
        </p:spPr>
        <p:txBody>
          <a:bodyPr anchorCtr="0" anchor="t" bIns="50800" lIns="50800" spcFirstLastPara="1" rIns="50800" wrap="square" tIns="50800">
            <a:noAutofit/>
          </a:bodyPr>
          <a:lstStyle/>
          <a:p>
            <a:pPr indent="0" lvl="0" marL="177800" marR="0" rtl="0" algn="l">
              <a:lnSpc>
                <a:spcPct val="100000"/>
              </a:lnSpc>
              <a:spcBef>
                <a:spcPts val="0"/>
              </a:spcBef>
              <a:spcAft>
                <a:spcPts val="0"/>
              </a:spcAft>
              <a:buClr>
                <a:schemeClr val="lt1"/>
              </a:buClr>
              <a:buSzPts val="3591"/>
              <a:buFont typeface="Gill Sans"/>
              <a:buNone/>
            </a:pPr>
            <a:r>
              <a:rPr b="0" i="0" lang="en-US" sz="2100" u="none" cap="none" strike="noStrike">
                <a:solidFill>
                  <a:schemeClr val="lt1"/>
                </a:solidFill>
                <a:latin typeface="Gill Sans"/>
                <a:ea typeface="Gill Sans"/>
                <a:cs typeface="Gill Sans"/>
                <a:sym typeface="Gill Sans"/>
              </a:rPr>
              <a:t>This code does it all in a select instead of a prepare/execute pattern, but it is prone to SQL Injection – where and why?</a:t>
            </a:r>
            <a:endParaRPr/>
          </a:p>
        </p:txBody>
      </p:sp>
      <p:sp>
        <p:nvSpPr>
          <p:cNvPr id="307" name="Google Shape;307;p39"/>
          <p:cNvSpPr txBox="1"/>
          <p:nvPr/>
        </p:nvSpPr>
        <p:spPr>
          <a:xfrm>
            <a:off x="457200" y="2528887"/>
            <a:ext cx="8270875" cy="19383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FF00"/>
              </a:buClr>
              <a:buSzPts val="1800"/>
              <a:buFont typeface="Courier"/>
              <a:buNone/>
            </a:pPr>
            <a:r>
              <a:rPr b="0" i="0" lang="en-US" sz="1800" u="none">
                <a:solidFill>
                  <a:srgbClr val="00FF00"/>
                </a:solidFill>
                <a:latin typeface="Courier"/>
                <a:ea typeface="Courier"/>
                <a:cs typeface="Courier"/>
                <a:sym typeface="Courier"/>
              </a:rPr>
              <a:t>if ( isset($_POST['email']) &amp;&amp; isset($_POST['password']) ) {</a:t>
            </a:r>
            <a:endParaRPr/>
          </a:p>
          <a:p>
            <a:pPr indent="0" lvl="0" marL="0" marR="0" rtl="0" algn="l">
              <a:lnSpc>
                <a:spcPct val="100000"/>
              </a:lnSpc>
              <a:spcBef>
                <a:spcPts val="0"/>
              </a:spcBef>
              <a:spcAft>
                <a:spcPts val="0"/>
              </a:spcAft>
              <a:buClr>
                <a:srgbClr val="00FF00"/>
              </a:buClr>
              <a:buSzPts val="1800"/>
              <a:buFont typeface="Courier"/>
              <a:buNone/>
            </a:pPr>
            <a:r>
              <a:rPr b="0" i="0" lang="en-US" sz="1800" u="none">
                <a:solidFill>
                  <a:srgbClr val="00FF00"/>
                </a:solidFill>
                <a:latin typeface="Courier"/>
                <a:ea typeface="Courier"/>
                <a:cs typeface="Courier"/>
                <a:sym typeface="Courier"/>
              </a:rPr>
              <a:t>   $e = $_POST['email'];</a:t>
            </a:r>
            <a:endParaRPr/>
          </a:p>
          <a:p>
            <a:pPr indent="0" lvl="0" marL="0" marR="0" rtl="0" algn="l">
              <a:lnSpc>
                <a:spcPct val="100000"/>
              </a:lnSpc>
              <a:spcBef>
                <a:spcPts val="0"/>
              </a:spcBef>
              <a:spcAft>
                <a:spcPts val="0"/>
              </a:spcAft>
              <a:buClr>
                <a:srgbClr val="00FF00"/>
              </a:buClr>
              <a:buSzPts val="1800"/>
              <a:buFont typeface="Courier"/>
              <a:buNone/>
            </a:pPr>
            <a:r>
              <a:rPr b="0" i="0" lang="en-US" sz="1800" u="none">
                <a:solidFill>
                  <a:srgbClr val="00FF00"/>
                </a:solidFill>
                <a:latin typeface="Courier"/>
                <a:ea typeface="Courier"/>
                <a:cs typeface="Courier"/>
                <a:sym typeface="Courier"/>
              </a:rPr>
              <a:t>   $p = $_POST['password'];</a:t>
            </a:r>
            <a:endParaRPr/>
          </a:p>
          <a:p>
            <a:pPr indent="0" lvl="0" marL="0" marR="0" rtl="0" algn="l">
              <a:lnSpc>
                <a:spcPct val="100000"/>
              </a:lnSpc>
              <a:spcBef>
                <a:spcPts val="0"/>
              </a:spcBef>
              <a:spcAft>
                <a:spcPts val="0"/>
              </a:spcAft>
              <a:buClr>
                <a:srgbClr val="00FF00"/>
              </a:buClr>
              <a:buSzPts val="1800"/>
              <a:buFont typeface="Courier"/>
              <a:buNone/>
            </a:pPr>
            <a:r>
              <a:rPr b="0" i="0" lang="en-US" sz="1800" u="none">
                <a:solidFill>
                  <a:srgbClr val="00FF00"/>
                </a:solidFill>
                <a:latin typeface="Courier"/>
                <a:ea typeface="Courier"/>
                <a:cs typeface="Courier"/>
                <a:sym typeface="Courier"/>
              </a:rPr>
              <a:t>   $sql = "SELECT name FROM users</a:t>
            </a:r>
            <a:endParaRPr/>
          </a:p>
          <a:p>
            <a:pPr indent="0" lvl="0" marL="0" marR="0" rtl="0" algn="l">
              <a:lnSpc>
                <a:spcPct val="100000"/>
              </a:lnSpc>
              <a:spcBef>
                <a:spcPts val="0"/>
              </a:spcBef>
              <a:spcAft>
                <a:spcPts val="0"/>
              </a:spcAft>
              <a:buClr>
                <a:srgbClr val="00FF00"/>
              </a:buClr>
              <a:buSzPts val="1800"/>
              <a:buFont typeface="Courier"/>
              <a:buNone/>
            </a:pPr>
            <a:r>
              <a:rPr b="0" i="0" lang="en-US" sz="1800" u="none">
                <a:solidFill>
                  <a:srgbClr val="00FF00"/>
                </a:solidFill>
                <a:latin typeface="Courier"/>
                <a:ea typeface="Courier"/>
                <a:cs typeface="Courier"/>
                <a:sym typeface="Courier"/>
              </a:rPr>
              <a:t>        WHERE email = '$e'</a:t>
            </a:r>
            <a:endParaRPr/>
          </a:p>
          <a:p>
            <a:pPr indent="0" lvl="0" marL="0" marR="0" rtl="0" algn="l">
              <a:lnSpc>
                <a:spcPct val="100000"/>
              </a:lnSpc>
              <a:spcBef>
                <a:spcPts val="0"/>
              </a:spcBef>
              <a:spcAft>
                <a:spcPts val="0"/>
              </a:spcAft>
              <a:buClr>
                <a:srgbClr val="00FF00"/>
              </a:buClr>
              <a:buSzPts val="1800"/>
              <a:buFont typeface="Courier"/>
              <a:buNone/>
            </a:pPr>
            <a:r>
              <a:rPr b="0" i="0" lang="en-US" sz="1800" u="none">
                <a:solidFill>
                  <a:srgbClr val="00FF00"/>
                </a:solidFill>
                <a:latin typeface="Courier"/>
                <a:ea typeface="Courier"/>
                <a:cs typeface="Courier"/>
                <a:sym typeface="Courier"/>
              </a:rPr>
              <a:t>        AND password = '$p'";</a:t>
            </a:r>
            <a:endParaRPr/>
          </a:p>
          <a:p>
            <a:pPr indent="0" lvl="0" marL="0" marR="0" rtl="0" algn="l">
              <a:lnSpc>
                <a:spcPct val="100000"/>
              </a:lnSpc>
              <a:spcBef>
                <a:spcPts val="0"/>
              </a:spcBef>
              <a:spcAft>
                <a:spcPts val="0"/>
              </a:spcAft>
              <a:buClr>
                <a:srgbClr val="00FF00"/>
              </a:buClr>
              <a:buSzPts val="1800"/>
              <a:buFont typeface="Courier"/>
              <a:buNone/>
            </a:pPr>
            <a:r>
              <a:rPr b="0" i="0" lang="en-US" sz="1800" u="none">
                <a:solidFill>
                  <a:srgbClr val="00FF00"/>
                </a:solidFill>
                <a:latin typeface="Courier"/>
                <a:ea typeface="Courier"/>
                <a:cs typeface="Courier"/>
                <a:sym typeface="Courier"/>
              </a:rPr>
              <a:t>   $stmt = $pdo-&gt;query($sql);</a:t>
            </a:r>
            <a:endParaRPr/>
          </a:p>
        </p:txBody>
      </p:sp>
      <p:sp>
        <p:nvSpPr>
          <p:cNvPr id="308" name="Google Shape;308;p39"/>
          <p:cNvSpPr txBox="1"/>
          <p:nvPr/>
        </p:nvSpPr>
        <p:spPr>
          <a:xfrm>
            <a:off x="7467600" y="4324350"/>
            <a:ext cx="1384300" cy="3714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FF"/>
              </a:buClr>
              <a:buSzPts val="2100"/>
              <a:buFont typeface="Gill Sans"/>
              <a:buNone/>
            </a:pPr>
            <a:r>
              <a:rPr b="0" i="0" lang="en-US" sz="2100" u="none">
                <a:solidFill>
                  <a:srgbClr val="FF00FF"/>
                </a:solidFill>
                <a:latin typeface="Gill Sans"/>
                <a:ea typeface="Gill Sans"/>
                <a:cs typeface="Gill Sans"/>
                <a:sym typeface="Gill Sans"/>
              </a:rPr>
              <a:t>login1.php</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0"/>
          <p:cNvSpPr txBox="1"/>
          <p:nvPr>
            <p:ph type="title"/>
          </p:nvPr>
        </p:nvSpPr>
        <p:spPr>
          <a:xfrm>
            <a:off x="4800600" y="361950"/>
            <a:ext cx="3843337" cy="762000"/>
          </a:xfrm>
          <a:prstGeom prst="rect">
            <a:avLst/>
          </a:prstGeom>
          <a:noFill/>
          <a:ln>
            <a:noFill/>
          </a:ln>
        </p:spPr>
        <p:txBody>
          <a:bodyPr anchorCtr="0" anchor="ctr" bIns="50800" lIns="50800" spcFirstLastPara="1" rIns="50800" wrap="square" tIns="50800">
            <a:noAutofit/>
          </a:bodyPr>
          <a:lstStyle/>
          <a:p>
            <a:pPr indent="0" lvl="0" marL="0" rtl="0" algn="ctr">
              <a:lnSpc>
                <a:spcPct val="100000"/>
              </a:lnSpc>
              <a:spcBef>
                <a:spcPts val="0"/>
              </a:spcBef>
              <a:spcAft>
                <a:spcPts val="0"/>
              </a:spcAft>
              <a:buClr>
                <a:srgbClr val="FFFF00"/>
              </a:buClr>
              <a:buSzPts val="2800"/>
              <a:buFont typeface="Gill Sans"/>
              <a:buNone/>
            </a:pPr>
            <a:r>
              <a:rPr b="0" i="0" lang="en-US" sz="2800" u="none">
                <a:solidFill>
                  <a:srgbClr val="FFFF00"/>
                </a:solidFill>
                <a:latin typeface="Gill Sans"/>
                <a:ea typeface="Gill Sans"/>
                <a:cs typeface="Gill Sans"/>
                <a:sym typeface="Gill Sans"/>
              </a:rPr>
              <a:t>What Could Go Wrong?</a:t>
            </a:r>
            <a:endParaRPr/>
          </a:p>
        </p:txBody>
      </p:sp>
      <p:pic>
        <p:nvPicPr>
          <p:cNvPr id="314" name="Google Shape;314;p40"/>
          <p:cNvPicPr preferRelativeResize="0"/>
          <p:nvPr/>
        </p:nvPicPr>
        <p:blipFill rotWithShape="1">
          <a:blip r:embed="rId3">
            <a:alphaModFix/>
          </a:blip>
          <a:srcRect b="0" l="0" r="0" t="0"/>
          <a:stretch/>
        </p:blipFill>
        <p:spPr>
          <a:xfrm>
            <a:off x="168275" y="590550"/>
            <a:ext cx="3622675" cy="1257300"/>
          </a:xfrm>
          <a:prstGeom prst="rect">
            <a:avLst/>
          </a:prstGeom>
          <a:noFill/>
          <a:ln>
            <a:noFill/>
          </a:ln>
        </p:spPr>
      </p:pic>
      <p:sp>
        <p:nvSpPr>
          <p:cNvPr id="315" name="Google Shape;315;p40"/>
          <p:cNvSpPr/>
          <p:nvPr/>
        </p:nvSpPr>
        <p:spPr>
          <a:xfrm>
            <a:off x="4057650" y="2800350"/>
            <a:ext cx="714375" cy="714375"/>
          </a:xfrm>
          <a:prstGeom prst="rightArrow">
            <a:avLst>
              <a:gd fmla="val 12096" name="adj1"/>
              <a:gd fmla="val 7344" name="adj2"/>
            </a:avLst>
          </a:prstGeom>
          <a:solidFill>
            <a:srgbClr val="00F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000" u="none">
              <a:solidFill>
                <a:srgbClr val="FFFFFF"/>
              </a:solidFill>
              <a:latin typeface="Gill Sans"/>
              <a:ea typeface="Gill Sans"/>
              <a:cs typeface="Gill Sans"/>
              <a:sym typeface="Gill Sans"/>
            </a:endParaRPr>
          </a:p>
        </p:txBody>
      </p:sp>
      <p:pic>
        <p:nvPicPr>
          <p:cNvPr id="316" name="Google Shape;316;p40"/>
          <p:cNvPicPr preferRelativeResize="0"/>
          <p:nvPr/>
        </p:nvPicPr>
        <p:blipFill rotWithShape="1">
          <a:blip r:embed="rId4">
            <a:alphaModFix/>
          </a:blip>
          <a:srcRect b="0" l="0" r="0" t="0"/>
          <a:stretch/>
        </p:blipFill>
        <p:spPr>
          <a:xfrm>
            <a:off x="5083175" y="1042987"/>
            <a:ext cx="3449637" cy="3514725"/>
          </a:xfrm>
          <a:prstGeom prst="rect">
            <a:avLst/>
          </a:prstGeom>
          <a:noFill/>
          <a:ln>
            <a:noFill/>
          </a:ln>
        </p:spPr>
      </p:pic>
      <p:pic>
        <p:nvPicPr>
          <p:cNvPr id="317" name="Google Shape;317;p40"/>
          <p:cNvPicPr preferRelativeResize="0"/>
          <p:nvPr/>
        </p:nvPicPr>
        <p:blipFill rotWithShape="1">
          <a:blip r:embed="rId5">
            <a:alphaModFix/>
          </a:blip>
          <a:srcRect b="0" l="0" r="0" t="0"/>
          <a:stretch/>
        </p:blipFill>
        <p:spPr>
          <a:xfrm>
            <a:off x="598487" y="1990725"/>
            <a:ext cx="2990850" cy="2705100"/>
          </a:xfrm>
          <a:prstGeom prst="rect">
            <a:avLst/>
          </a:prstGeom>
          <a:noFill/>
          <a:ln>
            <a:noFill/>
          </a:ln>
        </p:spPr>
      </p:pic>
      <p:sp>
        <p:nvSpPr>
          <p:cNvPr id="318" name="Google Shape;318;p40"/>
          <p:cNvSpPr txBox="1"/>
          <p:nvPr/>
        </p:nvSpPr>
        <p:spPr>
          <a:xfrm>
            <a:off x="7467600" y="4324350"/>
            <a:ext cx="1384300" cy="3714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FF"/>
              </a:buClr>
              <a:buSzPts val="2100"/>
              <a:buFont typeface="Gill Sans"/>
              <a:buNone/>
            </a:pPr>
            <a:r>
              <a:rPr b="0" i="0" lang="en-US" sz="2100" u="none">
                <a:solidFill>
                  <a:srgbClr val="FF00FF"/>
                </a:solidFill>
                <a:latin typeface="Gill Sans"/>
                <a:ea typeface="Gill Sans"/>
                <a:cs typeface="Gill Sans"/>
                <a:sym typeface="Gill Sans"/>
              </a:rPr>
              <a:t>login1.php</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1"/>
          <p:cNvSpPr txBox="1"/>
          <p:nvPr/>
        </p:nvSpPr>
        <p:spPr>
          <a:xfrm>
            <a:off x="257175" y="209550"/>
            <a:ext cx="8621712" cy="20621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if ( isset($_POST['email']) &amp;&amp; isset($_POST['password'])  ) {</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a:t>
            </a:r>
            <a:r>
              <a:rPr b="0" i="0" lang="en-US" sz="1600" u="none">
                <a:solidFill>
                  <a:srgbClr val="00FF00"/>
                </a:solidFill>
                <a:latin typeface="Courier"/>
                <a:ea typeface="Courier"/>
                <a:cs typeface="Courier"/>
                <a:sym typeface="Courier"/>
              </a:rPr>
              <a:t>$e = $_POST['email'];</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a:t>
            </a:r>
            <a:r>
              <a:rPr b="0" i="0" lang="en-US" sz="1600" u="none">
                <a:solidFill>
                  <a:srgbClr val="FF00FF"/>
                </a:solidFill>
                <a:latin typeface="Courier"/>
                <a:ea typeface="Courier"/>
                <a:cs typeface="Courier"/>
                <a:sym typeface="Courier"/>
              </a:rPr>
              <a:t>$p = $_POST['password'];</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$sql = "SELECT name FROM users</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WHERE email = '</a:t>
            </a:r>
            <a:r>
              <a:rPr b="0" i="0" lang="en-US" sz="1600" u="none">
                <a:solidFill>
                  <a:srgbClr val="00FF00"/>
                </a:solidFill>
                <a:latin typeface="Courier"/>
                <a:ea typeface="Courier"/>
                <a:cs typeface="Courier"/>
                <a:sym typeface="Courier"/>
              </a:rPr>
              <a:t>$e</a:t>
            </a:r>
            <a:r>
              <a:rPr b="0" i="0" lang="en-US" sz="16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AND password = '</a:t>
            </a:r>
            <a:r>
              <a:rPr b="0" i="0" lang="en-US" sz="1600" u="none">
                <a:solidFill>
                  <a:srgbClr val="FF00FF"/>
                </a:solidFill>
                <a:latin typeface="Courier"/>
                <a:ea typeface="Courier"/>
                <a:cs typeface="Courier"/>
                <a:sym typeface="Courier"/>
              </a:rPr>
              <a:t>$p</a:t>
            </a:r>
            <a:r>
              <a:rPr b="0" i="0" lang="en-US" sz="16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$stmt = $pdo-&gt;query($sql);</a:t>
            </a:r>
            <a:endParaRPr/>
          </a:p>
        </p:txBody>
      </p:sp>
      <p:sp>
        <p:nvSpPr>
          <p:cNvPr id="324" name="Google Shape;324;p41"/>
          <p:cNvSpPr/>
          <p:nvPr/>
        </p:nvSpPr>
        <p:spPr>
          <a:xfrm>
            <a:off x="4229100" y="3214687"/>
            <a:ext cx="714375" cy="714375"/>
          </a:xfrm>
          <a:prstGeom prst="rightArrow">
            <a:avLst>
              <a:gd fmla="val 12096" name="adj1"/>
              <a:gd fmla="val 7344" name="adj2"/>
            </a:avLst>
          </a:prstGeom>
          <a:solidFill>
            <a:srgbClr val="FFF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000" u="none">
              <a:solidFill>
                <a:srgbClr val="FFFFFF"/>
              </a:solidFill>
              <a:latin typeface="Gill Sans"/>
              <a:ea typeface="Gill Sans"/>
              <a:cs typeface="Gill Sans"/>
              <a:sym typeface="Gill Sans"/>
            </a:endParaRPr>
          </a:p>
        </p:txBody>
      </p:sp>
      <p:sp>
        <p:nvSpPr>
          <p:cNvPr id="325" name="Google Shape;325;p41"/>
          <p:cNvSpPr txBox="1"/>
          <p:nvPr/>
        </p:nvSpPr>
        <p:spPr>
          <a:xfrm>
            <a:off x="3876675" y="4056062"/>
            <a:ext cx="1420812" cy="271462"/>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FF"/>
              </a:buClr>
              <a:buSzPts val="1600"/>
              <a:buFont typeface="Gill Sans"/>
              <a:buNone/>
            </a:pPr>
            <a:r>
              <a:rPr b="0" i="0" lang="en-US" sz="1600" u="none">
                <a:solidFill>
                  <a:srgbClr val="FF00FF"/>
                </a:solidFill>
                <a:latin typeface="Gill Sans"/>
                <a:ea typeface="Gill Sans"/>
                <a:cs typeface="Gill Sans"/>
                <a:sym typeface="Gill Sans"/>
              </a:rPr>
              <a:t>login1.php</a:t>
            </a:r>
            <a:endParaRPr/>
          </a:p>
        </p:txBody>
      </p:sp>
      <p:pic>
        <p:nvPicPr>
          <p:cNvPr id="326" name="Google Shape;326;p41"/>
          <p:cNvPicPr preferRelativeResize="0"/>
          <p:nvPr/>
        </p:nvPicPr>
        <p:blipFill rotWithShape="1">
          <a:blip r:embed="rId3">
            <a:alphaModFix/>
          </a:blip>
          <a:srcRect b="0" l="0" r="0" t="0"/>
          <a:stretch/>
        </p:blipFill>
        <p:spPr>
          <a:xfrm>
            <a:off x="5084762" y="723900"/>
            <a:ext cx="4059237" cy="4137025"/>
          </a:xfrm>
          <a:prstGeom prst="rect">
            <a:avLst/>
          </a:prstGeom>
          <a:noFill/>
          <a:ln>
            <a:noFill/>
          </a:ln>
        </p:spPr>
      </p:pic>
      <p:pic>
        <p:nvPicPr>
          <p:cNvPr id="327" name="Google Shape;327;p41"/>
          <p:cNvPicPr preferRelativeResize="0"/>
          <p:nvPr/>
        </p:nvPicPr>
        <p:blipFill rotWithShape="1">
          <a:blip r:embed="rId4">
            <a:alphaModFix/>
          </a:blip>
          <a:srcRect b="42170" l="0" r="0" t="0"/>
          <a:stretch/>
        </p:blipFill>
        <p:spPr>
          <a:xfrm>
            <a:off x="296862" y="2130425"/>
            <a:ext cx="3790950" cy="223361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2"/>
          <p:cNvSpPr txBox="1"/>
          <p:nvPr/>
        </p:nvSpPr>
        <p:spPr>
          <a:xfrm>
            <a:off x="3413125" y="3821112"/>
            <a:ext cx="2309812" cy="330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00"/>
              </a:buClr>
              <a:buSzPts val="2100"/>
              <a:buFont typeface="Gill Sans"/>
              <a:buNone/>
            </a:pPr>
            <a:r>
              <a:rPr b="0" i="0" lang="en-US" sz="2100" u="none">
                <a:solidFill>
                  <a:srgbClr val="FFFF00"/>
                </a:solidFill>
                <a:latin typeface="Gill Sans"/>
                <a:ea typeface="Gill Sans"/>
                <a:cs typeface="Gill Sans"/>
                <a:sym typeface="Gill Sans"/>
              </a:rPr>
              <a:t>http://xkcd.com/327/</a:t>
            </a:r>
            <a:endParaRPr/>
          </a:p>
        </p:txBody>
      </p:sp>
      <p:pic>
        <p:nvPicPr>
          <p:cNvPr id="333" name="Google Shape;333;p42"/>
          <p:cNvPicPr preferRelativeResize="0"/>
          <p:nvPr/>
        </p:nvPicPr>
        <p:blipFill rotWithShape="1">
          <a:blip r:embed="rId3">
            <a:alphaModFix/>
          </a:blip>
          <a:srcRect b="0" l="0" r="0" t="0"/>
          <a:stretch/>
        </p:blipFill>
        <p:spPr>
          <a:xfrm>
            <a:off x="600075" y="1106487"/>
            <a:ext cx="8272462" cy="25463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3"/>
          <p:cNvSpPr txBox="1"/>
          <p:nvPr>
            <p:ph type="title"/>
          </p:nvPr>
        </p:nvSpPr>
        <p:spPr>
          <a:xfrm>
            <a:off x="685800" y="134937"/>
            <a:ext cx="7848600" cy="1236662"/>
          </a:xfrm>
          <a:prstGeom prst="rect">
            <a:avLst/>
          </a:prstGeom>
          <a:noFill/>
          <a:ln>
            <a:noFill/>
          </a:ln>
        </p:spPr>
        <p:txBody>
          <a:bodyPr anchorCtr="0" anchor="ctr" bIns="50800" lIns="50800" spcFirstLastPara="1" rIns="50800" wrap="square" tIns="50800">
            <a:noAutofit/>
          </a:bodyPr>
          <a:lstStyle/>
          <a:p>
            <a:pPr indent="0" lvl="0" marL="0" rtl="0" algn="ctr">
              <a:lnSpc>
                <a:spcPct val="100000"/>
              </a:lnSpc>
              <a:spcBef>
                <a:spcPts val="0"/>
              </a:spcBef>
              <a:spcAft>
                <a:spcPts val="0"/>
              </a:spcAft>
              <a:buClr>
                <a:srgbClr val="FFCC66"/>
              </a:buClr>
              <a:buSzPts val="4200"/>
              <a:buFont typeface="Gill Sans"/>
              <a:buNone/>
            </a:pPr>
            <a:r>
              <a:rPr b="0" i="0" lang="en-US" sz="4200" u="none">
                <a:solidFill>
                  <a:srgbClr val="FFCC66"/>
                </a:solidFill>
                <a:latin typeface="Gill Sans"/>
                <a:ea typeface="Gill Sans"/>
                <a:cs typeface="Gill Sans"/>
                <a:sym typeface="Gill Sans"/>
              </a:rPr>
              <a:t>Use Prepared Statements Properly</a:t>
            </a:r>
            <a:endParaRPr/>
          </a:p>
        </p:txBody>
      </p:sp>
      <p:sp>
        <p:nvSpPr>
          <p:cNvPr id="339" name="Google Shape;339;p43"/>
          <p:cNvSpPr txBox="1"/>
          <p:nvPr/>
        </p:nvSpPr>
        <p:spPr>
          <a:xfrm>
            <a:off x="7543800" y="2800350"/>
            <a:ext cx="1422400" cy="330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FF"/>
              </a:buClr>
              <a:buSzPts val="1800"/>
              <a:buFont typeface="Gill Sans"/>
              <a:buNone/>
            </a:pPr>
            <a:r>
              <a:rPr b="0" i="0" lang="en-US" sz="1800" u="none">
                <a:solidFill>
                  <a:srgbClr val="FF00FF"/>
                </a:solidFill>
                <a:latin typeface="Gill Sans"/>
                <a:ea typeface="Gill Sans"/>
                <a:cs typeface="Gill Sans"/>
                <a:sym typeface="Gill Sans"/>
              </a:rPr>
              <a:t>login2.php</a:t>
            </a:r>
            <a:endParaRPr/>
          </a:p>
        </p:txBody>
      </p:sp>
      <p:sp>
        <p:nvSpPr>
          <p:cNvPr id="340" name="Google Shape;340;p43"/>
          <p:cNvSpPr txBox="1"/>
          <p:nvPr/>
        </p:nvSpPr>
        <p:spPr>
          <a:xfrm>
            <a:off x="533400" y="1276350"/>
            <a:ext cx="7696200" cy="252095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if ( isset($_POST['email']) &amp;&amp; isset($_POST['password'])  ) {</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echo("Handling POST data...\n");</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$sql = "SELECT name FROM users</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WHERE email = </a:t>
            </a:r>
            <a:r>
              <a:rPr b="0" i="0" lang="en-US" sz="1600" u="none">
                <a:solidFill>
                  <a:srgbClr val="FF00FF"/>
                </a:solidFill>
                <a:latin typeface="Courier"/>
                <a:ea typeface="Courier"/>
                <a:cs typeface="Courier"/>
                <a:sym typeface="Courier"/>
              </a:rPr>
              <a:t>:em</a:t>
            </a:r>
            <a:r>
              <a:rPr b="0" i="0" lang="en-US" sz="1600" u="none">
                <a:solidFill>
                  <a:srgbClr val="FFFF00"/>
                </a:solidFill>
                <a:latin typeface="Courier"/>
                <a:ea typeface="Courier"/>
                <a:cs typeface="Courier"/>
                <a:sym typeface="Courier"/>
              </a:rPr>
              <a:t> AND password = </a:t>
            </a:r>
            <a:r>
              <a:rPr b="0" i="0" lang="en-US" sz="1600" u="none">
                <a:solidFill>
                  <a:srgbClr val="FF00FF"/>
                </a:solidFill>
                <a:latin typeface="Courier"/>
                <a:ea typeface="Courier"/>
                <a:cs typeface="Courier"/>
                <a:sym typeface="Courier"/>
              </a:rPr>
              <a:t>:pw"</a:t>
            </a:r>
            <a:r>
              <a:rPr b="0" i="0" lang="en-US" sz="16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echo "&lt;pre&gt;\n$sql\n&lt;/pre&gt;\n";</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$stmt = $pdo-&gt;prepare($sql);</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$stmt-&gt;execute(array(</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a:t>
            </a:r>
            <a:r>
              <a:rPr b="0" i="0" lang="en-US" sz="1600" u="none">
                <a:solidFill>
                  <a:srgbClr val="FF00FF"/>
                </a:solidFill>
                <a:latin typeface="Courier"/>
                <a:ea typeface="Courier"/>
                <a:cs typeface="Courier"/>
                <a:sym typeface="Courier"/>
              </a:rPr>
              <a:t>:em</a:t>
            </a:r>
            <a:r>
              <a:rPr b="0" i="0" lang="en-US" sz="1600" u="none">
                <a:solidFill>
                  <a:srgbClr val="FFFF00"/>
                </a:solidFill>
                <a:latin typeface="Courier"/>
                <a:ea typeface="Courier"/>
                <a:cs typeface="Courier"/>
                <a:sym typeface="Courier"/>
              </a:rPr>
              <a:t>' =&gt; </a:t>
            </a:r>
            <a:r>
              <a:rPr b="0" i="0" lang="en-US" sz="1600" u="none">
                <a:solidFill>
                  <a:srgbClr val="00FF00"/>
                </a:solidFill>
                <a:latin typeface="Courier"/>
                <a:ea typeface="Courier"/>
                <a:cs typeface="Courier"/>
                <a:sym typeface="Courier"/>
              </a:rPr>
              <a:t>$_POST['email']</a:t>
            </a:r>
            <a:r>
              <a:rPr b="0" i="0" lang="en-US" sz="16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a:t>
            </a:r>
            <a:r>
              <a:rPr b="0" i="0" lang="en-US" sz="1600" u="none">
                <a:solidFill>
                  <a:srgbClr val="FF00FF"/>
                </a:solidFill>
                <a:latin typeface="Courier"/>
                <a:ea typeface="Courier"/>
                <a:cs typeface="Courier"/>
                <a:sym typeface="Courier"/>
              </a:rPr>
              <a:t>:pw</a:t>
            </a:r>
            <a:r>
              <a:rPr b="0" i="0" lang="en-US" sz="1600" u="none">
                <a:solidFill>
                  <a:srgbClr val="FFFF00"/>
                </a:solidFill>
                <a:latin typeface="Courier"/>
                <a:ea typeface="Courier"/>
                <a:cs typeface="Courier"/>
                <a:sym typeface="Courier"/>
              </a:rPr>
              <a:t>' =&gt; </a:t>
            </a:r>
            <a:r>
              <a:rPr b="0" i="0" lang="en-US" sz="1600" u="none">
                <a:solidFill>
                  <a:srgbClr val="00FF00"/>
                </a:solidFill>
                <a:latin typeface="Courier"/>
                <a:ea typeface="Courier"/>
                <a:cs typeface="Courier"/>
                <a:sym typeface="Courier"/>
              </a:rPr>
              <a:t>$_POST['password']</a:t>
            </a:r>
            <a:r>
              <a:rPr b="0" i="0" lang="en-US" sz="16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$row = $stmt-&gt;fetch(PDO::FETCH_ASSOC);</a:t>
            </a:r>
            <a:endParaRPr/>
          </a:p>
        </p:txBody>
      </p:sp>
      <p:sp>
        <p:nvSpPr>
          <p:cNvPr id="341" name="Google Shape;341;p43"/>
          <p:cNvSpPr txBox="1"/>
          <p:nvPr/>
        </p:nvSpPr>
        <p:spPr>
          <a:xfrm>
            <a:off x="228600" y="3943350"/>
            <a:ext cx="8678862" cy="757237"/>
          </a:xfrm>
          <a:prstGeom prst="rect">
            <a:avLst/>
          </a:prstGeom>
          <a:noFill/>
          <a:ln>
            <a:noFill/>
          </a:ln>
        </p:spPr>
        <p:txBody>
          <a:bodyPr anchorCtr="0" anchor="ctr" bIns="0" lIns="0" spcFirstLastPara="1" rIns="0" wrap="square" tIns="0">
            <a:noAutofit/>
          </a:bodyPr>
          <a:lstStyle/>
          <a:p>
            <a:pPr indent="0" lvl="0" marL="342900" marR="0" rtl="0" algn="ctr">
              <a:lnSpc>
                <a:spcPct val="100000"/>
              </a:lnSpc>
              <a:spcBef>
                <a:spcPts val="0"/>
              </a:spcBef>
              <a:spcAft>
                <a:spcPts val="0"/>
              </a:spcAft>
              <a:buClr>
                <a:schemeClr val="lt1"/>
              </a:buClr>
              <a:buSzPts val="2100"/>
              <a:buFont typeface="Gill Sans"/>
              <a:buNone/>
            </a:pPr>
            <a:r>
              <a:rPr b="0" i="0" lang="en-US" sz="2100" u="none">
                <a:solidFill>
                  <a:schemeClr val="lt1"/>
                </a:solidFill>
                <a:latin typeface="Gill Sans"/>
                <a:ea typeface="Gill Sans"/>
                <a:cs typeface="Gill Sans"/>
                <a:sym typeface="Gill Sans"/>
              </a:rPr>
              <a:t>When the statement is executed, the </a:t>
            </a:r>
            <a:r>
              <a:rPr b="0" i="0" lang="en-US" sz="2100" u="none">
                <a:solidFill>
                  <a:srgbClr val="FF00FF"/>
                </a:solidFill>
                <a:latin typeface="Gill Sans"/>
                <a:ea typeface="Gill Sans"/>
                <a:cs typeface="Gill Sans"/>
                <a:sym typeface="Gill Sans"/>
              </a:rPr>
              <a:t>placeholders</a:t>
            </a:r>
            <a:r>
              <a:rPr b="0" i="0" lang="en-US" sz="2100" u="none">
                <a:solidFill>
                  <a:schemeClr val="lt1"/>
                </a:solidFill>
                <a:latin typeface="Gill Sans"/>
                <a:ea typeface="Gill Sans"/>
                <a:cs typeface="Gill Sans"/>
                <a:sym typeface="Gill Sans"/>
              </a:rPr>
              <a:t> get replaced with the </a:t>
            </a:r>
            <a:r>
              <a:rPr b="0" i="0" lang="en-US" sz="2100" u="none">
                <a:solidFill>
                  <a:srgbClr val="00FF00"/>
                </a:solidFill>
                <a:latin typeface="Gill Sans"/>
                <a:ea typeface="Gill Sans"/>
                <a:cs typeface="Gill Sans"/>
                <a:sym typeface="Gill Sans"/>
              </a:rPr>
              <a:t>actual strings </a:t>
            </a:r>
            <a:r>
              <a:rPr b="0" i="0" lang="en-US" sz="2100" u="none">
                <a:solidFill>
                  <a:schemeClr val="lt1"/>
                </a:solidFill>
                <a:latin typeface="Gill Sans"/>
                <a:ea typeface="Gill Sans"/>
                <a:cs typeface="Gill Sans"/>
                <a:sym typeface="Gill Sans"/>
              </a:rPr>
              <a:t>and everything is automatically escaped!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4"/>
          <p:cNvSpPr txBox="1"/>
          <p:nvPr>
            <p:ph type="ctrTitle"/>
          </p:nvPr>
        </p:nvSpPr>
        <p:spPr>
          <a:xfrm>
            <a:off x="685800" y="1597025"/>
            <a:ext cx="7772400" cy="1103312"/>
          </a:xfrm>
          <a:prstGeom prst="rect">
            <a:avLst/>
          </a:prstGeom>
          <a:noFill/>
          <a:ln>
            <a:noFill/>
          </a:ln>
        </p:spPr>
        <p:txBody>
          <a:bodyPr anchorCtr="0" anchor="b" bIns="38100" lIns="38100" spcFirstLastPara="1" rIns="38100" wrap="square" tIns="38100">
            <a:noAutofit/>
          </a:bodyPr>
          <a:lstStyle/>
          <a:p>
            <a:pPr indent="0" lvl="0" marL="0" rtl="0" algn="ctr">
              <a:lnSpc>
                <a:spcPct val="100000"/>
              </a:lnSpc>
              <a:spcBef>
                <a:spcPts val="0"/>
              </a:spcBef>
              <a:spcAft>
                <a:spcPts val="0"/>
              </a:spcAft>
              <a:buClr>
                <a:srgbClr val="FFCC66"/>
              </a:buClr>
              <a:buSzPts val="4400"/>
              <a:buFont typeface="Gill Sans"/>
              <a:buNone/>
            </a:pPr>
            <a:r>
              <a:rPr b="0" i="0" lang="en-US" sz="4400" u="none">
                <a:solidFill>
                  <a:srgbClr val="FFCC66"/>
                </a:solidFill>
                <a:latin typeface="Gill Sans"/>
                <a:ea typeface="Gill Sans"/>
                <a:cs typeface="Gill Sans"/>
                <a:sym typeface="Gill Sans"/>
              </a:rPr>
              <a:t>PDO Error Handling: </a:t>
            </a:r>
            <a:br>
              <a:rPr b="0" i="0" lang="en-US" sz="4400" u="none">
                <a:solidFill>
                  <a:srgbClr val="FFCC66"/>
                </a:solidFill>
                <a:latin typeface="Gill Sans"/>
                <a:ea typeface="Gill Sans"/>
                <a:cs typeface="Gill Sans"/>
                <a:sym typeface="Gill Sans"/>
              </a:rPr>
            </a:br>
            <a:r>
              <a:rPr b="0" i="0" lang="en-US" sz="4400" u="none">
                <a:solidFill>
                  <a:srgbClr val="FFCC66"/>
                </a:solidFill>
                <a:latin typeface="Gill Sans"/>
                <a:ea typeface="Gill Sans"/>
                <a:cs typeface="Gill Sans"/>
                <a:sym typeface="Gill Sans"/>
              </a:rPr>
              <a:t>What Could Go Wrong?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5"/>
          <p:cNvSpPr txBox="1"/>
          <p:nvPr/>
        </p:nvSpPr>
        <p:spPr>
          <a:xfrm>
            <a:off x="304800" y="514350"/>
            <a:ext cx="8229600" cy="2667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$pdo-&gt;setAttribute(PDO::ATTR_ERRMODE, PDO::ERRMODE_WARNING);</a:t>
            </a:r>
            <a:endParaRPr/>
          </a:p>
          <a:p>
            <a:pPr indent="0" lvl="0" marL="0" marR="0" rtl="0" algn="l">
              <a:lnSpc>
                <a:spcPct val="100000"/>
              </a:lnSpc>
              <a:spcBef>
                <a:spcPts val="0"/>
              </a:spcBef>
              <a:spcAft>
                <a:spcPts val="0"/>
              </a:spcAft>
              <a:buClr>
                <a:srgbClr val="FFFFFF"/>
              </a:buClr>
              <a:buSzPts val="1600"/>
              <a:buFont typeface="Gill Sans"/>
              <a:buNone/>
            </a:pPr>
            <a:r>
              <a:t/>
            </a:r>
            <a:endParaRPr b="0" i="0" sz="1600" u="none">
              <a:solidFill>
                <a:srgbClr val="FFFF00"/>
              </a:solidFill>
              <a:latin typeface="Courier"/>
              <a:ea typeface="Courier"/>
              <a:cs typeface="Courier"/>
              <a:sym typeface="Courie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$stmt = $pdo-&gt;prepare("SELECT * FROM users where user_id = </a:t>
            </a:r>
            <a:r>
              <a:rPr b="0" i="0" lang="en-US" sz="1600" u="none">
                <a:solidFill>
                  <a:srgbClr val="FF00FF"/>
                </a:solidFill>
                <a:latin typeface="Courier"/>
                <a:ea typeface="Courier"/>
                <a:cs typeface="Courier"/>
                <a:sym typeface="Courier"/>
              </a:rPr>
              <a:t>:xyz</a:t>
            </a:r>
            <a:r>
              <a:rPr b="0" i="0" lang="en-US" sz="16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$stmt-&gt;execute(array("</a:t>
            </a:r>
            <a:r>
              <a:rPr b="0" i="0" lang="en-US" sz="1600" u="none">
                <a:solidFill>
                  <a:srgbClr val="FF00FF"/>
                </a:solidFill>
                <a:latin typeface="Courier"/>
                <a:ea typeface="Courier"/>
                <a:cs typeface="Courier"/>
                <a:sym typeface="Courier"/>
              </a:rPr>
              <a:t>:xyz</a:t>
            </a:r>
            <a:r>
              <a:rPr b="0" i="0" lang="en-US" sz="1600" u="none">
                <a:solidFill>
                  <a:srgbClr val="FFFF00"/>
                </a:solidFill>
                <a:latin typeface="Courier"/>
                <a:ea typeface="Courier"/>
                <a:cs typeface="Courier"/>
                <a:sym typeface="Courier"/>
              </a:rPr>
              <a:t>" =&gt; $_GET['user_id']));</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$row = $stmt-&gt;fetch(PDO::FETCH_ASSOC);</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if ( $row === false ) {</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echo("&lt;p&gt;user_id not found&lt;/p&gt;\n");</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else {</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echo("&lt;p&gt;user_id found&lt;/p&gt;\n");</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a:t>
            </a:r>
            <a:endParaRPr/>
          </a:p>
        </p:txBody>
      </p:sp>
      <p:sp>
        <p:nvSpPr>
          <p:cNvPr id="352" name="Google Shape;352;p45"/>
          <p:cNvSpPr txBox="1"/>
          <p:nvPr/>
        </p:nvSpPr>
        <p:spPr>
          <a:xfrm>
            <a:off x="152400" y="3714750"/>
            <a:ext cx="2590800" cy="371475"/>
          </a:xfrm>
          <a:prstGeom prst="rect">
            <a:avLst/>
          </a:prstGeom>
          <a:noFill/>
          <a:ln>
            <a:noFill/>
          </a:ln>
        </p:spPr>
        <p:txBody>
          <a:bodyPr anchorCtr="0" anchor="ctr" bIns="0" lIns="0" spcFirstLastPara="1" rIns="0" wrap="square" tIns="0">
            <a:noAutofit/>
          </a:bodyPr>
          <a:lstStyle/>
          <a:p>
            <a:pPr indent="0" lvl="0" marL="342900" marR="0" rtl="0" algn="ctr">
              <a:lnSpc>
                <a:spcPct val="100000"/>
              </a:lnSpc>
              <a:spcBef>
                <a:spcPts val="0"/>
              </a:spcBef>
              <a:spcAft>
                <a:spcPts val="0"/>
              </a:spcAft>
              <a:buClr>
                <a:srgbClr val="FF00FF"/>
              </a:buClr>
              <a:buSzPts val="2100"/>
              <a:buFont typeface="Gill Sans"/>
              <a:buNone/>
            </a:pPr>
            <a:r>
              <a:rPr b="0" i="0" lang="en-US" sz="2100" u="none">
                <a:solidFill>
                  <a:srgbClr val="FF00FF"/>
                </a:solidFill>
                <a:latin typeface="Gill Sans"/>
                <a:ea typeface="Gill Sans"/>
                <a:cs typeface="Gill Sans"/>
                <a:sym typeface="Gill Sans"/>
              </a:rPr>
              <a:t>errors/error0.php</a:t>
            </a:r>
            <a:endParaRPr/>
          </a:p>
        </p:txBody>
      </p:sp>
      <p:pic>
        <p:nvPicPr>
          <p:cNvPr id="353" name="Google Shape;353;p45"/>
          <p:cNvPicPr preferRelativeResize="0"/>
          <p:nvPr/>
        </p:nvPicPr>
        <p:blipFill rotWithShape="1">
          <a:blip r:embed="rId3">
            <a:alphaModFix/>
          </a:blip>
          <a:srcRect b="56115" l="0" r="0" t="0"/>
          <a:stretch/>
        </p:blipFill>
        <p:spPr>
          <a:xfrm>
            <a:off x="3435350" y="2876550"/>
            <a:ext cx="5708650" cy="1593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0"/>
          <p:cNvSpPr txBox="1"/>
          <p:nvPr>
            <p:ph type="title"/>
          </p:nvPr>
        </p:nvSpPr>
        <p:spPr>
          <a:xfrm>
            <a:off x="849312" y="590550"/>
            <a:ext cx="7445375" cy="830262"/>
          </a:xfrm>
          <a:prstGeom prst="rect">
            <a:avLst/>
          </a:prstGeom>
          <a:noFill/>
          <a:ln>
            <a:noFill/>
          </a:ln>
        </p:spPr>
        <p:txBody>
          <a:bodyPr anchorCtr="0" anchor="ctr" bIns="50800" lIns="50800" spcFirstLastPara="1" rIns="50800" wrap="square" tIns="50800">
            <a:noAutofit/>
          </a:bodyPr>
          <a:lstStyle/>
          <a:p>
            <a:pPr indent="0" lvl="0" marL="0" rtl="0" algn="ctr">
              <a:lnSpc>
                <a:spcPct val="100000"/>
              </a:lnSpc>
              <a:spcBef>
                <a:spcPts val="0"/>
              </a:spcBef>
              <a:spcAft>
                <a:spcPts val="0"/>
              </a:spcAft>
              <a:buClr>
                <a:srgbClr val="FFCC66"/>
              </a:buClr>
              <a:buSzPts val="4200"/>
              <a:buFont typeface="Gill Sans"/>
              <a:buNone/>
            </a:pPr>
            <a:r>
              <a:rPr b="0" i="0" lang="en-US" sz="4200" u="none">
                <a:solidFill>
                  <a:srgbClr val="FFCC66"/>
                </a:solidFill>
                <a:latin typeface="Gill Sans"/>
                <a:ea typeface="Gill Sans"/>
                <a:cs typeface="Gill Sans"/>
                <a:sym typeface="Gill Sans"/>
              </a:rPr>
              <a:t>Multiple Ways to Access MySql</a:t>
            </a:r>
            <a:endParaRPr/>
          </a:p>
        </p:txBody>
      </p:sp>
      <p:sp>
        <p:nvSpPr>
          <p:cNvPr id="87" name="Google Shape;87;p10"/>
          <p:cNvSpPr txBox="1"/>
          <p:nvPr>
            <p:ph idx="1" type="body"/>
          </p:nvPr>
        </p:nvSpPr>
        <p:spPr>
          <a:xfrm>
            <a:off x="849312" y="1457325"/>
            <a:ext cx="7445375" cy="3014662"/>
          </a:xfrm>
          <a:prstGeom prst="rect">
            <a:avLst/>
          </a:prstGeom>
          <a:noFill/>
          <a:ln>
            <a:noFill/>
          </a:ln>
        </p:spPr>
        <p:txBody>
          <a:bodyPr anchorCtr="0" anchor="t" bIns="50800" lIns="50800" spcFirstLastPara="1" rIns="50800" wrap="square" tIns="50800">
            <a:noAutofit/>
          </a:bodyPr>
          <a:lstStyle/>
          <a:p>
            <a:pPr indent="-442912" lvl="0" marL="620712" rtl="0" algn="l">
              <a:lnSpc>
                <a:spcPct val="100000"/>
              </a:lnSpc>
              <a:spcBef>
                <a:spcPts val="0"/>
              </a:spcBef>
              <a:spcAft>
                <a:spcPts val="0"/>
              </a:spcAft>
              <a:buClr>
                <a:schemeClr val="lt1"/>
              </a:buClr>
              <a:buSzPts val="3591"/>
              <a:buFont typeface="Gill Sans"/>
              <a:buChar char="•"/>
            </a:pPr>
            <a:r>
              <a:rPr b="0" i="0" lang="en-US" sz="2100" u="none">
                <a:solidFill>
                  <a:schemeClr val="lt1"/>
                </a:solidFill>
                <a:latin typeface="Gill Sans"/>
                <a:ea typeface="Gill Sans"/>
                <a:cs typeface="Gill Sans"/>
                <a:sym typeface="Gill Sans"/>
              </a:rPr>
              <a:t>PHP is evolving - there are three ways to access MySql </a:t>
            </a:r>
            <a:endParaRPr/>
          </a:p>
          <a:p>
            <a:pPr indent="0" lvl="2" marL="676275" rtl="0" algn="l">
              <a:lnSpc>
                <a:spcPct val="100000"/>
              </a:lnSpc>
              <a:spcBef>
                <a:spcPts val="1300"/>
              </a:spcBef>
              <a:spcAft>
                <a:spcPts val="0"/>
              </a:spcAft>
              <a:buClr>
                <a:schemeClr val="lt1"/>
              </a:buClr>
              <a:buSzPts val="3591"/>
              <a:buNone/>
            </a:pPr>
            <a:r>
              <a:rPr b="0" i="0" lang="en-US" sz="2100" u="none">
                <a:solidFill>
                  <a:schemeClr val="lt1"/>
                </a:solidFill>
                <a:latin typeface="Gill Sans"/>
                <a:ea typeface="Gill Sans"/>
                <a:cs typeface="Gill Sans"/>
                <a:sym typeface="Gill Sans"/>
              </a:rPr>
              <a:t>- Legacy non-OO mysql_ routines (deprecated)</a:t>
            </a:r>
            <a:endParaRPr/>
          </a:p>
          <a:p>
            <a:pPr indent="0" lvl="2" marL="676275" rtl="0" algn="l">
              <a:lnSpc>
                <a:spcPct val="100000"/>
              </a:lnSpc>
              <a:spcBef>
                <a:spcPts val="1300"/>
              </a:spcBef>
              <a:spcAft>
                <a:spcPts val="0"/>
              </a:spcAft>
              <a:buClr>
                <a:schemeClr val="lt1"/>
              </a:buClr>
              <a:buSzPts val="3591"/>
              <a:buNone/>
            </a:pPr>
            <a:r>
              <a:rPr b="0" i="0" lang="en-US" sz="2100" u="none">
                <a:solidFill>
                  <a:schemeClr val="lt1"/>
                </a:solidFill>
                <a:latin typeface="Gill Sans"/>
                <a:ea typeface="Gill Sans"/>
                <a:cs typeface="Gill Sans"/>
                <a:sym typeface="Gill Sans"/>
              </a:rPr>
              <a:t>- New mysqli (OO version that is similar to mysql_)</a:t>
            </a:r>
            <a:endParaRPr/>
          </a:p>
          <a:p>
            <a:pPr indent="0" lvl="2" marL="676275" rtl="0" algn="l">
              <a:lnSpc>
                <a:spcPct val="100000"/>
              </a:lnSpc>
              <a:spcBef>
                <a:spcPts val="1300"/>
              </a:spcBef>
              <a:spcAft>
                <a:spcPts val="0"/>
              </a:spcAft>
              <a:buClr>
                <a:schemeClr val="lt1"/>
              </a:buClr>
              <a:buSzPts val="3591"/>
              <a:buNone/>
            </a:pPr>
            <a:r>
              <a:rPr b="0" i="0" lang="en-US" sz="2100" u="none">
                <a:solidFill>
                  <a:schemeClr val="lt1"/>
                </a:solidFill>
                <a:latin typeface="Gill Sans"/>
                <a:ea typeface="Gill Sans"/>
                <a:cs typeface="Gill Sans"/>
                <a:sym typeface="Gill Sans"/>
              </a:rPr>
              <a:t>- PDO - Portable Data Objects</a:t>
            </a:r>
            <a:endParaRPr/>
          </a:p>
          <a:p>
            <a:pPr indent="-442912" lvl="0" marL="620712" rtl="0" algn="l">
              <a:lnSpc>
                <a:spcPct val="100000"/>
              </a:lnSpc>
              <a:spcBef>
                <a:spcPts val="1300"/>
              </a:spcBef>
              <a:spcAft>
                <a:spcPts val="0"/>
              </a:spcAft>
              <a:buClr>
                <a:schemeClr val="lt1"/>
              </a:buClr>
              <a:buSzPts val="3591"/>
              <a:buFont typeface="Gill Sans"/>
              <a:buChar char="•"/>
            </a:pPr>
            <a:r>
              <a:rPr b="0" i="0" lang="en-US" sz="2100" u="none">
                <a:solidFill>
                  <a:schemeClr val="lt1"/>
                </a:solidFill>
                <a:latin typeface="Gill Sans"/>
                <a:ea typeface="Gill Sans"/>
                <a:cs typeface="Gill Sans"/>
                <a:sym typeface="Gill Sans"/>
              </a:rPr>
              <a:t>A perfect topic for debate</a:t>
            </a:r>
            <a:endParaRPr/>
          </a:p>
        </p:txBody>
      </p:sp>
      <p:sp>
        <p:nvSpPr>
          <p:cNvPr id="88" name="Google Shape;88;p10"/>
          <p:cNvSpPr txBox="1"/>
          <p:nvPr/>
        </p:nvSpPr>
        <p:spPr>
          <a:xfrm>
            <a:off x="1905000" y="4629150"/>
            <a:ext cx="5316537" cy="3079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00"/>
              </a:buClr>
              <a:buSzPts val="2000"/>
              <a:buFont typeface="Gill Sans"/>
              <a:buNone/>
            </a:pPr>
            <a:r>
              <a:rPr b="0" i="0" lang="en-US" sz="2000" u="none">
                <a:solidFill>
                  <a:srgbClr val="FFFF00"/>
                </a:solidFill>
                <a:latin typeface="Gill Sans"/>
                <a:ea typeface="Gill Sans"/>
                <a:cs typeface="Gill Sans"/>
                <a:sym typeface="Gill Sans"/>
              </a:rPr>
              <a:t>http://php.net/manual/en/mysqlinfo.api.choosing.php</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6"/>
          <p:cNvSpPr txBox="1"/>
          <p:nvPr/>
        </p:nvSpPr>
        <p:spPr>
          <a:xfrm>
            <a:off x="304800" y="514350"/>
            <a:ext cx="8229600" cy="2667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$pdo-&gt;setAttribute(PDO::ATTR_ERRMODE, PDO::ERRMODE_WARNING);</a:t>
            </a:r>
            <a:endParaRPr/>
          </a:p>
          <a:p>
            <a:pPr indent="0" lvl="0" marL="0" marR="0" rtl="0" algn="l">
              <a:lnSpc>
                <a:spcPct val="100000"/>
              </a:lnSpc>
              <a:spcBef>
                <a:spcPts val="0"/>
              </a:spcBef>
              <a:spcAft>
                <a:spcPts val="0"/>
              </a:spcAft>
              <a:buClr>
                <a:srgbClr val="FFFFFF"/>
              </a:buClr>
              <a:buSzPts val="1600"/>
              <a:buFont typeface="Gill Sans"/>
              <a:buNone/>
            </a:pPr>
            <a:r>
              <a:t/>
            </a:r>
            <a:endParaRPr b="0" i="0" sz="1600" u="none">
              <a:solidFill>
                <a:srgbClr val="FFFF00"/>
              </a:solidFill>
              <a:latin typeface="Courier"/>
              <a:ea typeface="Courier"/>
              <a:cs typeface="Courier"/>
              <a:sym typeface="Courie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$stmt = $pdo-&gt;prepare("SELECT * FROM users where user_id = </a:t>
            </a:r>
            <a:r>
              <a:rPr b="0" i="0" lang="en-US" sz="1600" u="none">
                <a:solidFill>
                  <a:srgbClr val="FF00FF"/>
                </a:solidFill>
                <a:latin typeface="Courier"/>
                <a:ea typeface="Courier"/>
                <a:cs typeface="Courier"/>
                <a:sym typeface="Courier"/>
              </a:rPr>
              <a:t>:xyz</a:t>
            </a:r>
            <a:r>
              <a:rPr b="0" i="0" lang="en-US" sz="16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$stmt-&gt;execute(array("</a:t>
            </a:r>
            <a:r>
              <a:rPr b="0" i="0" lang="en-US" sz="1600" u="none">
                <a:solidFill>
                  <a:srgbClr val="FF00FF"/>
                </a:solidFill>
                <a:latin typeface="Courier"/>
                <a:ea typeface="Courier"/>
                <a:cs typeface="Courier"/>
                <a:sym typeface="Courier"/>
              </a:rPr>
              <a:t>:pizza</a:t>
            </a:r>
            <a:r>
              <a:rPr b="0" i="0" lang="en-US" sz="1600" u="none">
                <a:solidFill>
                  <a:srgbClr val="FFFF00"/>
                </a:solidFill>
                <a:latin typeface="Courier"/>
                <a:ea typeface="Courier"/>
                <a:cs typeface="Courier"/>
                <a:sym typeface="Courier"/>
              </a:rPr>
              <a:t>" =&gt; $_GET['user_id']));</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$row = $stmt-&gt;fetch(PDO::FETCH_ASSOC);</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if ( $row === false ) {</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echo("&lt;p&gt;user_id not found&lt;/p&gt;\n");</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else {</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echo("&lt;p&gt;user_id found&lt;/p&gt;\n");</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a:t>
            </a:r>
            <a:endParaRPr/>
          </a:p>
        </p:txBody>
      </p:sp>
      <p:sp>
        <p:nvSpPr>
          <p:cNvPr id="359" name="Google Shape;359;p46"/>
          <p:cNvSpPr txBox="1"/>
          <p:nvPr/>
        </p:nvSpPr>
        <p:spPr>
          <a:xfrm>
            <a:off x="204787" y="3714750"/>
            <a:ext cx="2462212" cy="371475"/>
          </a:xfrm>
          <a:prstGeom prst="rect">
            <a:avLst/>
          </a:prstGeom>
          <a:noFill/>
          <a:ln>
            <a:noFill/>
          </a:ln>
        </p:spPr>
        <p:txBody>
          <a:bodyPr anchorCtr="0" anchor="ctr" bIns="0" lIns="0" spcFirstLastPara="1" rIns="0" wrap="square" tIns="0">
            <a:noAutofit/>
          </a:bodyPr>
          <a:lstStyle/>
          <a:p>
            <a:pPr indent="0" lvl="0" marL="342900" marR="0" rtl="0" algn="ctr">
              <a:lnSpc>
                <a:spcPct val="100000"/>
              </a:lnSpc>
              <a:spcBef>
                <a:spcPts val="0"/>
              </a:spcBef>
              <a:spcAft>
                <a:spcPts val="0"/>
              </a:spcAft>
              <a:buClr>
                <a:srgbClr val="FF00FF"/>
              </a:buClr>
              <a:buSzPts val="2100"/>
              <a:buFont typeface="Gill Sans"/>
              <a:buNone/>
            </a:pPr>
            <a:r>
              <a:rPr b="0" i="0" lang="en-US" sz="2100" u="none">
                <a:solidFill>
                  <a:srgbClr val="FF00FF"/>
                </a:solidFill>
                <a:latin typeface="Gill Sans"/>
                <a:ea typeface="Gill Sans"/>
                <a:cs typeface="Gill Sans"/>
                <a:sym typeface="Gill Sans"/>
              </a:rPr>
              <a:t>errors/error1.php</a:t>
            </a:r>
            <a:endParaRPr/>
          </a:p>
        </p:txBody>
      </p:sp>
      <p:pic>
        <p:nvPicPr>
          <p:cNvPr id="360" name="Google Shape;360;p46"/>
          <p:cNvPicPr preferRelativeResize="0"/>
          <p:nvPr/>
        </p:nvPicPr>
        <p:blipFill rotWithShape="1">
          <a:blip r:embed="rId3">
            <a:alphaModFix/>
          </a:blip>
          <a:srcRect b="0" l="0" r="0" t="0"/>
          <a:stretch/>
        </p:blipFill>
        <p:spPr>
          <a:xfrm>
            <a:off x="4800600" y="2281237"/>
            <a:ext cx="4379912" cy="278606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7"/>
          <p:cNvSpPr txBox="1"/>
          <p:nvPr/>
        </p:nvSpPr>
        <p:spPr>
          <a:xfrm>
            <a:off x="2057400" y="4476750"/>
            <a:ext cx="4951412" cy="3079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00"/>
              </a:buClr>
              <a:buSzPts val="2000"/>
              <a:buFont typeface="Gill Sans"/>
              <a:buNone/>
            </a:pPr>
            <a:r>
              <a:rPr b="0" i="0" lang="en-US" sz="2000" u="none">
                <a:solidFill>
                  <a:srgbClr val="FFFF00"/>
                </a:solidFill>
                <a:latin typeface="Gill Sans"/>
                <a:ea typeface="Gill Sans"/>
                <a:cs typeface="Gill Sans"/>
                <a:sym typeface="Gill Sans"/>
              </a:rPr>
              <a:t>http://php.net/manual/en/pdo.error-handling.php</a:t>
            </a:r>
            <a:endParaRPr/>
          </a:p>
        </p:txBody>
      </p:sp>
      <p:pic>
        <p:nvPicPr>
          <p:cNvPr id="366" name="Google Shape;366;p47"/>
          <p:cNvPicPr preferRelativeResize="0"/>
          <p:nvPr/>
        </p:nvPicPr>
        <p:blipFill rotWithShape="1">
          <a:blip r:embed="rId3">
            <a:alphaModFix/>
          </a:blip>
          <a:srcRect b="0" l="0" r="0" t="0"/>
          <a:stretch/>
        </p:blipFill>
        <p:spPr>
          <a:xfrm>
            <a:off x="1219200" y="427037"/>
            <a:ext cx="7248525" cy="3973512"/>
          </a:xfrm>
          <a:prstGeom prst="rect">
            <a:avLst/>
          </a:prstGeom>
          <a:noFill/>
          <a:ln>
            <a:noFill/>
          </a:ln>
        </p:spPr>
      </p:pic>
      <p:cxnSp>
        <p:nvCxnSpPr>
          <p:cNvPr id="367" name="Google Shape;367;p47"/>
          <p:cNvCxnSpPr/>
          <p:nvPr/>
        </p:nvCxnSpPr>
        <p:spPr>
          <a:xfrm>
            <a:off x="1992312" y="1189037"/>
            <a:ext cx="469900" cy="7937"/>
          </a:xfrm>
          <a:prstGeom prst="straightConnector1">
            <a:avLst/>
          </a:prstGeom>
          <a:noFill/>
          <a:ln cap="flat" cmpd="sng" w="25400">
            <a:solidFill>
              <a:srgbClr val="FF00FF"/>
            </a:solidFill>
            <a:prstDash val="solid"/>
            <a:miter lim="800000"/>
            <a:headEnd len="med" w="med" type="none"/>
            <a:tailEnd len="med" w="med"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8"/>
          <p:cNvSpPr txBox="1"/>
          <p:nvPr/>
        </p:nvSpPr>
        <p:spPr>
          <a:xfrm>
            <a:off x="228600" y="438150"/>
            <a:ext cx="8158162" cy="20621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400"/>
              <a:buFont typeface="Courier"/>
              <a:buNone/>
            </a:pPr>
            <a:r>
              <a:rPr b="0" i="0" lang="en-US" sz="1400" u="none">
                <a:solidFill>
                  <a:srgbClr val="FFFF00"/>
                </a:solidFill>
                <a:latin typeface="Courier"/>
                <a:ea typeface="Courier"/>
                <a:cs typeface="Courier"/>
                <a:sym typeface="Courier"/>
              </a:rPr>
              <a:t>$pdo-&gt;setAttribute(PDO::ATTR_ERRMODE, </a:t>
            </a:r>
            <a:r>
              <a:rPr b="0" i="0" lang="en-US" sz="1400" u="none">
                <a:solidFill>
                  <a:srgbClr val="00FF00"/>
                </a:solidFill>
                <a:latin typeface="Courier"/>
                <a:ea typeface="Courier"/>
                <a:cs typeface="Courier"/>
                <a:sym typeface="Courier"/>
              </a:rPr>
              <a:t>PDO::ERRMODE_EXCEPTION</a:t>
            </a:r>
            <a:r>
              <a:rPr b="0" i="0" lang="en-US" sz="14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00"/>
              </a:buClr>
              <a:buSzPts val="1400"/>
              <a:buFont typeface="Courier"/>
              <a:buNone/>
            </a:pPr>
            <a:r>
              <a:rPr b="0" i="0" lang="en-US" sz="1400" u="none">
                <a:solidFill>
                  <a:srgbClr val="FFFF00"/>
                </a:solidFill>
                <a:latin typeface="Courier"/>
                <a:ea typeface="Courier"/>
                <a:cs typeface="Courier"/>
                <a:sym typeface="Courier"/>
              </a:rPr>
              <a:t>$stmt = $pdo-&gt;prepare("SELECT * FROM users where user_id = </a:t>
            </a:r>
            <a:r>
              <a:rPr b="0" i="0" lang="en-US" sz="1400" u="none">
                <a:solidFill>
                  <a:srgbClr val="FF00FF"/>
                </a:solidFill>
                <a:latin typeface="Courier"/>
                <a:ea typeface="Courier"/>
                <a:cs typeface="Courier"/>
                <a:sym typeface="Courier"/>
              </a:rPr>
              <a:t>:xyz</a:t>
            </a:r>
            <a:r>
              <a:rPr b="0" i="0" lang="en-US" sz="14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00"/>
              </a:buClr>
              <a:buSzPts val="1400"/>
              <a:buFont typeface="Courier"/>
              <a:buNone/>
            </a:pPr>
            <a:r>
              <a:rPr b="0" i="0" lang="en-US" sz="1400" u="none">
                <a:solidFill>
                  <a:srgbClr val="FFFF00"/>
                </a:solidFill>
                <a:latin typeface="Courier"/>
                <a:ea typeface="Courier"/>
                <a:cs typeface="Courier"/>
                <a:sym typeface="Courier"/>
              </a:rPr>
              <a:t>$stmt-&gt;execute(array("</a:t>
            </a:r>
            <a:r>
              <a:rPr b="0" i="0" lang="en-US" sz="1400" u="none">
                <a:solidFill>
                  <a:srgbClr val="FF00FF"/>
                </a:solidFill>
                <a:latin typeface="Courier"/>
                <a:ea typeface="Courier"/>
                <a:cs typeface="Courier"/>
                <a:sym typeface="Courier"/>
              </a:rPr>
              <a:t>:pizza</a:t>
            </a:r>
            <a:r>
              <a:rPr b="0" i="0" lang="en-US" sz="1400" u="none">
                <a:solidFill>
                  <a:srgbClr val="FFFF00"/>
                </a:solidFill>
                <a:latin typeface="Courier"/>
                <a:ea typeface="Courier"/>
                <a:cs typeface="Courier"/>
                <a:sym typeface="Courier"/>
              </a:rPr>
              <a:t>" =&gt; $_GET['user_id']));</a:t>
            </a:r>
            <a:endParaRPr/>
          </a:p>
          <a:p>
            <a:pPr indent="0" lvl="0" marL="0" marR="0" rtl="0" algn="l">
              <a:lnSpc>
                <a:spcPct val="100000"/>
              </a:lnSpc>
              <a:spcBef>
                <a:spcPts val="0"/>
              </a:spcBef>
              <a:spcAft>
                <a:spcPts val="0"/>
              </a:spcAft>
              <a:buClr>
                <a:srgbClr val="FFFF00"/>
              </a:buClr>
              <a:buSzPts val="1400"/>
              <a:buFont typeface="Courier"/>
              <a:buNone/>
            </a:pPr>
            <a:r>
              <a:rPr b="0" i="0" lang="en-US" sz="1400" u="none">
                <a:solidFill>
                  <a:srgbClr val="FFFF00"/>
                </a:solidFill>
                <a:latin typeface="Courier"/>
                <a:ea typeface="Courier"/>
                <a:cs typeface="Courier"/>
                <a:sym typeface="Courier"/>
              </a:rPr>
              <a:t>$row = $stmt-&gt;fetch(PDO::FETCH_ASSOC);</a:t>
            </a:r>
            <a:endParaRPr/>
          </a:p>
          <a:p>
            <a:pPr indent="0" lvl="0" marL="0" marR="0" rtl="0" algn="l">
              <a:lnSpc>
                <a:spcPct val="100000"/>
              </a:lnSpc>
              <a:spcBef>
                <a:spcPts val="0"/>
              </a:spcBef>
              <a:spcAft>
                <a:spcPts val="0"/>
              </a:spcAft>
              <a:buClr>
                <a:srgbClr val="FFFF00"/>
              </a:buClr>
              <a:buSzPts val="1400"/>
              <a:buFont typeface="Courier"/>
              <a:buNone/>
            </a:pPr>
            <a:r>
              <a:rPr b="0" i="0" lang="en-US" sz="1400" u="none">
                <a:solidFill>
                  <a:srgbClr val="FFFF00"/>
                </a:solidFill>
                <a:latin typeface="Courier"/>
                <a:ea typeface="Courier"/>
                <a:cs typeface="Courier"/>
                <a:sym typeface="Courier"/>
              </a:rPr>
              <a:t>if ( $row === false ) {</a:t>
            </a:r>
            <a:endParaRPr/>
          </a:p>
          <a:p>
            <a:pPr indent="0" lvl="0" marL="0" marR="0" rtl="0" algn="l">
              <a:lnSpc>
                <a:spcPct val="100000"/>
              </a:lnSpc>
              <a:spcBef>
                <a:spcPts val="0"/>
              </a:spcBef>
              <a:spcAft>
                <a:spcPts val="0"/>
              </a:spcAft>
              <a:buClr>
                <a:srgbClr val="FFFF00"/>
              </a:buClr>
              <a:buSzPts val="1400"/>
              <a:buFont typeface="Courier"/>
              <a:buNone/>
            </a:pPr>
            <a:r>
              <a:rPr b="0" i="0" lang="en-US" sz="1400" u="none">
                <a:solidFill>
                  <a:srgbClr val="FFFF00"/>
                </a:solidFill>
                <a:latin typeface="Courier"/>
                <a:ea typeface="Courier"/>
                <a:cs typeface="Courier"/>
                <a:sym typeface="Courier"/>
              </a:rPr>
              <a:t>    echo("&lt;p&gt;user_id not found&lt;/p&gt;\n");</a:t>
            </a:r>
            <a:endParaRPr/>
          </a:p>
          <a:p>
            <a:pPr indent="0" lvl="0" marL="0" marR="0" rtl="0" algn="l">
              <a:lnSpc>
                <a:spcPct val="100000"/>
              </a:lnSpc>
              <a:spcBef>
                <a:spcPts val="0"/>
              </a:spcBef>
              <a:spcAft>
                <a:spcPts val="0"/>
              </a:spcAft>
              <a:buClr>
                <a:srgbClr val="FFFF00"/>
              </a:buClr>
              <a:buSzPts val="1400"/>
              <a:buFont typeface="Courier"/>
              <a:buNone/>
            </a:pPr>
            <a:r>
              <a:rPr b="0" i="0" lang="en-US" sz="1400" u="none">
                <a:solidFill>
                  <a:srgbClr val="FFFF00"/>
                </a:solidFill>
                <a:latin typeface="Courier"/>
                <a:ea typeface="Courier"/>
                <a:cs typeface="Courier"/>
                <a:sym typeface="Courier"/>
              </a:rPr>
              <a:t>} else {</a:t>
            </a:r>
            <a:endParaRPr/>
          </a:p>
          <a:p>
            <a:pPr indent="0" lvl="0" marL="0" marR="0" rtl="0" algn="l">
              <a:lnSpc>
                <a:spcPct val="100000"/>
              </a:lnSpc>
              <a:spcBef>
                <a:spcPts val="0"/>
              </a:spcBef>
              <a:spcAft>
                <a:spcPts val="0"/>
              </a:spcAft>
              <a:buClr>
                <a:srgbClr val="FFFF00"/>
              </a:buClr>
              <a:buSzPts val="1400"/>
              <a:buFont typeface="Courier"/>
              <a:buNone/>
            </a:pPr>
            <a:r>
              <a:rPr b="0" i="0" lang="en-US" sz="1400" u="none">
                <a:solidFill>
                  <a:srgbClr val="FFFF00"/>
                </a:solidFill>
                <a:latin typeface="Courier"/>
                <a:ea typeface="Courier"/>
                <a:cs typeface="Courier"/>
                <a:sym typeface="Courier"/>
              </a:rPr>
              <a:t>    echo("&lt;p&gt;user_id found&lt;/p&gt;\n");</a:t>
            </a:r>
            <a:endParaRPr/>
          </a:p>
          <a:p>
            <a:pPr indent="0" lvl="0" marL="0" marR="0" rtl="0" algn="l">
              <a:lnSpc>
                <a:spcPct val="100000"/>
              </a:lnSpc>
              <a:spcBef>
                <a:spcPts val="0"/>
              </a:spcBef>
              <a:spcAft>
                <a:spcPts val="0"/>
              </a:spcAft>
              <a:buClr>
                <a:srgbClr val="FFFF00"/>
              </a:buClr>
              <a:buSzPts val="1400"/>
              <a:buFont typeface="Courier"/>
              <a:buNone/>
            </a:pPr>
            <a:r>
              <a:rPr b="0" i="0" lang="en-US" sz="1400" u="none">
                <a:solidFill>
                  <a:srgbClr val="FFFF00"/>
                </a:solidFill>
                <a:latin typeface="Courier"/>
                <a:ea typeface="Courier"/>
                <a:cs typeface="Courier"/>
                <a:sym typeface="Courier"/>
              </a:rPr>
              <a:t>}</a:t>
            </a:r>
            <a:endParaRPr/>
          </a:p>
        </p:txBody>
      </p:sp>
      <p:sp>
        <p:nvSpPr>
          <p:cNvPr id="373" name="Google Shape;373;p48"/>
          <p:cNvSpPr txBox="1"/>
          <p:nvPr/>
        </p:nvSpPr>
        <p:spPr>
          <a:xfrm>
            <a:off x="457200" y="4095750"/>
            <a:ext cx="2543175" cy="371475"/>
          </a:xfrm>
          <a:prstGeom prst="rect">
            <a:avLst/>
          </a:prstGeom>
          <a:noFill/>
          <a:ln>
            <a:noFill/>
          </a:ln>
        </p:spPr>
        <p:txBody>
          <a:bodyPr anchorCtr="0" anchor="ctr" bIns="0" lIns="0" spcFirstLastPara="1" rIns="0" wrap="square" tIns="0">
            <a:noAutofit/>
          </a:bodyPr>
          <a:lstStyle/>
          <a:p>
            <a:pPr indent="0" lvl="0" marL="342900" marR="0" rtl="0" algn="ctr">
              <a:lnSpc>
                <a:spcPct val="100000"/>
              </a:lnSpc>
              <a:spcBef>
                <a:spcPts val="0"/>
              </a:spcBef>
              <a:spcAft>
                <a:spcPts val="0"/>
              </a:spcAft>
              <a:buClr>
                <a:srgbClr val="FF00FF"/>
              </a:buClr>
              <a:buSzPts val="2100"/>
              <a:buFont typeface="Gill Sans"/>
              <a:buNone/>
            </a:pPr>
            <a:r>
              <a:rPr b="0" i="0" lang="en-US" sz="2100" u="none">
                <a:solidFill>
                  <a:srgbClr val="FF00FF"/>
                </a:solidFill>
                <a:latin typeface="Gill Sans"/>
                <a:ea typeface="Gill Sans"/>
                <a:cs typeface="Gill Sans"/>
                <a:sym typeface="Gill Sans"/>
              </a:rPr>
              <a:t>errors/error2.php</a:t>
            </a:r>
            <a:endParaRPr/>
          </a:p>
        </p:txBody>
      </p:sp>
      <p:pic>
        <p:nvPicPr>
          <p:cNvPr id="374" name="Google Shape;374;p48"/>
          <p:cNvPicPr preferRelativeResize="0"/>
          <p:nvPr/>
        </p:nvPicPr>
        <p:blipFill rotWithShape="1">
          <a:blip r:embed="rId3">
            <a:alphaModFix/>
          </a:blip>
          <a:srcRect b="0" l="0" r="0" t="0"/>
          <a:stretch/>
        </p:blipFill>
        <p:spPr>
          <a:xfrm>
            <a:off x="4179887" y="1733550"/>
            <a:ext cx="4954587" cy="31527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9"/>
          <p:cNvSpPr txBox="1"/>
          <p:nvPr/>
        </p:nvSpPr>
        <p:spPr>
          <a:xfrm>
            <a:off x="457200" y="590550"/>
            <a:ext cx="8615362" cy="253841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$pdo-&gt;setAttribute(PDO::ATTR_ERRMODE, </a:t>
            </a:r>
            <a:r>
              <a:rPr b="0" i="0" lang="en-US" sz="1600" u="none">
                <a:solidFill>
                  <a:srgbClr val="00FF00"/>
                </a:solidFill>
                <a:latin typeface="Courier"/>
                <a:ea typeface="Courier"/>
                <a:cs typeface="Courier"/>
                <a:sym typeface="Courier"/>
              </a:rPr>
              <a:t>PDO::ERRMODE_EXCEPTION</a:t>
            </a:r>
            <a:r>
              <a:rPr b="0" i="0" lang="en-US" sz="16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00FFFF"/>
              </a:buClr>
              <a:buSzPts val="1600"/>
              <a:buFont typeface="Courier"/>
              <a:buNone/>
            </a:pPr>
            <a:r>
              <a:rPr b="0" i="0" lang="en-US" sz="1600" u="none">
                <a:solidFill>
                  <a:srgbClr val="00FFFF"/>
                </a:solidFill>
                <a:latin typeface="Courier"/>
                <a:ea typeface="Courier"/>
                <a:cs typeface="Courier"/>
                <a:sym typeface="Courier"/>
              </a:rPr>
              <a:t>try {</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$stmt = $pdo-&gt;prepare("SELECT * FROM users where user_id = </a:t>
            </a:r>
            <a:r>
              <a:rPr b="0" i="0" lang="en-US" sz="1600" u="none">
                <a:solidFill>
                  <a:srgbClr val="FF00FF"/>
                </a:solidFill>
                <a:latin typeface="Courier"/>
                <a:ea typeface="Courier"/>
                <a:cs typeface="Courier"/>
                <a:sym typeface="Courier"/>
              </a:rPr>
              <a:t>:xyz</a:t>
            </a:r>
            <a:r>
              <a:rPr b="0" i="0" lang="en-US" sz="16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$stmt-&gt;execute(array("</a:t>
            </a:r>
            <a:r>
              <a:rPr b="0" i="0" lang="en-US" sz="1600" u="none">
                <a:solidFill>
                  <a:srgbClr val="FF00FF"/>
                </a:solidFill>
                <a:latin typeface="Courier"/>
                <a:ea typeface="Courier"/>
                <a:cs typeface="Courier"/>
                <a:sym typeface="Courier"/>
              </a:rPr>
              <a:t>:pizza</a:t>
            </a:r>
            <a:r>
              <a:rPr b="0" i="0" lang="en-US" sz="1600" u="none">
                <a:solidFill>
                  <a:srgbClr val="FFFF00"/>
                </a:solidFill>
                <a:latin typeface="Courier"/>
                <a:ea typeface="Courier"/>
                <a:cs typeface="Courier"/>
                <a:sym typeface="Courier"/>
              </a:rPr>
              <a:t>" =&gt; $_GET['user_id']));</a:t>
            </a:r>
            <a:endParaRPr/>
          </a:p>
          <a:p>
            <a:pPr indent="0" lvl="0" marL="0" marR="0" rtl="0" algn="l">
              <a:lnSpc>
                <a:spcPct val="100000"/>
              </a:lnSpc>
              <a:spcBef>
                <a:spcPts val="0"/>
              </a:spcBef>
              <a:spcAft>
                <a:spcPts val="0"/>
              </a:spcAft>
              <a:buClr>
                <a:srgbClr val="00FFFF"/>
              </a:buClr>
              <a:buSzPts val="1600"/>
              <a:buFont typeface="Courier"/>
              <a:buNone/>
            </a:pPr>
            <a:r>
              <a:rPr b="0" i="0" lang="en-US" sz="1600" u="none">
                <a:solidFill>
                  <a:srgbClr val="00FFFF"/>
                </a:solidFill>
                <a:latin typeface="Courier"/>
                <a:ea typeface="Courier"/>
                <a:cs typeface="Courier"/>
                <a:sym typeface="Courier"/>
              </a:rPr>
              <a:t>} catch (Exception $ex ) {</a:t>
            </a:r>
            <a:endParaRPr/>
          </a:p>
          <a:p>
            <a:pPr indent="0" lvl="0" marL="0" marR="0" rtl="0" algn="l">
              <a:lnSpc>
                <a:spcPct val="100000"/>
              </a:lnSpc>
              <a:spcBef>
                <a:spcPts val="0"/>
              </a:spcBef>
              <a:spcAft>
                <a:spcPts val="0"/>
              </a:spcAft>
              <a:buClr>
                <a:srgbClr val="00FFFF"/>
              </a:buClr>
              <a:buSzPts val="1600"/>
              <a:buFont typeface="Courier"/>
              <a:buNone/>
            </a:pPr>
            <a:r>
              <a:rPr b="0" i="0" lang="en-US" sz="1600" u="none">
                <a:solidFill>
                  <a:srgbClr val="00FFFF"/>
                </a:solidFill>
                <a:latin typeface="Courier"/>
                <a:ea typeface="Courier"/>
                <a:cs typeface="Courier"/>
                <a:sym typeface="Courier"/>
              </a:rPr>
              <a:t>    echo("Exception message: ".$ex-&gt;getMessage());</a:t>
            </a:r>
            <a:endParaRPr/>
          </a:p>
          <a:p>
            <a:pPr indent="0" lvl="0" marL="0" marR="0" rtl="0" algn="l">
              <a:lnSpc>
                <a:spcPct val="100000"/>
              </a:lnSpc>
              <a:spcBef>
                <a:spcPts val="0"/>
              </a:spcBef>
              <a:spcAft>
                <a:spcPts val="0"/>
              </a:spcAft>
              <a:buClr>
                <a:srgbClr val="00FFFF"/>
              </a:buClr>
              <a:buSzPts val="1600"/>
              <a:buFont typeface="Courier"/>
              <a:buNone/>
            </a:pPr>
            <a:r>
              <a:rPr b="0" i="0" lang="en-US" sz="1600" u="none">
                <a:solidFill>
                  <a:srgbClr val="00FFFF"/>
                </a:solidFill>
                <a:latin typeface="Courier"/>
                <a:ea typeface="Courier"/>
                <a:cs typeface="Courier"/>
                <a:sym typeface="Courier"/>
              </a:rPr>
              <a:t>    return;</a:t>
            </a:r>
            <a:endParaRPr/>
          </a:p>
          <a:p>
            <a:pPr indent="0" lvl="0" marL="0" marR="0" rtl="0" algn="l">
              <a:lnSpc>
                <a:spcPct val="100000"/>
              </a:lnSpc>
              <a:spcBef>
                <a:spcPts val="0"/>
              </a:spcBef>
              <a:spcAft>
                <a:spcPts val="0"/>
              </a:spcAft>
              <a:buClr>
                <a:srgbClr val="00FFFF"/>
              </a:buClr>
              <a:buSzPts val="1600"/>
              <a:buFont typeface="Courier"/>
              <a:buNone/>
            </a:pPr>
            <a:r>
              <a:rPr b="0" i="0" lang="en-US" sz="1600" u="none">
                <a:solidFill>
                  <a:srgbClr val="00FFFF"/>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$row = $stmt-&gt;fetch(PDO::FETCH_ASSOC);</a:t>
            </a:r>
            <a:endParaRPr/>
          </a:p>
        </p:txBody>
      </p:sp>
      <p:sp>
        <p:nvSpPr>
          <p:cNvPr id="380" name="Google Shape;380;p49"/>
          <p:cNvSpPr txBox="1"/>
          <p:nvPr/>
        </p:nvSpPr>
        <p:spPr>
          <a:xfrm>
            <a:off x="304800" y="4095750"/>
            <a:ext cx="2843212" cy="371475"/>
          </a:xfrm>
          <a:prstGeom prst="rect">
            <a:avLst/>
          </a:prstGeom>
          <a:noFill/>
          <a:ln>
            <a:noFill/>
          </a:ln>
        </p:spPr>
        <p:txBody>
          <a:bodyPr anchorCtr="0" anchor="ctr" bIns="0" lIns="0" spcFirstLastPara="1" rIns="0" wrap="square" tIns="0">
            <a:noAutofit/>
          </a:bodyPr>
          <a:lstStyle/>
          <a:p>
            <a:pPr indent="0" lvl="0" marL="342900" marR="0" rtl="0" algn="ctr">
              <a:lnSpc>
                <a:spcPct val="100000"/>
              </a:lnSpc>
              <a:spcBef>
                <a:spcPts val="0"/>
              </a:spcBef>
              <a:spcAft>
                <a:spcPts val="0"/>
              </a:spcAft>
              <a:buClr>
                <a:srgbClr val="FF00FF"/>
              </a:buClr>
              <a:buSzPts val="2100"/>
              <a:buFont typeface="Gill Sans"/>
              <a:buNone/>
            </a:pPr>
            <a:r>
              <a:rPr b="0" i="0" lang="en-US" sz="2100" u="none">
                <a:solidFill>
                  <a:srgbClr val="FF00FF"/>
                </a:solidFill>
                <a:latin typeface="Gill Sans"/>
                <a:ea typeface="Gill Sans"/>
                <a:cs typeface="Gill Sans"/>
                <a:sym typeface="Gill Sans"/>
              </a:rPr>
              <a:t>errors/error3.php</a:t>
            </a:r>
            <a:endParaRPr/>
          </a:p>
        </p:txBody>
      </p:sp>
      <p:pic>
        <p:nvPicPr>
          <p:cNvPr id="381" name="Google Shape;381;p49"/>
          <p:cNvPicPr preferRelativeResize="0"/>
          <p:nvPr/>
        </p:nvPicPr>
        <p:blipFill rotWithShape="1">
          <a:blip r:embed="rId3">
            <a:alphaModFix/>
          </a:blip>
          <a:srcRect b="55926" l="0" r="0" t="0"/>
          <a:stretch/>
        </p:blipFill>
        <p:spPr>
          <a:xfrm>
            <a:off x="4273550" y="3013075"/>
            <a:ext cx="4795837" cy="134461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0"/>
          <p:cNvSpPr txBox="1"/>
          <p:nvPr/>
        </p:nvSpPr>
        <p:spPr>
          <a:xfrm>
            <a:off x="200025" y="171450"/>
            <a:ext cx="9393237" cy="3695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$pdo-&gt;setAttribute(PDO::ATTR_ERRMODE, </a:t>
            </a:r>
            <a:r>
              <a:rPr b="0" i="0" lang="en-US" sz="1600" u="none">
                <a:solidFill>
                  <a:srgbClr val="00FF00"/>
                </a:solidFill>
                <a:latin typeface="Courier"/>
                <a:ea typeface="Courier"/>
                <a:cs typeface="Courier"/>
                <a:sym typeface="Courier"/>
              </a:rPr>
              <a:t>PDO::ERRMODE_EXCEPTION</a:t>
            </a:r>
            <a:r>
              <a:rPr b="0" i="0" lang="en-US" sz="16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00FFFF"/>
              </a:buClr>
              <a:buSzPts val="1600"/>
              <a:buFont typeface="Courier"/>
              <a:buNone/>
            </a:pPr>
            <a:r>
              <a:rPr b="0" i="0" lang="en-US" sz="1600" u="none">
                <a:solidFill>
                  <a:srgbClr val="00FFFF"/>
                </a:solidFill>
                <a:latin typeface="Courier"/>
                <a:ea typeface="Courier"/>
                <a:cs typeface="Courier"/>
                <a:sym typeface="Courier"/>
              </a:rPr>
              <a:t>try {</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$stmt = $pdo-&gt;prepare("SELECT * FROM users where user_id = </a:t>
            </a:r>
            <a:r>
              <a:rPr b="0" i="0" lang="en-US" sz="1600" u="none">
                <a:solidFill>
                  <a:srgbClr val="FF00FF"/>
                </a:solidFill>
                <a:latin typeface="Courier"/>
                <a:ea typeface="Courier"/>
                <a:cs typeface="Courier"/>
                <a:sym typeface="Courier"/>
              </a:rPr>
              <a:t>:xyz</a:t>
            </a:r>
            <a:r>
              <a:rPr b="0" i="0" lang="en-US" sz="16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$stmt-&gt;execute(array("</a:t>
            </a:r>
            <a:r>
              <a:rPr b="0" i="0" lang="en-US" sz="1600" u="none">
                <a:solidFill>
                  <a:srgbClr val="FF00FF"/>
                </a:solidFill>
                <a:latin typeface="Courier"/>
                <a:ea typeface="Courier"/>
                <a:cs typeface="Courier"/>
                <a:sym typeface="Courier"/>
              </a:rPr>
              <a:t>:pizza</a:t>
            </a:r>
            <a:r>
              <a:rPr b="0" i="0" lang="en-US" sz="1600" u="none">
                <a:solidFill>
                  <a:srgbClr val="FFFF00"/>
                </a:solidFill>
                <a:latin typeface="Courier"/>
                <a:ea typeface="Courier"/>
                <a:cs typeface="Courier"/>
                <a:sym typeface="Courier"/>
              </a:rPr>
              <a:t>" =&gt; $_GET['user_id']));</a:t>
            </a:r>
            <a:endParaRPr/>
          </a:p>
          <a:p>
            <a:pPr indent="0" lvl="0" marL="0" marR="0" rtl="0" algn="l">
              <a:lnSpc>
                <a:spcPct val="100000"/>
              </a:lnSpc>
              <a:spcBef>
                <a:spcPts val="0"/>
              </a:spcBef>
              <a:spcAft>
                <a:spcPts val="0"/>
              </a:spcAft>
              <a:buClr>
                <a:srgbClr val="00FFFF"/>
              </a:buClr>
              <a:buSzPts val="1600"/>
              <a:buFont typeface="Courier"/>
              <a:buNone/>
            </a:pPr>
            <a:r>
              <a:rPr b="0" i="0" lang="en-US" sz="1600" u="none">
                <a:solidFill>
                  <a:srgbClr val="00FFFF"/>
                </a:solidFill>
                <a:latin typeface="Courier"/>
                <a:ea typeface="Courier"/>
                <a:cs typeface="Courier"/>
                <a:sym typeface="Courier"/>
              </a:rPr>
              <a:t>} catch (Exception $ex ) {</a:t>
            </a:r>
            <a:endParaRPr/>
          </a:p>
          <a:p>
            <a:pPr indent="0" lvl="0" marL="0" marR="0" rtl="0" algn="l">
              <a:lnSpc>
                <a:spcPct val="100000"/>
              </a:lnSpc>
              <a:spcBef>
                <a:spcPts val="0"/>
              </a:spcBef>
              <a:spcAft>
                <a:spcPts val="0"/>
              </a:spcAft>
              <a:buClr>
                <a:srgbClr val="00FFFF"/>
              </a:buClr>
              <a:buSzPts val="1600"/>
              <a:buFont typeface="Courier"/>
              <a:buNone/>
            </a:pPr>
            <a:r>
              <a:rPr b="0" i="0" lang="en-US" sz="1600" u="none">
                <a:solidFill>
                  <a:srgbClr val="00FFFF"/>
                </a:solidFill>
                <a:latin typeface="Courier"/>
                <a:ea typeface="Courier"/>
                <a:cs typeface="Courier"/>
                <a:sym typeface="Courier"/>
              </a:rPr>
              <a:t>    echo("Internal error, please contact support");</a:t>
            </a:r>
            <a:endParaRPr/>
          </a:p>
          <a:p>
            <a:pPr indent="0" lvl="0" marL="0" marR="0" rtl="0" algn="l">
              <a:lnSpc>
                <a:spcPct val="100000"/>
              </a:lnSpc>
              <a:spcBef>
                <a:spcPts val="0"/>
              </a:spcBef>
              <a:spcAft>
                <a:spcPts val="0"/>
              </a:spcAft>
              <a:buClr>
                <a:srgbClr val="00FFFF"/>
              </a:buClr>
              <a:buSzPts val="1600"/>
              <a:buFont typeface="Courier"/>
              <a:buNone/>
            </a:pPr>
            <a:r>
              <a:rPr b="0" i="0" lang="en-US" sz="1600" u="none">
                <a:solidFill>
                  <a:srgbClr val="00FFFF"/>
                </a:solidFill>
                <a:latin typeface="Courier"/>
                <a:ea typeface="Courier"/>
                <a:cs typeface="Courier"/>
                <a:sym typeface="Courier"/>
              </a:rPr>
              <a:t>    </a:t>
            </a:r>
            <a:r>
              <a:rPr b="0" i="0" lang="en-US" sz="1600" u="none">
                <a:solidFill>
                  <a:srgbClr val="FF6600"/>
                </a:solidFill>
                <a:latin typeface="Courier"/>
                <a:ea typeface="Courier"/>
                <a:cs typeface="Courier"/>
                <a:sym typeface="Courier"/>
              </a:rPr>
              <a:t>error_log</a:t>
            </a:r>
            <a:r>
              <a:rPr b="0" i="0" lang="en-US" sz="1600" u="none">
                <a:solidFill>
                  <a:srgbClr val="00FFFF"/>
                </a:solidFill>
                <a:latin typeface="Courier"/>
                <a:ea typeface="Courier"/>
                <a:cs typeface="Courier"/>
                <a:sym typeface="Courier"/>
              </a:rPr>
              <a:t>("error4.php, SQL error=".$ex-&gt;getMessage());</a:t>
            </a:r>
            <a:endParaRPr/>
          </a:p>
          <a:p>
            <a:pPr indent="0" lvl="0" marL="0" marR="0" rtl="0" algn="l">
              <a:lnSpc>
                <a:spcPct val="100000"/>
              </a:lnSpc>
              <a:spcBef>
                <a:spcPts val="0"/>
              </a:spcBef>
              <a:spcAft>
                <a:spcPts val="0"/>
              </a:spcAft>
              <a:buClr>
                <a:srgbClr val="00FFFF"/>
              </a:buClr>
              <a:buSzPts val="1600"/>
              <a:buFont typeface="Courier"/>
              <a:buNone/>
            </a:pPr>
            <a:r>
              <a:rPr b="0" i="0" lang="en-US" sz="1600" u="none">
                <a:solidFill>
                  <a:srgbClr val="00FFFF"/>
                </a:solidFill>
                <a:latin typeface="Courier"/>
                <a:ea typeface="Courier"/>
                <a:cs typeface="Courier"/>
                <a:sym typeface="Courier"/>
              </a:rPr>
              <a:t>    return;</a:t>
            </a:r>
            <a:endParaRPr/>
          </a:p>
          <a:p>
            <a:pPr indent="0" lvl="0" marL="0" marR="0" rtl="0" algn="l">
              <a:lnSpc>
                <a:spcPct val="100000"/>
              </a:lnSpc>
              <a:spcBef>
                <a:spcPts val="0"/>
              </a:spcBef>
              <a:spcAft>
                <a:spcPts val="0"/>
              </a:spcAft>
              <a:buClr>
                <a:srgbClr val="00FFFF"/>
              </a:buClr>
              <a:buSzPts val="1600"/>
              <a:buFont typeface="Courier"/>
              <a:buNone/>
            </a:pPr>
            <a:r>
              <a:rPr b="0" i="0" lang="en-US" sz="1600" u="none">
                <a:solidFill>
                  <a:srgbClr val="00FFFF"/>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$row = $stmt-&gt;fetch(PDO::FETCH_ASSOC);</a:t>
            </a:r>
            <a:endParaRPr/>
          </a:p>
        </p:txBody>
      </p:sp>
      <p:sp>
        <p:nvSpPr>
          <p:cNvPr id="387" name="Google Shape;387;p50"/>
          <p:cNvSpPr txBox="1"/>
          <p:nvPr/>
        </p:nvSpPr>
        <p:spPr>
          <a:xfrm>
            <a:off x="165100" y="4086225"/>
            <a:ext cx="2628900" cy="371475"/>
          </a:xfrm>
          <a:prstGeom prst="rect">
            <a:avLst/>
          </a:prstGeom>
          <a:noFill/>
          <a:ln>
            <a:noFill/>
          </a:ln>
        </p:spPr>
        <p:txBody>
          <a:bodyPr anchorCtr="0" anchor="ctr" bIns="0" lIns="0" spcFirstLastPara="1" rIns="0" wrap="square" tIns="0">
            <a:noAutofit/>
          </a:bodyPr>
          <a:lstStyle/>
          <a:p>
            <a:pPr indent="0" lvl="0" marL="342900" marR="0" rtl="0" algn="ctr">
              <a:lnSpc>
                <a:spcPct val="100000"/>
              </a:lnSpc>
              <a:spcBef>
                <a:spcPts val="0"/>
              </a:spcBef>
              <a:spcAft>
                <a:spcPts val="0"/>
              </a:spcAft>
              <a:buClr>
                <a:srgbClr val="FF00FF"/>
              </a:buClr>
              <a:buSzPts val="2100"/>
              <a:buFont typeface="Gill Sans"/>
              <a:buNone/>
            </a:pPr>
            <a:r>
              <a:rPr b="0" i="0" lang="en-US" sz="2100" u="none">
                <a:solidFill>
                  <a:srgbClr val="FF00FF"/>
                </a:solidFill>
                <a:latin typeface="Gill Sans"/>
                <a:ea typeface="Gill Sans"/>
                <a:cs typeface="Gill Sans"/>
                <a:sym typeface="Gill Sans"/>
              </a:rPr>
              <a:t>errors/error4.php</a:t>
            </a:r>
            <a:endParaRPr/>
          </a:p>
        </p:txBody>
      </p:sp>
      <p:pic>
        <p:nvPicPr>
          <p:cNvPr id="388" name="Google Shape;388;p50"/>
          <p:cNvPicPr preferRelativeResize="0"/>
          <p:nvPr/>
        </p:nvPicPr>
        <p:blipFill rotWithShape="1">
          <a:blip r:embed="rId3">
            <a:alphaModFix/>
          </a:blip>
          <a:srcRect b="63333" l="0" r="0" t="0"/>
          <a:stretch/>
        </p:blipFill>
        <p:spPr>
          <a:xfrm>
            <a:off x="3505200" y="3257550"/>
            <a:ext cx="5797550" cy="13525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1"/>
          <p:cNvSpPr txBox="1"/>
          <p:nvPr>
            <p:ph type="title"/>
          </p:nvPr>
        </p:nvSpPr>
        <p:spPr>
          <a:xfrm>
            <a:off x="849312" y="590550"/>
            <a:ext cx="7445375" cy="830262"/>
          </a:xfrm>
          <a:prstGeom prst="rect">
            <a:avLst/>
          </a:prstGeom>
          <a:noFill/>
          <a:ln>
            <a:noFill/>
          </a:ln>
        </p:spPr>
        <p:txBody>
          <a:bodyPr anchorCtr="0" anchor="ctr" bIns="50800" lIns="50800" spcFirstLastPara="1" rIns="50800" wrap="square" tIns="50800">
            <a:noAutofit/>
          </a:bodyPr>
          <a:lstStyle/>
          <a:p>
            <a:pPr indent="0" lvl="0" marL="0" rtl="0" algn="ctr">
              <a:lnSpc>
                <a:spcPct val="100000"/>
              </a:lnSpc>
              <a:spcBef>
                <a:spcPts val="0"/>
              </a:spcBef>
              <a:spcAft>
                <a:spcPts val="0"/>
              </a:spcAft>
              <a:buClr>
                <a:srgbClr val="FFCC66"/>
              </a:buClr>
              <a:buSzPts val="4200"/>
              <a:buFont typeface="Gill Sans"/>
              <a:buNone/>
            </a:pPr>
            <a:r>
              <a:rPr b="0" i="0" lang="en-US" sz="4200" u="none">
                <a:solidFill>
                  <a:srgbClr val="FFCC66"/>
                </a:solidFill>
                <a:latin typeface="Gill Sans"/>
                <a:ea typeface="Gill Sans"/>
                <a:cs typeface="Gill Sans"/>
                <a:sym typeface="Gill Sans"/>
              </a:rPr>
              <a:t>Where do </a:t>
            </a:r>
            <a:r>
              <a:rPr b="0" i="0" lang="en-US" sz="4200" u="none">
                <a:solidFill>
                  <a:srgbClr val="FF00FF"/>
                </a:solidFill>
                <a:latin typeface="Gill Sans"/>
                <a:ea typeface="Gill Sans"/>
                <a:cs typeface="Gill Sans"/>
                <a:sym typeface="Gill Sans"/>
              </a:rPr>
              <a:t>error_log</a:t>
            </a:r>
            <a:r>
              <a:rPr b="0" i="0" lang="en-US" sz="4200" u="none">
                <a:solidFill>
                  <a:srgbClr val="FFCC66"/>
                </a:solidFill>
                <a:latin typeface="Gill Sans"/>
                <a:ea typeface="Gill Sans"/>
                <a:cs typeface="Gill Sans"/>
                <a:sym typeface="Gill Sans"/>
              </a:rPr>
              <a:t>()s go?</a:t>
            </a:r>
            <a:endParaRPr/>
          </a:p>
        </p:txBody>
      </p:sp>
      <p:sp>
        <p:nvSpPr>
          <p:cNvPr id="394" name="Google Shape;394;p51"/>
          <p:cNvSpPr txBox="1"/>
          <p:nvPr>
            <p:ph idx="1" type="body"/>
          </p:nvPr>
        </p:nvSpPr>
        <p:spPr>
          <a:xfrm>
            <a:off x="533400" y="1428750"/>
            <a:ext cx="7445375" cy="3014662"/>
          </a:xfrm>
          <a:prstGeom prst="rect">
            <a:avLst/>
          </a:prstGeom>
          <a:noFill/>
          <a:ln>
            <a:noFill/>
          </a:ln>
        </p:spPr>
        <p:txBody>
          <a:bodyPr anchorCtr="0" anchor="t" bIns="50800" lIns="50800" spcFirstLastPara="1" rIns="50800" wrap="square" tIns="50800">
            <a:noAutofit/>
          </a:bodyPr>
          <a:lstStyle/>
          <a:p>
            <a:pPr indent="0" lvl="0" marL="177800" marR="0" rtl="0" algn="l">
              <a:lnSpc>
                <a:spcPct val="100000"/>
              </a:lnSpc>
              <a:spcBef>
                <a:spcPts val="0"/>
              </a:spcBef>
              <a:spcAft>
                <a:spcPts val="0"/>
              </a:spcAft>
              <a:buClr>
                <a:schemeClr val="lt1"/>
              </a:buClr>
              <a:buSzPts val="3591"/>
              <a:buFont typeface="Gill Sans"/>
              <a:buNone/>
            </a:pPr>
            <a:r>
              <a:rPr b="0" i="0" lang="en-US" sz="2100" u="none" cap="none" strike="noStrike">
                <a:solidFill>
                  <a:schemeClr val="lt1"/>
                </a:solidFill>
                <a:latin typeface="Gill Sans"/>
                <a:ea typeface="Gill Sans"/>
                <a:cs typeface="Gill Sans"/>
                <a:sym typeface="Gill Sans"/>
              </a:rPr>
              <a:t>When in doubt, look at PHPInfo...</a:t>
            </a:r>
            <a:endParaRPr/>
          </a:p>
        </p:txBody>
      </p:sp>
      <p:pic>
        <p:nvPicPr>
          <p:cNvPr id="395" name="Google Shape;395;p51"/>
          <p:cNvPicPr preferRelativeResize="0"/>
          <p:nvPr/>
        </p:nvPicPr>
        <p:blipFill rotWithShape="1">
          <a:blip r:embed="rId3">
            <a:alphaModFix/>
          </a:blip>
          <a:srcRect b="0" l="0" r="0" t="0"/>
          <a:stretch/>
        </p:blipFill>
        <p:spPr>
          <a:xfrm>
            <a:off x="722312" y="2614612"/>
            <a:ext cx="7693025" cy="207168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2"/>
          <p:cNvSpPr txBox="1"/>
          <p:nvPr>
            <p:ph type="title"/>
          </p:nvPr>
        </p:nvSpPr>
        <p:spPr>
          <a:xfrm>
            <a:off x="849312" y="590550"/>
            <a:ext cx="7445375" cy="830262"/>
          </a:xfrm>
          <a:prstGeom prst="rect">
            <a:avLst/>
          </a:prstGeom>
          <a:noFill/>
          <a:ln>
            <a:noFill/>
          </a:ln>
        </p:spPr>
        <p:txBody>
          <a:bodyPr anchorCtr="0" anchor="ctr" bIns="50800" lIns="50800" spcFirstLastPara="1" rIns="50800" wrap="square" tIns="50800">
            <a:noAutofit/>
          </a:bodyPr>
          <a:lstStyle/>
          <a:p>
            <a:pPr indent="0" lvl="0" marL="0" rtl="0" algn="ctr">
              <a:lnSpc>
                <a:spcPct val="100000"/>
              </a:lnSpc>
              <a:spcBef>
                <a:spcPts val="0"/>
              </a:spcBef>
              <a:spcAft>
                <a:spcPts val="0"/>
              </a:spcAft>
              <a:buClr>
                <a:srgbClr val="FFCC66"/>
              </a:buClr>
              <a:buSzPts val="4200"/>
              <a:buFont typeface="Gill Sans"/>
              <a:buNone/>
            </a:pPr>
            <a:r>
              <a:rPr b="0" i="0" lang="en-US" sz="4200" u="none">
                <a:solidFill>
                  <a:srgbClr val="FFCC66"/>
                </a:solidFill>
                <a:latin typeface="Gill Sans"/>
                <a:ea typeface="Gill Sans"/>
                <a:cs typeface="Gill Sans"/>
                <a:sym typeface="Gill Sans"/>
              </a:rPr>
              <a:t>Where do </a:t>
            </a:r>
            <a:r>
              <a:rPr b="0" i="0" lang="en-US" sz="4200" u="none">
                <a:solidFill>
                  <a:srgbClr val="FF00FF"/>
                </a:solidFill>
                <a:latin typeface="Gill Sans"/>
                <a:ea typeface="Gill Sans"/>
                <a:cs typeface="Gill Sans"/>
                <a:sym typeface="Gill Sans"/>
              </a:rPr>
              <a:t>error_log</a:t>
            </a:r>
            <a:r>
              <a:rPr b="0" i="0" lang="en-US" sz="4200" u="none">
                <a:solidFill>
                  <a:srgbClr val="FFCC66"/>
                </a:solidFill>
                <a:latin typeface="Gill Sans"/>
                <a:ea typeface="Gill Sans"/>
                <a:cs typeface="Gill Sans"/>
                <a:sym typeface="Gill Sans"/>
              </a:rPr>
              <a:t>()s go?</a:t>
            </a:r>
            <a:endParaRPr/>
          </a:p>
        </p:txBody>
      </p:sp>
      <p:sp>
        <p:nvSpPr>
          <p:cNvPr id="401" name="Google Shape;401;p52"/>
          <p:cNvSpPr txBox="1"/>
          <p:nvPr>
            <p:ph idx="1" type="body"/>
          </p:nvPr>
        </p:nvSpPr>
        <p:spPr>
          <a:xfrm>
            <a:off x="849312" y="1538287"/>
            <a:ext cx="7445375" cy="3014662"/>
          </a:xfrm>
          <a:prstGeom prst="rect">
            <a:avLst/>
          </a:prstGeom>
          <a:noFill/>
          <a:ln>
            <a:noFill/>
          </a:ln>
        </p:spPr>
        <p:txBody>
          <a:bodyPr anchorCtr="0" anchor="t" bIns="50800" lIns="50800" spcFirstLastPara="1" rIns="50800" wrap="square" tIns="50800">
            <a:noAutofit/>
          </a:bodyPr>
          <a:lstStyle/>
          <a:p>
            <a:pPr indent="-442912" lvl="0" marL="620712" marR="0" rtl="0" algn="l">
              <a:lnSpc>
                <a:spcPct val="100000"/>
              </a:lnSpc>
              <a:spcBef>
                <a:spcPts val="0"/>
              </a:spcBef>
              <a:spcAft>
                <a:spcPts val="0"/>
              </a:spcAft>
              <a:buClr>
                <a:schemeClr val="lt1"/>
              </a:buClr>
              <a:buSzPts val="3420"/>
              <a:buFont typeface="Gill Sans"/>
              <a:buChar char="•"/>
            </a:pPr>
            <a:r>
              <a:rPr b="0" i="0" lang="en-US" sz="2000" u="none" cap="none" strike="noStrike">
                <a:solidFill>
                  <a:schemeClr val="lt1"/>
                </a:solidFill>
                <a:latin typeface="Gill Sans"/>
                <a:ea typeface="Gill Sans"/>
                <a:cs typeface="Gill Sans"/>
                <a:sym typeface="Gill Sans"/>
              </a:rPr>
              <a:t>File Paths:</a:t>
            </a:r>
            <a:endParaRPr/>
          </a:p>
          <a:p>
            <a:pPr indent="0" lvl="2" marL="676275" marR="0" rtl="0" algn="l">
              <a:lnSpc>
                <a:spcPct val="100000"/>
              </a:lnSpc>
              <a:spcBef>
                <a:spcPts val="1300"/>
              </a:spcBef>
              <a:spcAft>
                <a:spcPts val="0"/>
              </a:spcAft>
              <a:buClr>
                <a:schemeClr val="lt1"/>
              </a:buClr>
              <a:buSzPts val="3420"/>
              <a:buFont typeface="Gill Sans"/>
              <a:buNone/>
            </a:pPr>
            <a:r>
              <a:rPr b="0" i="0" lang="en-US" sz="2000" u="none" cap="none" strike="noStrike">
                <a:solidFill>
                  <a:schemeClr val="lt1"/>
                </a:solidFill>
                <a:latin typeface="Gill Sans"/>
                <a:ea typeface="Gill Sans"/>
                <a:cs typeface="Gill Sans"/>
                <a:sym typeface="Gill Sans"/>
              </a:rPr>
              <a:t>-  /Applications/MAMP/logs/php_error.log</a:t>
            </a:r>
            <a:endParaRPr/>
          </a:p>
          <a:p>
            <a:pPr indent="0" lvl="2" marL="676275" marR="0" rtl="0" algn="l">
              <a:lnSpc>
                <a:spcPct val="100000"/>
              </a:lnSpc>
              <a:spcBef>
                <a:spcPts val="1300"/>
              </a:spcBef>
              <a:spcAft>
                <a:spcPts val="0"/>
              </a:spcAft>
              <a:buClr>
                <a:schemeClr val="lt1"/>
              </a:buClr>
              <a:buSzPts val="3420"/>
              <a:buFont typeface="Gill Sans"/>
              <a:buNone/>
            </a:pPr>
            <a:r>
              <a:rPr b="0" i="0" lang="en-US" sz="2000" u="none" cap="none" strike="noStrike">
                <a:solidFill>
                  <a:schemeClr val="lt1"/>
                </a:solidFill>
                <a:latin typeface="Gill Sans"/>
                <a:ea typeface="Gill Sans"/>
                <a:cs typeface="Gill Sans"/>
                <a:sym typeface="Gill Sans"/>
              </a:rPr>
              <a:t>-  c:\xampp\php\logs\php_error_log</a:t>
            </a:r>
            <a:endParaRPr/>
          </a:p>
          <a:p>
            <a:pPr indent="-442912" lvl="0" marL="620712" marR="0" rtl="0" algn="l">
              <a:lnSpc>
                <a:spcPct val="100000"/>
              </a:lnSpc>
              <a:spcBef>
                <a:spcPts val="1300"/>
              </a:spcBef>
              <a:spcAft>
                <a:spcPts val="0"/>
              </a:spcAft>
              <a:buClr>
                <a:schemeClr val="lt1"/>
              </a:buClr>
              <a:buSzPts val="3420"/>
              <a:buFont typeface="Gill Sans"/>
              <a:buChar char="•"/>
            </a:pPr>
            <a:r>
              <a:rPr b="0" i="0" lang="en-US" sz="2000" u="none" cap="none" strike="noStrike">
                <a:solidFill>
                  <a:schemeClr val="lt1"/>
                </a:solidFill>
                <a:latin typeface="Gill Sans"/>
                <a:ea typeface="Gill Sans"/>
                <a:cs typeface="Gill Sans"/>
                <a:sym typeface="Gill Sans"/>
              </a:rPr>
              <a:t>Open the log file and scroll to the bottom</a:t>
            </a:r>
            <a:endParaRPr/>
          </a:p>
          <a:p>
            <a:pPr indent="-442912" lvl="0" marL="620712" marR="0" rtl="0" algn="l">
              <a:lnSpc>
                <a:spcPct val="100000"/>
              </a:lnSpc>
              <a:spcBef>
                <a:spcPts val="1300"/>
              </a:spcBef>
              <a:spcAft>
                <a:spcPts val="0"/>
              </a:spcAft>
              <a:buClr>
                <a:schemeClr val="lt1"/>
              </a:buClr>
              <a:buSzPts val="3420"/>
              <a:buFont typeface="Gill Sans"/>
              <a:buChar char="•"/>
            </a:pPr>
            <a:r>
              <a:rPr b="0" i="0" lang="en-US" sz="2000" u="none" cap="none" strike="noStrike">
                <a:solidFill>
                  <a:schemeClr val="lt1"/>
                </a:solidFill>
                <a:latin typeface="Gill Sans"/>
                <a:ea typeface="Gill Sans"/>
                <a:cs typeface="Gill Sans"/>
                <a:sym typeface="Gill Sans"/>
              </a:rPr>
              <a:t>Watch the log actively</a:t>
            </a:r>
            <a:endParaRPr/>
          </a:p>
          <a:p>
            <a:pPr indent="0" lvl="2" marL="676275" marR="0" rtl="0" algn="l">
              <a:lnSpc>
                <a:spcPct val="100000"/>
              </a:lnSpc>
              <a:spcBef>
                <a:spcPts val="1300"/>
              </a:spcBef>
              <a:spcAft>
                <a:spcPts val="0"/>
              </a:spcAft>
              <a:buClr>
                <a:schemeClr val="lt1"/>
              </a:buClr>
              <a:buSzPts val="3420"/>
              <a:buFont typeface="Gill Sans"/>
              <a:buNone/>
            </a:pPr>
            <a:r>
              <a:rPr b="0" i="0" lang="en-US" sz="2000" u="none" cap="none" strike="noStrike">
                <a:solidFill>
                  <a:schemeClr val="lt1"/>
                </a:solidFill>
                <a:latin typeface="Gill Sans"/>
                <a:ea typeface="Gill Sans"/>
                <a:cs typeface="Gill Sans"/>
                <a:sym typeface="Gill Sans"/>
              </a:rPr>
              <a:t>-  On Mac / Linux use:   </a:t>
            </a:r>
            <a:r>
              <a:rPr b="0" i="0" lang="en-US" sz="2000" u="none" cap="none" strike="noStrike">
                <a:solidFill>
                  <a:srgbClr val="FFFF00"/>
                </a:solidFill>
                <a:latin typeface="Gill Sans"/>
                <a:ea typeface="Gill Sans"/>
                <a:cs typeface="Gill Sans"/>
                <a:sym typeface="Gill Sans"/>
              </a:rPr>
              <a:t>tail -f filename</a:t>
            </a:r>
            <a:endParaRPr/>
          </a:p>
          <a:p>
            <a:pPr indent="0" lvl="2" marL="676275" marR="0" rtl="0" algn="l">
              <a:lnSpc>
                <a:spcPct val="100000"/>
              </a:lnSpc>
              <a:spcBef>
                <a:spcPts val="1300"/>
              </a:spcBef>
              <a:spcAft>
                <a:spcPts val="0"/>
              </a:spcAft>
              <a:buClr>
                <a:schemeClr val="lt1"/>
              </a:buClr>
              <a:buSzPts val="3420"/>
              <a:buFont typeface="Gill Sans"/>
              <a:buNone/>
            </a:pPr>
            <a:r>
              <a:rPr b="0" i="0" lang="en-US" sz="2000" u="none" cap="none" strike="noStrike">
                <a:solidFill>
                  <a:schemeClr val="lt1"/>
                </a:solidFill>
                <a:latin typeface="Gill Sans"/>
                <a:ea typeface="Gill Sans"/>
                <a:cs typeface="Gill Sans"/>
                <a:sym typeface="Gill Sans"/>
              </a:rPr>
              <a:t>-  Windows:  </a:t>
            </a:r>
            <a:r>
              <a:rPr b="0" i="0" lang="en-US" sz="2000" u="none" cap="none" strike="noStrike">
                <a:solidFill>
                  <a:srgbClr val="FFFF00"/>
                </a:solidFill>
                <a:latin typeface="Gill Sans"/>
                <a:ea typeface="Gill Sans"/>
                <a:cs typeface="Gill Sans"/>
                <a:sym typeface="Gill Sans"/>
              </a:rPr>
              <a:t>http://ophilipp.free.fr/op_tail.htm</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53"/>
          <p:cNvPicPr preferRelativeResize="0"/>
          <p:nvPr/>
        </p:nvPicPr>
        <p:blipFill rotWithShape="1">
          <a:blip r:embed="rId3">
            <a:alphaModFix/>
          </a:blip>
          <a:srcRect b="0" l="0" r="0" t="0"/>
          <a:stretch/>
        </p:blipFill>
        <p:spPr>
          <a:xfrm>
            <a:off x="0" y="88900"/>
            <a:ext cx="9144000" cy="4948237"/>
          </a:xfrm>
          <a:prstGeom prst="rect">
            <a:avLst/>
          </a:prstGeom>
          <a:noFill/>
          <a:ln>
            <a:noFill/>
          </a:ln>
        </p:spPr>
      </p:pic>
      <p:cxnSp>
        <p:nvCxnSpPr>
          <p:cNvPr id="407" name="Google Shape;407;p53"/>
          <p:cNvCxnSpPr/>
          <p:nvPr/>
        </p:nvCxnSpPr>
        <p:spPr>
          <a:xfrm flipH="1" rot="10800000">
            <a:off x="4419600" y="742950"/>
            <a:ext cx="3514725" cy="471487"/>
          </a:xfrm>
          <a:prstGeom prst="straightConnector1">
            <a:avLst/>
          </a:prstGeom>
          <a:noFill/>
          <a:ln cap="flat" cmpd="sng" w="76200">
            <a:solidFill>
              <a:srgbClr val="FF00FF"/>
            </a:solidFill>
            <a:prstDash val="solid"/>
            <a:miter lim="800000"/>
            <a:headEnd len="med" w="med" type="stealth"/>
            <a:tailEnd len="med" w="med" type="none"/>
          </a:ln>
        </p:spPr>
      </p:cxnSp>
      <p:cxnSp>
        <p:nvCxnSpPr>
          <p:cNvPr id="408" name="Google Shape;408;p53"/>
          <p:cNvCxnSpPr/>
          <p:nvPr/>
        </p:nvCxnSpPr>
        <p:spPr>
          <a:xfrm flipH="1" rot="10800000">
            <a:off x="7467600" y="2952750"/>
            <a:ext cx="1066800" cy="304800"/>
          </a:xfrm>
          <a:prstGeom prst="straightConnector1">
            <a:avLst/>
          </a:prstGeom>
          <a:noFill/>
          <a:ln cap="flat" cmpd="sng" w="76200">
            <a:solidFill>
              <a:srgbClr val="00FF00"/>
            </a:solidFill>
            <a:prstDash val="solid"/>
            <a:miter lim="800000"/>
            <a:headEnd len="med" w="med" type="stealth"/>
            <a:tailEnd len="med" w="med" type="non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4"/>
          <p:cNvSpPr txBox="1"/>
          <p:nvPr>
            <p:ph type="title"/>
          </p:nvPr>
        </p:nvSpPr>
        <p:spPr>
          <a:xfrm>
            <a:off x="838200" y="590550"/>
            <a:ext cx="7445375" cy="830262"/>
          </a:xfrm>
          <a:prstGeom prst="rect">
            <a:avLst/>
          </a:prstGeom>
          <a:noFill/>
          <a:ln>
            <a:noFill/>
          </a:ln>
        </p:spPr>
        <p:txBody>
          <a:bodyPr anchorCtr="0" anchor="ctr" bIns="50800" lIns="50800" spcFirstLastPara="1" rIns="50800" wrap="square" tIns="50800">
            <a:noAutofit/>
          </a:bodyPr>
          <a:lstStyle/>
          <a:p>
            <a:pPr indent="0" lvl="0" marL="0" rtl="0" algn="ctr">
              <a:lnSpc>
                <a:spcPct val="100000"/>
              </a:lnSpc>
              <a:spcBef>
                <a:spcPts val="0"/>
              </a:spcBef>
              <a:spcAft>
                <a:spcPts val="0"/>
              </a:spcAft>
              <a:buClr>
                <a:srgbClr val="FFCC66"/>
              </a:buClr>
              <a:buSzPts val="4200"/>
              <a:buFont typeface="Gill Sans"/>
              <a:buNone/>
            </a:pPr>
            <a:r>
              <a:rPr b="0" i="0" lang="en-US" sz="4200" u="none">
                <a:solidFill>
                  <a:srgbClr val="FFCC66"/>
                </a:solidFill>
                <a:latin typeface="Gill Sans"/>
                <a:ea typeface="Gill Sans"/>
                <a:cs typeface="Gill Sans"/>
                <a:sym typeface="Gill Sans"/>
              </a:rPr>
              <a:t>Summary</a:t>
            </a:r>
            <a:endParaRPr/>
          </a:p>
        </p:txBody>
      </p:sp>
      <p:sp>
        <p:nvSpPr>
          <p:cNvPr id="414" name="Google Shape;414;p54"/>
          <p:cNvSpPr txBox="1"/>
          <p:nvPr>
            <p:ph idx="1" type="body"/>
          </p:nvPr>
        </p:nvSpPr>
        <p:spPr>
          <a:xfrm>
            <a:off x="849312" y="1614487"/>
            <a:ext cx="7445375" cy="2709862"/>
          </a:xfrm>
          <a:prstGeom prst="rect">
            <a:avLst/>
          </a:prstGeom>
          <a:noFill/>
          <a:ln>
            <a:noFill/>
          </a:ln>
        </p:spPr>
        <p:txBody>
          <a:bodyPr anchorCtr="0" anchor="t" bIns="50800" lIns="50800" spcFirstLastPara="1" rIns="50800" wrap="square" tIns="50800">
            <a:noAutofit/>
          </a:bodyPr>
          <a:lstStyle/>
          <a:p>
            <a:pPr indent="-442912" lvl="0" marL="620712" marR="0" rtl="0" algn="l">
              <a:lnSpc>
                <a:spcPct val="100000"/>
              </a:lnSpc>
              <a:spcBef>
                <a:spcPts val="0"/>
              </a:spcBef>
              <a:spcAft>
                <a:spcPts val="0"/>
              </a:spcAft>
              <a:buClr>
                <a:schemeClr val="lt1"/>
              </a:buClr>
              <a:buSzPts val="3420"/>
              <a:buFont typeface="Gill Sans"/>
              <a:buChar char="•"/>
            </a:pPr>
            <a:r>
              <a:rPr b="0" i="0" lang="en-US" sz="2000" u="none" cap="none" strike="noStrike">
                <a:solidFill>
                  <a:schemeClr val="lt1"/>
                </a:solidFill>
                <a:latin typeface="Gill Sans"/>
                <a:ea typeface="Gill Sans"/>
                <a:cs typeface="Gill Sans"/>
                <a:sym typeface="Gill Sans"/>
              </a:rPr>
              <a:t>Making database connections</a:t>
            </a:r>
            <a:endParaRPr/>
          </a:p>
          <a:p>
            <a:pPr indent="-442912" lvl="0" marL="620712" marR="0" rtl="0" algn="l">
              <a:lnSpc>
                <a:spcPct val="100000"/>
              </a:lnSpc>
              <a:spcBef>
                <a:spcPts val="1300"/>
              </a:spcBef>
              <a:spcAft>
                <a:spcPts val="0"/>
              </a:spcAft>
              <a:buClr>
                <a:schemeClr val="lt1"/>
              </a:buClr>
              <a:buSzPts val="3420"/>
              <a:buFont typeface="Gill Sans"/>
              <a:buChar char="•"/>
            </a:pPr>
            <a:r>
              <a:rPr b="0" i="0" lang="en-US" sz="2000" u="none" cap="none" strike="noStrike">
                <a:solidFill>
                  <a:schemeClr val="lt1"/>
                </a:solidFill>
                <a:latin typeface="Gill Sans"/>
                <a:ea typeface="Gill Sans"/>
                <a:cs typeface="Gill Sans"/>
                <a:sym typeface="Gill Sans"/>
              </a:rPr>
              <a:t>Doing database operations</a:t>
            </a:r>
            <a:endParaRPr/>
          </a:p>
          <a:p>
            <a:pPr indent="-442912" lvl="0" marL="620712" marR="0" rtl="0" algn="l">
              <a:lnSpc>
                <a:spcPct val="100000"/>
              </a:lnSpc>
              <a:spcBef>
                <a:spcPts val="1300"/>
              </a:spcBef>
              <a:spcAft>
                <a:spcPts val="0"/>
              </a:spcAft>
              <a:buClr>
                <a:schemeClr val="lt1"/>
              </a:buClr>
              <a:buSzPts val="3420"/>
              <a:buFont typeface="Gill Sans"/>
              <a:buChar char="•"/>
            </a:pPr>
            <a:r>
              <a:rPr b="0" i="0" lang="en-US" sz="2000" u="none" cap="none" strike="noStrike">
                <a:solidFill>
                  <a:schemeClr val="lt1"/>
                </a:solidFill>
                <a:latin typeface="Gill Sans"/>
                <a:ea typeface="Gill Sans"/>
                <a:cs typeface="Gill Sans"/>
                <a:sym typeface="Gill Sans"/>
              </a:rPr>
              <a:t>SQL security (a.k.a. we love PDO prepared statements)</a:t>
            </a:r>
            <a:endParaRPr/>
          </a:p>
          <a:p>
            <a:pPr indent="-442912" lvl="0" marL="620712" marR="0" rtl="0" algn="l">
              <a:lnSpc>
                <a:spcPct val="100000"/>
              </a:lnSpc>
              <a:spcBef>
                <a:spcPts val="1300"/>
              </a:spcBef>
              <a:spcAft>
                <a:spcPts val="0"/>
              </a:spcAft>
              <a:buClr>
                <a:schemeClr val="lt1"/>
              </a:buClr>
              <a:buSzPts val="3420"/>
              <a:buFont typeface="Gill Sans"/>
              <a:buChar char="•"/>
            </a:pPr>
            <a:r>
              <a:rPr b="0" i="0" lang="en-US" sz="2000" u="none" cap="none" strike="noStrike">
                <a:solidFill>
                  <a:schemeClr val="lt1"/>
                </a:solidFill>
                <a:latin typeface="Gill Sans"/>
                <a:ea typeface="Gill Sans"/>
                <a:cs typeface="Gill Sans"/>
                <a:sym typeface="Gill Sans"/>
              </a:rPr>
              <a:t>Exploring errors...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5"/>
          <p:cNvSpPr txBox="1"/>
          <p:nvPr>
            <p:ph type="title"/>
          </p:nvPr>
        </p:nvSpPr>
        <p:spPr>
          <a:xfrm>
            <a:off x="849312" y="458787"/>
            <a:ext cx="7445375" cy="465137"/>
          </a:xfrm>
          <a:prstGeom prst="rect">
            <a:avLst/>
          </a:prstGeom>
          <a:noFill/>
          <a:ln>
            <a:noFill/>
          </a:ln>
        </p:spPr>
        <p:txBody>
          <a:bodyPr anchorCtr="0" anchor="ctr" bIns="50800" lIns="50800" spcFirstLastPara="1" rIns="50800" wrap="square" tIns="50800">
            <a:noAutofit/>
          </a:bodyPr>
          <a:lstStyle/>
          <a:p>
            <a:pPr indent="0" lvl="0" marL="0" rtl="0" algn="ctr">
              <a:lnSpc>
                <a:spcPct val="100000"/>
              </a:lnSpc>
              <a:spcBef>
                <a:spcPts val="0"/>
              </a:spcBef>
              <a:spcAft>
                <a:spcPts val="0"/>
              </a:spcAft>
              <a:buClr>
                <a:srgbClr val="FFCC66"/>
              </a:buClr>
              <a:buSzPts val="2700"/>
              <a:buFont typeface="Gill Sans"/>
              <a:buNone/>
            </a:pPr>
            <a:r>
              <a:rPr b="0" i="0" lang="en-US" sz="2700" u="none">
                <a:solidFill>
                  <a:srgbClr val="FFCC66"/>
                </a:solidFill>
                <a:latin typeface="Gill Sans"/>
                <a:ea typeface="Gill Sans"/>
                <a:cs typeface="Gill Sans"/>
                <a:sym typeface="Gill Sans"/>
              </a:rPr>
              <a:t>Acknowledgements / Contributions</a:t>
            </a:r>
            <a:endParaRPr/>
          </a:p>
        </p:txBody>
      </p:sp>
      <p:pic>
        <p:nvPicPr>
          <p:cNvPr descr="CCby.png" id="420" name="Google Shape;420;p55"/>
          <p:cNvPicPr preferRelativeResize="0"/>
          <p:nvPr/>
        </p:nvPicPr>
        <p:blipFill rotWithShape="1">
          <a:blip r:embed="rId3">
            <a:alphaModFix/>
          </a:blip>
          <a:srcRect b="0" l="0" r="0" t="0"/>
          <a:stretch/>
        </p:blipFill>
        <p:spPr>
          <a:xfrm>
            <a:off x="7872412" y="538162"/>
            <a:ext cx="1108075" cy="376237"/>
          </a:xfrm>
          <a:prstGeom prst="rect">
            <a:avLst/>
          </a:prstGeom>
          <a:noFill/>
          <a:ln>
            <a:noFill/>
          </a:ln>
        </p:spPr>
      </p:pic>
      <p:sp>
        <p:nvSpPr>
          <p:cNvPr id="421" name="Google Shape;421;p55"/>
          <p:cNvSpPr txBox="1"/>
          <p:nvPr/>
        </p:nvSpPr>
        <p:spPr>
          <a:xfrm>
            <a:off x="242887" y="1138237"/>
            <a:ext cx="4029075" cy="3381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Gill Sans"/>
              <a:buNone/>
            </a:pPr>
            <a:r>
              <a:rPr b="0" i="0" lang="en-US" sz="1100" u="none">
                <a:solidFill>
                  <a:schemeClr val="lt1"/>
                </a:solidFill>
                <a:latin typeface="Gill Sans"/>
                <a:ea typeface="Gill Sans"/>
                <a:cs typeface="Gill Sans"/>
                <a:sym typeface="Gill Sans"/>
              </a:rPr>
              <a:t>These slides are Copyright 2010-  Charles R. Severance (www.dr-chuck.com) as part of www.wa4e.com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endParaRPr/>
          </a:p>
          <a:p>
            <a:pPr indent="0" lvl="0" marL="0" marR="0" rtl="0" algn="l">
              <a:lnSpc>
                <a:spcPct val="100000"/>
              </a:lnSpc>
              <a:spcBef>
                <a:spcPts val="0"/>
              </a:spcBef>
              <a:spcAft>
                <a:spcPts val="0"/>
              </a:spcAft>
              <a:buClr>
                <a:srgbClr val="FFFFFF"/>
              </a:buClr>
              <a:buSzPts val="1100"/>
              <a:buFont typeface="Gill Sans"/>
              <a:buNone/>
            </a:pPr>
            <a:r>
              <a:t/>
            </a:r>
            <a:endParaRPr b="0" i="0" sz="1100" u="none">
              <a:solidFill>
                <a:schemeClr val="lt1"/>
              </a:solidFill>
              <a:latin typeface="Gill Sans"/>
              <a:ea typeface="Gill Sans"/>
              <a:cs typeface="Gill Sans"/>
              <a:sym typeface="Gill Sans"/>
            </a:endParaRPr>
          </a:p>
          <a:p>
            <a:pPr indent="0" lvl="0" marL="0" marR="0" rtl="0" algn="l">
              <a:lnSpc>
                <a:spcPct val="100000"/>
              </a:lnSpc>
              <a:spcBef>
                <a:spcPts val="0"/>
              </a:spcBef>
              <a:spcAft>
                <a:spcPts val="0"/>
              </a:spcAft>
              <a:buClr>
                <a:schemeClr val="lt1"/>
              </a:buClr>
              <a:buSzPts val="1100"/>
              <a:buFont typeface="Gill Sans"/>
              <a:buNone/>
            </a:pPr>
            <a:r>
              <a:rPr b="0" i="0" lang="en-US" sz="1100" u="none">
                <a:solidFill>
                  <a:schemeClr val="lt1"/>
                </a:solidFill>
                <a:latin typeface="Gill Sans"/>
                <a:ea typeface="Gill Sans"/>
                <a:cs typeface="Gill Sans"/>
                <a:sym typeface="Gill Sans"/>
              </a:rPr>
              <a:t>Initial Development: Charles Severance, University of Michigan School of Information</a:t>
            </a:r>
            <a:endParaRPr/>
          </a:p>
          <a:p>
            <a:pPr indent="0" lvl="0" marL="0" marR="0" rtl="0" algn="l">
              <a:lnSpc>
                <a:spcPct val="100000"/>
              </a:lnSpc>
              <a:spcBef>
                <a:spcPts val="0"/>
              </a:spcBef>
              <a:spcAft>
                <a:spcPts val="0"/>
              </a:spcAft>
              <a:buClr>
                <a:srgbClr val="FFFFFF"/>
              </a:buClr>
              <a:buSzPts val="1100"/>
              <a:buFont typeface="Gill Sans"/>
              <a:buNone/>
            </a:pPr>
            <a:r>
              <a:t/>
            </a:r>
            <a:endParaRPr b="0" i="0" sz="1100" u="none">
              <a:solidFill>
                <a:schemeClr val="lt1"/>
              </a:solidFill>
              <a:latin typeface="Gill Sans"/>
              <a:ea typeface="Gill Sans"/>
              <a:cs typeface="Gill Sans"/>
              <a:sym typeface="Gill Sans"/>
            </a:endParaRPr>
          </a:p>
          <a:p>
            <a:pPr indent="0" lvl="0" marL="0" marR="0" rtl="0" algn="l">
              <a:lnSpc>
                <a:spcPct val="100000"/>
              </a:lnSpc>
              <a:spcBef>
                <a:spcPts val="0"/>
              </a:spcBef>
              <a:spcAft>
                <a:spcPts val="0"/>
              </a:spcAft>
              <a:buClr>
                <a:srgbClr val="FFCC66"/>
              </a:buClr>
              <a:buSzPts val="1100"/>
              <a:buFont typeface="Gill Sans"/>
              <a:buNone/>
            </a:pPr>
            <a:r>
              <a:rPr b="0" i="0" lang="en-US" sz="1100" u="none">
                <a:solidFill>
                  <a:srgbClr val="FFCC66"/>
                </a:solidFill>
                <a:latin typeface="Gill Sans"/>
                <a:ea typeface="Gill Sans"/>
                <a:cs typeface="Gill Sans"/>
                <a:sym typeface="Gill Sans"/>
              </a:rPr>
              <a:t>Insert new Contributors and Translators here including names and dates</a:t>
            </a:r>
            <a:endParaRPr/>
          </a:p>
          <a:p>
            <a:pPr indent="0" lvl="0" marL="0" marR="0" rtl="0" algn="l">
              <a:lnSpc>
                <a:spcPct val="100000"/>
              </a:lnSpc>
              <a:spcBef>
                <a:spcPts val="0"/>
              </a:spcBef>
              <a:spcAft>
                <a:spcPts val="0"/>
              </a:spcAft>
              <a:buClr>
                <a:srgbClr val="FFFFFF"/>
              </a:buClr>
              <a:buSzPts val="1100"/>
              <a:buFont typeface="Gill Sans"/>
              <a:buNone/>
            </a:pPr>
            <a:r>
              <a:t/>
            </a:r>
            <a:endParaRPr b="0" i="0" sz="1100" u="none">
              <a:solidFill>
                <a:srgbClr val="7575D1"/>
              </a:solidFill>
              <a:latin typeface="Gill Sans"/>
              <a:ea typeface="Gill Sans"/>
              <a:cs typeface="Gill Sans"/>
              <a:sym typeface="Gill Sans"/>
            </a:endParaRPr>
          </a:p>
          <a:p>
            <a:pPr indent="0" lvl="0" marL="0" marR="0" rtl="0" algn="l">
              <a:lnSpc>
                <a:spcPct val="100000"/>
              </a:lnSpc>
              <a:spcBef>
                <a:spcPts val="0"/>
              </a:spcBef>
              <a:spcAft>
                <a:spcPts val="0"/>
              </a:spcAft>
              <a:buClr>
                <a:srgbClr val="FFFFFF"/>
              </a:buClr>
              <a:buSzPts val="1100"/>
              <a:buFont typeface="Gill Sans"/>
              <a:buNone/>
            </a:pPr>
            <a:r>
              <a:t/>
            </a:r>
            <a:endParaRPr b="0" i="0" sz="1100" u="none">
              <a:solidFill>
                <a:srgbClr val="7575D1"/>
              </a:solidFill>
              <a:latin typeface="Gill Sans"/>
              <a:ea typeface="Gill Sans"/>
              <a:cs typeface="Gill Sans"/>
              <a:sym typeface="Gill Sans"/>
            </a:endParaRPr>
          </a:p>
          <a:p>
            <a:pPr indent="0" lvl="0" marL="0" marR="0" rtl="0" algn="l">
              <a:lnSpc>
                <a:spcPct val="100000"/>
              </a:lnSpc>
              <a:spcBef>
                <a:spcPts val="0"/>
              </a:spcBef>
              <a:spcAft>
                <a:spcPts val="0"/>
              </a:spcAft>
              <a:buClr>
                <a:srgbClr val="FFFFFF"/>
              </a:buClr>
              <a:buSzPts val="1100"/>
              <a:buFont typeface="Gill Sans"/>
              <a:buNone/>
            </a:pPr>
            <a:r>
              <a:t/>
            </a:r>
            <a:endParaRPr b="0" i="0" sz="1100" u="none">
              <a:solidFill>
                <a:srgbClr val="7575D1"/>
              </a:solidFill>
              <a:latin typeface="Gill Sans"/>
              <a:ea typeface="Gill Sans"/>
              <a:cs typeface="Gill Sans"/>
              <a:sym typeface="Gill Sans"/>
            </a:endParaRPr>
          </a:p>
          <a:p>
            <a:pPr indent="0" lvl="0" marL="0" marR="0" rtl="0" algn="l">
              <a:lnSpc>
                <a:spcPct val="100000"/>
              </a:lnSpc>
              <a:spcBef>
                <a:spcPts val="0"/>
              </a:spcBef>
              <a:spcAft>
                <a:spcPts val="0"/>
              </a:spcAft>
              <a:buClr>
                <a:srgbClr val="FFFFFF"/>
              </a:buClr>
              <a:buSzPts val="1100"/>
              <a:buFont typeface="Gill Sans"/>
              <a:buNone/>
            </a:pPr>
            <a:r>
              <a:t/>
            </a:r>
            <a:endParaRPr b="0" i="0" sz="1100" u="none">
              <a:solidFill>
                <a:srgbClr val="7575D1"/>
              </a:solidFill>
              <a:latin typeface="Gill Sans"/>
              <a:ea typeface="Gill Sans"/>
              <a:cs typeface="Gill Sans"/>
              <a:sym typeface="Gill Sans"/>
            </a:endParaRPr>
          </a:p>
          <a:p>
            <a:pPr indent="0" lvl="0" marL="0" marR="0" rtl="0" algn="l">
              <a:lnSpc>
                <a:spcPct val="100000"/>
              </a:lnSpc>
              <a:spcBef>
                <a:spcPts val="0"/>
              </a:spcBef>
              <a:spcAft>
                <a:spcPts val="0"/>
              </a:spcAft>
              <a:buClr>
                <a:srgbClr val="FFFFFF"/>
              </a:buClr>
              <a:buSzPts val="1100"/>
              <a:buFont typeface="Gill Sans"/>
              <a:buNone/>
            </a:pPr>
            <a:r>
              <a:t/>
            </a:r>
            <a:endParaRPr b="0" i="0" sz="1100" u="none">
              <a:solidFill>
                <a:srgbClr val="7575D1"/>
              </a:solidFill>
              <a:latin typeface="Gill Sans"/>
              <a:ea typeface="Gill Sans"/>
              <a:cs typeface="Gill Sans"/>
              <a:sym typeface="Gill Sans"/>
            </a:endParaRPr>
          </a:p>
          <a:p>
            <a:pPr indent="0" lvl="0" marL="0" marR="0" rtl="0" algn="l">
              <a:lnSpc>
                <a:spcPct val="100000"/>
              </a:lnSpc>
              <a:spcBef>
                <a:spcPts val="0"/>
              </a:spcBef>
              <a:spcAft>
                <a:spcPts val="0"/>
              </a:spcAft>
              <a:buNone/>
            </a:pPr>
            <a:r>
              <a:t/>
            </a:r>
            <a:endParaRPr b="0" i="0" sz="1100" u="none">
              <a:solidFill>
                <a:srgbClr val="7575D1"/>
              </a:solidFill>
              <a:latin typeface="Gill Sans"/>
              <a:ea typeface="Gill Sans"/>
              <a:cs typeface="Gill Sans"/>
              <a:sym typeface="Gill Sans"/>
            </a:endParaRPr>
          </a:p>
        </p:txBody>
      </p:sp>
      <p:sp>
        <p:nvSpPr>
          <p:cNvPr id="422" name="Google Shape;422;p55"/>
          <p:cNvSpPr txBox="1"/>
          <p:nvPr/>
        </p:nvSpPr>
        <p:spPr>
          <a:xfrm>
            <a:off x="4743450" y="1095375"/>
            <a:ext cx="4029075" cy="33813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CC66"/>
              </a:buClr>
              <a:buSzPts val="1100"/>
              <a:buFont typeface="Gill Sans"/>
              <a:buNone/>
            </a:pPr>
            <a:r>
              <a:rPr b="0" i="0" lang="en-US" sz="1100" u="none">
                <a:solidFill>
                  <a:srgbClr val="FFCC66"/>
                </a:solidFill>
                <a:latin typeface="Gill Sans"/>
                <a:ea typeface="Gill Sans"/>
                <a:cs typeface="Gill Sans"/>
                <a:sym typeface="Gill Sans"/>
              </a:rPr>
              <a:t>Continue new Contributors and Translators here</a:t>
            </a:r>
            <a:endParaRPr/>
          </a:p>
          <a:p>
            <a:pPr indent="0" lvl="0" marL="0" marR="0" rtl="0" algn="ctr">
              <a:lnSpc>
                <a:spcPct val="100000"/>
              </a:lnSpc>
              <a:spcBef>
                <a:spcPts val="0"/>
              </a:spcBef>
              <a:spcAft>
                <a:spcPts val="0"/>
              </a:spcAft>
              <a:buClr>
                <a:srgbClr val="FFFFFF"/>
              </a:buClr>
              <a:buSzPts val="1100"/>
              <a:buFont typeface="Gill Sans"/>
              <a:buNone/>
            </a:pPr>
            <a:r>
              <a:t/>
            </a:r>
            <a:endParaRPr b="0" i="0" sz="1100" u="none">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Clr>
                <a:srgbClr val="FFFFFF"/>
              </a:buClr>
              <a:buSzPts val="1100"/>
              <a:buFont typeface="Gill Sans"/>
              <a:buNone/>
            </a:pPr>
            <a:r>
              <a:t/>
            </a:r>
            <a:endParaRPr b="0" i="0" sz="1100" u="none">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Clr>
                <a:srgbClr val="FFFFFF"/>
              </a:buClr>
              <a:buSzPts val="1100"/>
              <a:buFont typeface="Gill Sans"/>
              <a:buNone/>
            </a:pPr>
            <a:r>
              <a:t/>
            </a:r>
            <a:endParaRPr b="0" i="0" sz="1100" u="none">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Clr>
                <a:srgbClr val="FFFFFF"/>
              </a:buClr>
              <a:buSzPts val="1100"/>
              <a:buFont typeface="Gill Sans"/>
              <a:buNone/>
            </a:pPr>
            <a:r>
              <a:t/>
            </a:r>
            <a:endParaRPr b="0" i="0" sz="1100" u="none">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Clr>
                <a:srgbClr val="FFFFFF"/>
              </a:buClr>
              <a:buSzPts val="1100"/>
              <a:buFont typeface="Gill Sans"/>
              <a:buNone/>
            </a:pPr>
            <a:r>
              <a:t/>
            </a:r>
            <a:endParaRPr b="0" i="0" sz="1100" u="none">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Clr>
                <a:srgbClr val="FFFFFF"/>
              </a:buClr>
              <a:buSzPts val="1100"/>
              <a:buFont typeface="Gill Sans"/>
              <a:buNone/>
            </a:pPr>
            <a:r>
              <a:t/>
            </a:r>
            <a:endParaRPr b="0" i="0" sz="1100" u="none">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Clr>
                <a:srgbClr val="FFFFFF"/>
              </a:buClr>
              <a:buSzPts val="1100"/>
              <a:buFont typeface="Gill Sans"/>
              <a:buNone/>
            </a:pPr>
            <a:r>
              <a:t/>
            </a:r>
            <a:endParaRPr b="0" i="0" sz="1100" u="none">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Clr>
                <a:srgbClr val="FFFFFF"/>
              </a:buClr>
              <a:buSzPts val="1100"/>
              <a:buFont typeface="Gill Sans"/>
              <a:buNone/>
            </a:pPr>
            <a:r>
              <a:t/>
            </a:r>
            <a:endParaRPr b="0" i="0" sz="1100" u="none">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Clr>
                <a:srgbClr val="FFFFFF"/>
              </a:buClr>
              <a:buSzPts val="1100"/>
              <a:buFont typeface="Gill Sans"/>
              <a:buNone/>
            </a:pPr>
            <a:r>
              <a:t/>
            </a:r>
            <a:endParaRPr b="0" i="0" sz="1100" u="none">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Clr>
                <a:srgbClr val="FFFFFF"/>
              </a:buClr>
              <a:buSzPts val="1100"/>
              <a:buFont typeface="Gill Sans"/>
              <a:buNone/>
            </a:pPr>
            <a:r>
              <a:t/>
            </a:r>
            <a:endParaRPr b="0" i="0" sz="1100" u="none">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Clr>
                <a:srgbClr val="FFFFFF"/>
              </a:buClr>
              <a:buSzPts val="1100"/>
              <a:buFont typeface="Gill Sans"/>
              <a:buNone/>
            </a:pPr>
            <a:r>
              <a:t/>
            </a:r>
            <a:endParaRPr b="0" i="0" sz="1100" u="none">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Clr>
                <a:srgbClr val="FFFFFF"/>
              </a:buClr>
              <a:buSzPts val="1100"/>
              <a:buFont typeface="Gill Sans"/>
              <a:buNone/>
            </a:pPr>
            <a:r>
              <a:t/>
            </a:r>
            <a:endParaRPr b="0" i="0" sz="1100" u="none">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Clr>
                <a:srgbClr val="FFFFFF"/>
              </a:buClr>
              <a:buSzPts val="1100"/>
              <a:buFont typeface="Gill Sans"/>
              <a:buNone/>
            </a:pPr>
            <a:r>
              <a:t/>
            </a:r>
            <a:endParaRPr b="0" i="0" sz="1100" u="none">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Clr>
                <a:srgbClr val="FFFFFF"/>
              </a:buClr>
              <a:buSzPts val="1100"/>
              <a:buFont typeface="Gill Sans"/>
              <a:buNone/>
            </a:pPr>
            <a:r>
              <a:t/>
            </a:r>
            <a:endParaRPr b="0" i="0" sz="1100" u="none">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Clr>
                <a:srgbClr val="FFFFFF"/>
              </a:buClr>
              <a:buSzPts val="1100"/>
              <a:buFont typeface="Gill Sans"/>
              <a:buNone/>
            </a:pPr>
            <a:r>
              <a:t/>
            </a:r>
            <a:endParaRPr b="0" i="0" sz="1100" u="none">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Clr>
                <a:srgbClr val="FFFFFF"/>
              </a:buClr>
              <a:buSzPts val="1100"/>
              <a:buFont typeface="Gill Sans"/>
              <a:buNone/>
            </a:pPr>
            <a:r>
              <a:t/>
            </a:r>
            <a:endParaRPr b="0" i="0" sz="1100" u="none">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Clr>
                <a:srgbClr val="FFFFFF"/>
              </a:buClr>
              <a:buSzPts val="1100"/>
              <a:buFont typeface="Gill Sans"/>
              <a:buNone/>
            </a:pPr>
            <a:r>
              <a:t/>
            </a:r>
            <a:endParaRPr b="0" i="0" sz="1100" u="none">
              <a:solidFill>
                <a:schemeClr val="lt1"/>
              </a:solidFill>
              <a:latin typeface="Gill Sans"/>
              <a:ea typeface="Gill Sans"/>
              <a:cs typeface="Gill Sans"/>
              <a:sym typeface="Gill Sans"/>
            </a:endParaRPr>
          </a:p>
          <a:p>
            <a:pPr indent="0" lvl="0" marL="0" marR="0" rtl="0" algn="l">
              <a:lnSpc>
                <a:spcPct val="100000"/>
              </a:lnSpc>
              <a:spcBef>
                <a:spcPts val="0"/>
              </a:spcBef>
              <a:spcAft>
                <a:spcPts val="0"/>
              </a:spcAft>
              <a:buNone/>
            </a:pPr>
            <a:r>
              <a:t/>
            </a:r>
            <a:endParaRPr b="0" i="0" sz="1100" u="none">
              <a:solidFill>
                <a:schemeClr val="lt1"/>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1"/>
          <p:cNvPicPr preferRelativeResize="0"/>
          <p:nvPr/>
        </p:nvPicPr>
        <p:blipFill rotWithShape="1">
          <a:blip r:embed="rId3">
            <a:alphaModFix/>
          </a:blip>
          <a:srcRect b="0" l="0" r="0" t="0"/>
          <a:stretch/>
        </p:blipFill>
        <p:spPr>
          <a:xfrm>
            <a:off x="1343025" y="400050"/>
            <a:ext cx="6451600" cy="3951287"/>
          </a:xfrm>
          <a:prstGeom prst="rect">
            <a:avLst/>
          </a:prstGeom>
          <a:noFill/>
          <a:ln>
            <a:noFill/>
          </a:ln>
        </p:spPr>
      </p:pic>
      <p:sp>
        <p:nvSpPr>
          <p:cNvPr id="94" name="Google Shape;94;p11"/>
          <p:cNvSpPr txBox="1"/>
          <p:nvPr/>
        </p:nvSpPr>
        <p:spPr>
          <a:xfrm>
            <a:off x="1905000" y="4629150"/>
            <a:ext cx="5316537" cy="3079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00"/>
              </a:buClr>
              <a:buSzPts val="2000"/>
              <a:buFont typeface="Gill Sans"/>
              <a:buNone/>
            </a:pPr>
            <a:r>
              <a:rPr b="0" i="0" lang="en-US" sz="2000" u="none">
                <a:solidFill>
                  <a:srgbClr val="FFFF00"/>
                </a:solidFill>
                <a:latin typeface="Gill Sans"/>
                <a:ea typeface="Gill Sans"/>
                <a:cs typeface="Gill Sans"/>
                <a:sym typeface="Gill Sans"/>
              </a:rPr>
              <a:t>http://php.net/manual/en/mysqlinfo.api.choosing.php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2"/>
          <p:cNvSpPr txBox="1"/>
          <p:nvPr>
            <p:ph type="title"/>
          </p:nvPr>
        </p:nvSpPr>
        <p:spPr>
          <a:xfrm>
            <a:off x="849312" y="590550"/>
            <a:ext cx="7445375" cy="830262"/>
          </a:xfrm>
          <a:prstGeom prst="rect">
            <a:avLst/>
          </a:prstGeom>
          <a:noFill/>
          <a:ln>
            <a:noFill/>
          </a:ln>
        </p:spPr>
        <p:txBody>
          <a:bodyPr anchorCtr="0" anchor="ctr" bIns="50800" lIns="50800" spcFirstLastPara="1" rIns="50800" wrap="square" tIns="50800">
            <a:noAutofit/>
          </a:bodyPr>
          <a:lstStyle/>
          <a:p>
            <a:pPr indent="0" lvl="0" marL="0" rtl="0" algn="ctr">
              <a:lnSpc>
                <a:spcPct val="100000"/>
              </a:lnSpc>
              <a:spcBef>
                <a:spcPts val="0"/>
              </a:spcBef>
              <a:spcAft>
                <a:spcPts val="0"/>
              </a:spcAft>
              <a:buClr>
                <a:srgbClr val="FFCC66"/>
              </a:buClr>
              <a:buSzPts val="4200"/>
              <a:buFont typeface="Gill Sans"/>
              <a:buNone/>
            </a:pPr>
            <a:r>
              <a:rPr b="0" i="0" lang="en-US" sz="4200" u="none">
                <a:solidFill>
                  <a:srgbClr val="FFCC66"/>
                </a:solidFill>
                <a:latin typeface="Gill Sans"/>
                <a:ea typeface="Gill Sans"/>
                <a:cs typeface="Gill Sans"/>
                <a:sym typeface="Gill Sans"/>
              </a:rPr>
              <a:t>Creating a Database and User</a:t>
            </a:r>
            <a:endParaRPr/>
          </a:p>
        </p:txBody>
      </p:sp>
      <p:sp>
        <p:nvSpPr>
          <p:cNvPr id="100" name="Google Shape;100;p12"/>
          <p:cNvSpPr txBox="1"/>
          <p:nvPr>
            <p:ph idx="1" type="body"/>
          </p:nvPr>
        </p:nvSpPr>
        <p:spPr>
          <a:xfrm>
            <a:off x="685800" y="1581150"/>
            <a:ext cx="7445375" cy="2486025"/>
          </a:xfrm>
          <a:prstGeom prst="rect">
            <a:avLst/>
          </a:prstGeom>
          <a:noFill/>
          <a:ln>
            <a:noFill/>
          </a:ln>
        </p:spPr>
        <p:txBody>
          <a:bodyPr anchorCtr="0" anchor="t" bIns="50800" lIns="50800" spcFirstLastPara="1" rIns="50800" wrap="square" tIns="50800">
            <a:noAutofit/>
          </a:bodyPr>
          <a:lstStyle/>
          <a:p>
            <a:pPr indent="0" lvl="0" marL="120650" marR="0" rtl="0" algn="l">
              <a:lnSpc>
                <a:spcPct val="100000"/>
              </a:lnSpc>
              <a:spcBef>
                <a:spcPts val="0"/>
              </a:spcBef>
              <a:spcAft>
                <a:spcPts val="0"/>
              </a:spcAft>
              <a:buClr>
                <a:schemeClr val="lt1"/>
              </a:buClr>
              <a:buSzPts val="3420"/>
              <a:buFont typeface="Gill Sans"/>
              <a:buNone/>
            </a:pPr>
            <a:r>
              <a:rPr b="0" i="0" lang="en-US" sz="2000" u="none" cap="none" strike="noStrike">
                <a:solidFill>
                  <a:schemeClr val="lt1"/>
                </a:solidFill>
                <a:latin typeface="Gill Sans"/>
                <a:ea typeface="Gill Sans"/>
                <a:cs typeface="Gill Sans"/>
                <a:sym typeface="Gill Sans"/>
              </a:rPr>
              <a:t>CREATE DATABASE misc;</a:t>
            </a:r>
            <a:endParaRPr/>
          </a:p>
          <a:p>
            <a:pPr indent="0" lvl="0" marL="120650" marR="0" rtl="0" algn="l">
              <a:lnSpc>
                <a:spcPct val="100000"/>
              </a:lnSpc>
              <a:spcBef>
                <a:spcPts val="1900"/>
              </a:spcBef>
              <a:spcAft>
                <a:spcPts val="0"/>
              </a:spcAft>
              <a:buClr>
                <a:schemeClr val="lt1"/>
              </a:buClr>
              <a:buSzPts val="3420"/>
              <a:buFont typeface="Gill Sans"/>
              <a:buNone/>
            </a:pPr>
            <a:r>
              <a:rPr b="0" i="0" lang="en-US" sz="2000" u="none" cap="none" strike="noStrike">
                <a:solidFill>
                  <a:schemeClr val="lt1"/>
                </a:solidFill>
                <a:latin typeface="Gill Sans"/>
                <a:ea typeface="Gill Sans"/>
                <a:cs typeface="Gill Sans"/>
                <a:sym typeface="Gill Sans"/>
              </a:rPr>
              <a:t>GRANT ALL ON misc.* TO '</a:t>
            </a:r>
            <a:r>
              <a:rPr b="0" i="0" lang="en-US" sz="2000" u="none" cap="none" strike="noStrike">
                <a:solidFill>
                  <a:srgbClr val="00FF00"/>
                </a:solidFill>
                <a:latin typeface="Gill Sans"/>
                <a:ea typeface="Gill Sans"/>
                <a:cs typeface="Gill Sans"/>
                <a:sym typeface="Gill Sans"/>
              </a:rPr>
              <a:t>fred</a:t>
            </a:r>
            <a:r>
              <a:rPr b="0" i="0" lang="en-US" sz="2000" u="none" cap="none" strike="noStrike">
                <a:solidFill>
                  <a:schemeClr val="lt1"/>
                </a:solidFill>
                <a:latin typeface="Gill Sans"/>
                <a:ea typeface="Gill Sans"/>
                <a:cs typeface="Gill Sans"/>
                <a:sym typeface="Gill Sans"/>
              </a:rPr>
              <a:t>'@'localhost' IDENTIFIED BY '</a:t>
            </a:r>
            <a:r>
              <a:rPr b="0" i="0" lang="en-US" sz="2000" u="none" cap="none" strike="noStrike">
                <a:solidFill>
                  <a:srgbClr val="FF00FF"/>
                </a:solidFill>
                <a:latin typeface="Gill Sans"/>
                <a:ea typeface="Gill Sans"/>
                <a:cs typeface="Gill Sans"/>
                <a:sym typeface="Gill Sans"/>
              </a:rPr>
              <a:t>zap</a:t>
            </a:r>
            <a:r>
              <a:rPr b="0" i="0" lang="en-US" sz="2000" u="none" cap="none" strike="noStrike">
                <a:solidFill>
                  <a:schemeClr val="lt1"/>
                </a:solidFill>
                <a:latin typeface="Gill Sans"/>
                <a:ea typeface="Gill Sans"/>
                <a:cs typeface="Gill Sans"/>
                <a:sym typeface="Gill Sans"/>
              </a:rPr>
              <a:t>';</a:t>
            </a:r>
            <a:endParaRPr/>
          </a:p>
          <a:p>
            <a:pPr indent="0" lvl="0" marL="120650" marR="0" rtl="0" algn="l">
              <a:lnSpc>
                <a:spcPct val="100000"/>
              </a:lnSpc>
              <a:spcBef>
                <a:spcPts val="1900"/>
              </a:spcBef>
              <a:spcAft>
                <a:spcPts val="0"/>
              </a:spcAft>
              <a:buClr>
                <a:schemeClr val="lt1"/>
              </a:buClr>
              <a:buSzPts val="3420"/>
              <a:buFont typeface="Gill Sans"/>
              <a:buNone/>
            </a:pPr>
            <a:r>
              <a:rPr b="0" i="0" lang="en-US" sz="2000" u="none" cap="none" strike="noStrike">
                <a:solidFill>
                  <a:schemeClr val="lt1"/>
                </a:solidFill>
                <a:latin typeface="Gill Sans"/>
                <a:ea typeface="Gill Sans"/>
                <a:cs typeface="Gill Sans"/>
                <a:sym typeface="Gill Sans"/>
              </a:rPr>
              <a:t>GRANT ALL ON misc.* TO '</a:t>
            </a:r>
            <a:r>
              <a:rPr b="0" i="0" lang="en-US" sz="2000" u="none" cap="none" strike="noStrike">
                <a:solidFill>
                  <a:srgbClr val="00FF00"/>
                </a:solidFill>
                <a:latin typeface="Gill Sans"/>
                <a:ea typeface="Gill Sans"/>
                <a:cs typeface="Gill Sans"/>
                <a:sym typeface="Gill Sans"/>
              </a:rPr>
              <a:t>fred</a:t>
            </a:r>
            <a:r>
              <a:rPr b="0" i="0" lang="en-US" sz="2000" u="none" cap="none" strike="noStrike">
                <a:solidFill>
                  <a:schemeClr val="lt1"/>
                </a:solidFill>
                <a:latin typeface="Gill Sans"/>
                <a:ea typeface="Gill Sans"/>
                <a:cs typeface="Gill Sans"/>
                <a:sym typeface="Gill Sans"/>
              </a:rPr>
              <a:t>'@'127.0.0.1' IDENTIFIED BY '</a:t>
            </a:r>
            <a:r>
              <a:rPr b="0" i="0" lang="en-US" sz="2000" u="none" cap="none" strike="noStrike">
                <a:solidFill>
                  <a:srgbClr val="FF00FF"/>
                </a:solidFill>
                <a:latin typeface="Gill Sans"/>
                <a:ea typeface="Gill Sans"/>
                <a:cs typeface="Gill Sans"/>
                <a:sym typeface="Gill Sans"/>
              </a:rPr>
              <a:t>zap</a:t>
            </a:r>
            <a:r>
              <a:rPr b="0" i="0" lang="en-US" sz="2000" u="none" cap="none" strike="noStrike">
                <a:solidFill>
                  <a:schemeClr val="lt1"/>
                </a:solidFill>
                <a:latin typeface="Gill Sans"/>
                <a:ea typeface="Gill Sans"/>
                <a:cs typeface="Gill Sans"/>
                <a:sym typeface="Gill Sans"/>
              </a:rPr>
              <a:t>';</a:t>
            </a:r>
            <a:endParaRPr/>
          </a:p>
          <a:p>
            <a:pPr indent="0" lvl="0" marL="120650" marR="0" rtl="0" algn="l">
              <a:lnSpc>
                <a:spcPct val="100000"/>
              </a:lnSpc>
              <a:spcBef>
                <a:spcPts val="1900"/>
              </a:spcBef>
              <a:spcAft>
                <a:spcPts val="0"/>
              </a:spcAft>
              <a:buClr>
                <a:schemeClr val="lt1"/>
              </a:buClr>
              <a:buSzPts val="3420"/>
              <a:buFont typeface="Gill Sans"/>
              <a:buNone/>
            </a:pPr>
            <a:r>
              <a:rPr b="0" i="0" lang="en-US" sz="2000" u="none" cap="none" strike="noStrike">
                <a:solidFill>
                  <a:schemeClr val="lt1"/>
                </a:solidFill>
                <a:latin typeface="Gill Sans"/>
                <a:ea typeface="Gill Sans"/>
                <a:cs typeface="Gill Sans"/>
                <a:sym typeface="Gill Sans"/>
              </a:rPr>
              <a:t>USE misc;    (if you are at the command line)</a:t>
            </a:r>
            <a:endParaRPr/>
          </a:p>
        </p:txBody>
      </p:sp>
      <p:sp>
        <p:nvSpPr>
          <p:cNvPr id="101" name="Google Shape;101;p12"/>
          <p:cNvSpPr txBox="1"/>
          <p:nvPr/>
        </p:nvSpPr>
        <p:spPr>
          <a:xfrm>
            <a:off x="304800" y="4343400"/>
            <a:ext cx="5135562" cy="51435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500"/>
              <a:buFont typeface="Gill Sans"/>
              <a:buNone/>
            </a:pPr>
            <a:r>
              <a:rPr b="0" i="0" lang="en-US" sz="1500" u="none">
                <a:solidFill>
                  <a:srgbClr val="FFFF00"/>
                </a:solidFill>
                <a:latin typeface="Gill Sans"/>
                <a:ea typeface="Gill Sans"/>
                <a:cs typeface="Gill Sans"/>
                <a:sym typeface="Gill Sans"/>
              </a:rPr>
              <a:t>/Applications/MAMP/Library/bin/mysql -u root -P 8889 -p</a:t>
            </a:r>
            <a:endParaRPr/>
          </a:p>
          <a:p>
            <a:pPr indent="0" lvl="0" marL="0" marR="0" rtl="0" algn="l">
              <a:lnSpc>
                <a:spcPct val="100000"/>
              </a:lnSpc>
              <a:spcBef>
                <a:spcPts val="0"/>
              </a:spcBef>
              <a:spcAft>
                <a:spcPts val="0"/>
              </a:spcAft>
              <a:buClr>
                <a:srgbClr val="FFFF00"/>
              </a:buClr>
              <a:buSzPts val="1500"/>
              <a:buFont typeface="Gill Sans"/>
              <a:buNone/>
            </a:pPr>
            <a:r>
              <a:rPr b="0" i="0" lang="en-US" sz="1500" u="none">
                <a:solidFill>
                  <a:srgbClr val="FFFF00"/>
                </a:solidFill>
                <a:latin typeface="Gill Sans"/>
                <a:ea typeface="Gill Sans"/>
                <a:cs typeface="Gill Sans"/>
                <a:sym typeface="Gill Sans"/>
              </a:rPr>
              <a:t>/Applications/xampp/xamppfiles/bin/mysql -u root -p</a:t>
            </a:r>
            <a:endParaRPr/>
          </a:p>
        </p:txBody>
      </p:sp>
      <p:sp>
        <p:nvSpPr>
          <p:cNvPr id="102" name="Google Shape;102;p12"/>
          <p:cNvSpPr txBox="1"/>
          <p:nvPr/>
        </p:nvSpPr>
        <p:spPr>
          <a:xfrm>
            <a:off x="6324600" y="4462462"/>
            <a:ext cx="2455862" cy="242887"/>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00"/>
              </a:buClr>
              <a:buSzPts val="1500"/>
              <a:buFont typeface="Gill Sans"/>
              <a:buNone/>
            </a:pPr>
            <a:r>
              <a:rPr b="0" i="0" lang="en-US" sz="1500" u="none">
                <a:solidFill>
                  <a:srgbClr val="FFFF00"/>
                </a:solidFill>
                <a:latin typeface="Gill Sans"/>
                <a:ea typeface="Gill Sans"/>
                <a:cs typeface="Gill Sans"/>
                <a:sym typeface="Gill Sans"/>
              </a:rPr>
              <a:t>c:\xampp\mysql\bin\mysql.exe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3"/>
          <p:cNvSpPr txBox="1"/>
          <p:nvPr>
            <p:ph type="title"/>
          </p:nvPr>
        </p:nvSpPr>
        <p:spPr>
          <a:xfrm>
            <a:off x="5680075" y="1428750"/>
            <a:ext cx="2765425" cy="1293812"/>
          </a:xfrm>
          <a:prstGeom prst="rect">
            <a:avLst/>
          </a:prstGeom>
          <a:noFill/>
          <a:ln>
            <a:noFill/>
          </a:ln>
        </p:spPr>
        <p:txBody>
          <a:bodyPr anchorCtr="0" anchor="ctr" bIns="50800" lIns="50800" spcFirstLastPara="1" rIns="50800" wrap="square" tIns="50800">
            <a:noAutofit/>
          </a:bodyPr>
          <a:lstStyle/>
          <a:p>
            <a:pPr indent="0" lvl="0" marL="0" rtl="0" algn="ctr">
              <a:lnSpc>
                <a:spcPct val="100000"/>
              </a:lnSpc>
              <a:spcBef>
                <a:spcPts val="0"/>
              </a:spcBef>
              <a:spcAft>
                <a:spcPts val="0"/>
              </a:spcAft>
              <a:buClr>
                <a:srgbClr val="FFCC66"/>
              </a:buClr>
              <a:buSzPts val="4200"/>
              <a:buFont typeface="Gill Sans"/>
              <a:buNone/>
            </a:pPr>
            <a:r>
              <a:rPr b="0" i="0" lang="en-US" sz="4200" u="none">
                <a:solidFill>
                  <a:srgbClr val="FFCC66"/>
                </a:solidFill>
                <a:latin typeface="Gill Sans"/>
                <a:ea typeface="Gill Sans"/>
                <a:cs typeface="Gill Sans"/>
                <a:sym typeface="Gill Sans"/>
              </a:rPr>
              <a:t>Creating a Table</a:t>
            </a:r>
            <a:endParaRPr/>
          </a:p>
        </p:txBody>
      </p:sp>
      <p:sp>
        <p:nvSpPr>
          <p:cNvPr id="108" name="Google Shape;108;p13"/>
          <p:cNvSpPr txBox="1"/>
          <p:nvPr/>
        </p:nvSpPr>
        <p:spPr>
          <a:xfrm>
            <a:off x="533400" y="590550"/>
            <a:ext cx="5927725" cy="221615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lt1"/>
              </a:buClr>
              <a:buSzPts val="1800"/>
              <a:buFont typeface="Courier"/>
              <a:buNone/>
            </a:pPr>
            <a:r>
              <a:rPr b="0" i="0" lang="en-US" sz="1800" u="none">
                <a:solidFill>
                  <a:schemeClr val="lt1"/>
                </a:solidFill>
                <a:latin typeface="Courier"/>
                <a:ea typeface="Courier"/>
                <a:cs typeface="Courier"/>
                <a:sym typeface="Courier"/>
              </a:rPr>
              <a:t>CREATE TABLE users (</a:t>
            </a:r>
            <a:endParaRPr/>
          </a:p>
          <a:p>
            <a:pPr indent="0" lvl="0" marL="0" marR="0" rtl="0" algn="l">
              <a:lnSpc>
                <a:spcPct val="100000"/>
              </a:lnSpc>
              <a:spcBef>
                <a:spcPts val="0"/>
              </a:spcBef>
              <a:spcAft>
                <a:spcPts val="0"/>
              </a:spcAft>
              <a:buClr>
                <a:schemeClr val="lt1"/>
              </a:buClr>
              <a:buSzPts val="1800"/>
              <a:buFont typeface="Courier"/>
              <a:buNone/>
            </a:pPr>
            <a:r>
              <a:rPr b="0" i="0" lang="en-US" sz="1800" u="none">
                <a:solidFill>
                  <a:schemeClr val="lt1"/>
                </a:solidFill>
                <a:latin typeface="Courier"/>
                <a:ea typeface="Courier"/>
                <a:cs typeface="Courier"/>
                <a:sym typeface="Courier"/>
              </a:rPr>
              <a:t>   user_id INTEGER NOT NULL AUTO_INCREMENT,</a:t>
            </a:r>
            <a:endParaRPr/>
          </a:p>
          <a:p>
            <a:pPr indent="0" lvl="0" marL="0" marR="0" rtl="0" algn="l">
              <a:lnSpc>
                <a:spcPct val="100000"/>
              </a:lnSpc>
              <a:spcBef>
                <a:spcPts val="0"/>
              </a:spcBef>
              <a:spcAft>
                <a:spcPts val="0"/>
              </a:spcAft>
              <a:buClr>
                <a:schemeClr val="lt1"/>
              </a:buClr>
              <a:buSzPts val="1800"/>
              <a:buFont typeface="Courier"/>
              <a:buNone/>
            </a:pPr>
            <a:r>
              <a:rPr b="0" i="0" lang="en-US" sz="1800" u="none">
                <a:solidFill>
                  <a:schemeClr val="lt1"/>
                </a:solidFill>
                <a:latin typeface="Courier"/>
                <a:ea typeface="Courier"/>
                <a:cs typeface="Courier"/>
                <a:sym typeface="Courier"/>
              </a:rPr>
              <a:t>   name VARCHAR(128),</a:t>
            </a:r>
            <a:endParaRPr/>
          </a:p>
          <a:p>
            <a:pPr indent="0" lvl="0" marL="0" marR="0" rtl="0" algn="l">
              <a:lnSpc>
                <a:spcPct val="100000"/>
              </a:lnSpc>
              <a:spcBef>
                <a:spcPts val="0"/>
              </a:spcBef>
              <a:spcAft>
                <a:spcPts val="0"/>
              </a:spcAft>
              <a:buClr>
                <a:schemeClr val="lt1"/>
              </a:buClr>
              <a:buSzPts val="1800"/>
              <a:buFont typeface="Courier"/>
              <a:buNone/>
            </a:pPr>
            <a:r>
              <a:rPr b="0" i="0" lang="en-US" sz="1800" u="none">
                <a:solidFill>
                  <a:schemeClr val="lt1"/>
                </a:solidFill>
                <a:latin typeface="Courier"/>
                <a:ea typeface="Courier"/>
                <a:cs typeface="Courier"/>
                <a:sym typeface="Courier"/>
              </a:rPr>
              <a:t>   email VARCHAR(128),</a:t>
            </a:r>
            <a:endParaRPr/>
          </a:p>
          <a:p>
            <a:pPr indent="0" lvl="0" marL="0" marR="0" rtl="0" algn="l">
              <a:lnSpc>
                <a:spcPct val="100000"/>
              </a:lnSpc>
              <a:spcBef>
                <a:spcPts val="0"/>
              </a:spcBef>
              <a:spcAft>
                <a:spcPts val="0"/>
              </a:spcAft>
              <a:buClr>
                <a:schemeClr val="lt1"/>
              </a:buClr>
              <a:buSzPts val="1800"/>
              <a:buFont typeface="Courier"/>
              <a:buNone/>
            </a:pPr>
            <a:r>
              <a:rPr b="0" i="0" lang="en-US" sz="1800" u="none">
                <a:solidFill>
                  <a:schemeClr val="lt1"/>
                </a:solidFill>
                <a:latin typeface="Courier"/>
                <a:ea typeface="Courier"/>
                <a:cs typeface="Courier"/>
                <a:sym typeface="Courier"/>
              </a:rPr>
              <a:t>   password VARCHAR(128),</a:t>
            </a:r>
            <a:endParaRPr/>
          </a:p>
          <a:p>
            <a:pPr indent="0" lvl="0" marL="0" marR="0" rtl="0" algn="l">
              <a:lnSpc>
                <a:spcPct val="100000"/>
              </a:lnSpc>
              <a:spcBef>
                <a:spcPts val="0"/>
              </a:spcBef>
              <a:spcAft>
                <a:spcPts val="0"/>
              </a:spcAft>
              <a:buClr>
                <a:schemeClr val="lt1"/>
              </a:buClr>
              <a:buSzPts val="1800"/>
              <a:buFont typeface="Courier"/>
              <a:buNone/>
            </a:pPr>
            <a:r>
              <a:rPr b="0" i="0" lang="en-US" sz="1800" u="none">
                <a:solidFill>
                  <a:schemeClr val="lt1"/>
                </a:solidFill>
                <a:latin typeface="Courier"/>
                <a:ea typeface="Courier"/>
                <a:cs typeface="Courier"/>
                <a:sym typeface="Courier"/>
              </a:rPr>
              <a:t>   PRIMARY KEY(user_id),</a:t>
            </a:r>
            <a:endParaRPr/>
          </a:p>
          <a:p>
            <a:pPr indent="0" lvl="0" marL="0" marR="0" rtl="0" algn="l">
              <a:lnSpc>
                <a:spcPct val="100000"/>
              </a:lnSpc>
              <a:spcBef>
                <a:spcPts val="0"/>
              </a:spcBef>
              <a:spcAft>
                <a:spcPts val="0"/>
              </a:spcAft>
              <a:buClr>
                <a:schemeClr val="lt1"/>
              </a:buClr>
              <a:buSzPts val="1800"/>
              <a:buFont typeface="Courier"/>
              <a:buNone/>
            </a:pPr>
            <a:r>
              <a:rPr b="0" i="0" lang="en-US" sz="1800" u="none">
                <a:solidFill>
                  <a:schemeClr val="lt1"/>
                </a:solidFill>
                <a:latin typeface="Courier"/>
                <a:ea typeface="Courier"/>
                <a:cs typeface="Courier"/>
                <a:sym typeface="Courier"/>
              </a:rPr>
              <a:t>   INDEX(email)</a:t>
            </a:r>
            <a:endParaRPr/>
          </a:p>
          <a:p>
            <a:pPr indent="0" lvl="0" marL="0" marR="0" rtl="0" algn="l">
              <a:lnSpc>
                <a:spcPct val="100000"/>
              </a:lnSpc>
              <a:spcBef>
                <a:spcPts val="0"/>
              </a:spcBef>
              <a:spcAft>
                <a:spcPts val="0"/>
              </a:spcAft>
              <a:buClr>
                <a:schemeClr val="lt1"/>
              </a:buClr>
              <a:buSzPts val="1800"/>
              <a:buFont typeface="Courier"/>
              <a:buNone/>
            </a:pPr>
            <a:r>
              <a:rPr b="0" i="0" lang="en-US" sz="1800" u="none">
                <a:solidFill>
                  <a:schemeClr val="lt1"/>
                </a:solidFill>
                <a:latin typeface="Courier"/>
                <a:ea typeface="Courier"/>
                <a:cs typeface="Courier"/>
                <a:sym typeface="Courier"/>
              </a:rPr>
              <a:t>) ENGINE=InnoDB CHARSET=utf8;</a:t>
            </a:r>
            <a:endParaRPr/>
          </a:p>
        </p:txBody>
      </p:sp>
      <p:sp>
        <p:nvSpPr>
          <p:cNvPr id="109" name="Google Shape;109;p13"/>
          <p:cNvSpPr txBox="1"/>
          <p:nvPr/>
        </p:nvSpPr>
        <p:spPr>
          <a:xfrm>
            <a:off x="2149475" y="3105150"/>
            <a:ext cx="6994525" cy="1663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mysql&gt; describe users;</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 Field    | Type             | Null | Key | Default | Extra          |</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 user_id  | int(11)          | NO   | PRI | NULL    | auto_increment |</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 name     | varchar(128)     | YES  |     | NULL    |                |</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 email    | varchar(128)     | YES  | MUL | NULL    |                |</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 password | varchar(128)     | YES  |     | NULL    |                |</a:t>
            </a:r>
            <a:endParaRPr/>
          </a:p>
          <a:p>
            <a:pPr indent="0" lvl="0" marL="0" marR="0" rtl="0" algn="l">
              <a:lnSpc>
                <a:spcPct val="100000"/>
              </a:lnSpc>
              <a:spcBef>
                <a:spcPts val="0"/>
              </a:spcBef>
              <a:spcAft>
                <a:spcPts val="0"/>
              </a:spcAft>
              <a:buClr>
                <a:srgbClr val="FFFF00"/>
              </a:buClr>
              <a:buSzPts val="1200"/>
              <a:buFont typeface="Courier"/>
              <a:buNone/>
            </a:pPr>
            <a:r>
              <a:rPr b="0" i="0" lang="en-US" sz="1200" u="none">
                <a:solidFill>
                  <a:srgbClr val="FFFF00"/>
                </a:solidFill>
                <a:latin typeface="Courier"/>
                <a:ea typeface="Courier"/>
                <a:cs typeface="Courier"/>
                <a:sym typeface="Courier"/>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txBox="1"/>
          <p:nvPr>
            <p:ph type="title"/>
          </p:nvPr>
        </p:nvSpPr>
        <p:spPr>
          <a:xfrm>
            <a:off x="849312" y="590550"/>
            <a:ext cx="7445375" cy="830262"/>
          </a:xfrm>
          <a:prstGeom prst="rect">
            <a:avLst/>
          </a:prstGeom>
          <a:noFill/>
          <a:ln>
            <a:noFill/>
          </a:ln>
        </p:spPr>
        <p:txBody>
          <a:bodyPr anchorCtr="0" anchor="ctr" bIns="50800" lIns="50800" spcFirstLastPara="1" rIns="50800" wrap="square" tIns="50800">
            <a:noAutofit/>
          </a:bodyPr>
          <a:lstStyle/>
          <a:p>
            <a:pPr indent="0" lvl="0" marL="0" rtl="0" algn="ctr">
              <a:lnSpc>
                <a:spcPct val="100000"/>
              </a:lnSpc>
              <a:spcBef>
                <a:spcPts val="0"/>
              </a:spcBef>
              <a:spcAft>
                <a:spcPts val="0"/>
              </a:spcAft>
              <a:buClr>
                <a:srgbClr val="FFCC66"/>
              </a:buClr>
              <a:buSzPts val="4200"/>
              <a:buFont typeface="Gill Sans"/>
              <a:buNone/>
            </a:pPr>
            <a:r>
              <a:rPr b="0" i="0" lang="en-US" sz="4200" u="none">
                <a:solidFill>
                  <a:srgbClr val="FFCC66"/>
                </a:solidFill>
                <a:latin typeface="Gill Sans"/>
                <a:ea typeface="Gill Sans"/>
                <a:cs typeface="Gill Sans"/>
                <a:sym typeface="Gill Sans"/>
              </a:rPr>
              <a:t>Inserting a Few Records</a:t>
            </a:r>
            <a:endParaRPr/>
          </a:p>
        </p:txBody>
      </p:sp>
      <p:sp>
        <p:nvSpPr>
          <p:cNvPr id="115" name="Google Shape;115;p14"/>
          <p:cNvSpPr txBox="1"/>
          <p:nvPr/>
        </p:nvSpPr>
        <p:spPr>
          <a:xfrm>
            <a:off x="200025" y="1414462"/>
            <a:ext cx="8707437" cy="76041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lt1"/>
              </a:buClr>
              <a:buSzPts val="1400"/>
              <a:buFont typeface="Courier"/>
              <a:buNone/>
            </a:pPr>
            <a:r>
              <a:rPr b="0" i="0" lang="en-US" sz="1400" u="none">
                <a:solidFill>
                  <a:schemeClr val="lt1"/>
                </a:solidFill>
                <a:latin typeface="Courier"/>
                <a:ea typeface="Courier"/>
                <a:cs typeface="Courier"/>
                <a:sym typeface="Courier"/>
              </a:rPr>
              <a:t>INSERT INTO users (name,email,password) VALUES ('Chuck','csev@umich.edu','123');</a:t>
            </a:r>
            <a:endParaRPr/>
          </a:p>
          <a:p>
            <a:pPr indent="0" lvl="0" marL="0" marR="0" rtl="0" algn="l">
              <a:lnSpc>
                <a:spcPct val="100000"/>
              </a:lnSpc>
              <a:spcBef>
                <a:spcPts val="0"/>
              </a:spcBef>
              <a:spcAft>
                <a:spcPts val="0"/>
              </a:spcAft>
              <a:buClr>
                <a:schemeClr val="lt1"/>
              </a:buClr>
              <a:buSzPts val="1400"/>
              <a:buFont typeface="Courier"/>
              <a:buNone/>
            </a:pPr>
            <a:r>
              <a:rPr b="0" i="0" lang="en-US" sz="1400" u="none">
                <a:solidFill>
                  <a:schemeClr val="lt1"/>
                </a:solidFill>
                <a:latin typeface="Courier"/>
                <a:ea typeface="Courier"/>
                <a:cs typeface="Courier"/>
                <a:sym typeface="Courier"/>
              </a:rPr>
              <a:t>INSERT INTO users (name,email,password) VALUES ('Glenn','gg@umich.edu','456');</a:t>
            </a:r>
            <a:endParaRPr/>
          </a:p>
        </p:txBody>
      </p:sp>
      <p:sp>
        <p:nvSpPr>
          <p:cNvPr id="116" name="Google Shape;116;p14"/>
          <p:cNvSpPr txBox="1"/>
          <p:nvPr/>
        </p:nvSpPr>
        <p:spPr>
          <a:xfrm>
            <a:off x="1355725" y="2474912"/>
            <a:ext cx="7551737" cy="195738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800"/>
              <a:buFont typeface="Courier"/>
              <a:buNone/>
            </a:pPr>
            <a:r>
              <a:rPr b="0" i="0" lang="en-US" sz="1800" u="none">
                <a:solidFill>
                  <a:srgbClr val="FFFF00"/>
                </a:solidFill>
                <a:latin typeface="Courier"/>
                <a:ea typeface="Courier"/>
                <a:cs typeface="Courier"/>
                <a:sym typeface="Courier"/>
              </a:rPr>
              <a:t>mysql&gt; select * from users;</a:t>
            </a:r>
            <a:endParaRPr/>
          </a:p>
          <a:p>
            <a:pPr indent="0" lvl="0" marL="0" marR="0" rtl="0" algn="l">
              <a:lnSpc>
                <a:spcPct val="100000"/>
              </a:lnSpc>
              <a:spcBef>
                <a:spcPts val="0"/>
              </a:spcBef>
              <a:spcAft>
                <a:spcPts val="0"/>
              </a:spcAft>
              <a:buClr>
                <a:srgbClr val="FFFF00"/>
              </a:buClr>
              <a:buSzPts val="1800"/>
              <a:buFont typeface="Courier"/>
              <a:buNone/>
            </a:pPr>
            <a:r>
              <a:rPr b="0" i="0" lang="en-US" sz="18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00"/>
              </a:buClr>
              <a:buSzPts val="1800"/>
              <a:buFont typeface="Courier"/>
              <a:buNone/>
            </a:pPr>
            <a:r>
              <a:rPr b="0" i="0" lang="en-US" sz="1800" u="none">
                <a:solidFill>
                  <a:srgbClr val="FFFF00"/>
                </a:solidFill>
                <a:latin typeface="Courier"/>
                <a:ea typeface="Courier"/>
                <a:cs typeface="Courier"/>
                <a:sym typeface="Courier"/>
              </a:rPr>
              <a:t>| user_id | name  | email          | password |</a:t>
            </a:r>
            <a:endParaRPr/>
          </a:p>
          <a:p>
            <a:pPr indent="0" lvl="0" marL="0" marR="0" rtl="0" algn="l">
              <a:lnSpc>
                <a:spcPct val="100000"/>
              </a:lnSpc>
              <a:spcBef>
                <a:spcPts val="0"/>
              </a:spcBef>
              <a:spcAft>
                <a:spcPts val="0"/>
              </a:spcAft>
              <a:buClr>
                <a:srgbClr val="FFFF00"/>
              </a:buClr>
              <a:buSzPts val="1800"/>
              <a:buFont typeface="Courier"/>
              <a:buNone/>
            </a:pPr>
            <a:r>
              <a:rPr b="0" i="0" lang="en-US" sz="18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00"/>
              </a:buClr>
              <a:buSzPts val="1800"/>
              <a:buFont typeface="Courier"/>
              <a:buNone/>
            </a:pPr>
            <a:r>
              <a:rPr b="0" i="0" lang="en-US" sz="1800" u="none">
                <a:solidFill>
                  <a:srgbClr val="FFFF00"/>
                </a:solidFill>
                <a:latin typeface="Courier"/>
                <a:ea typeface="Courier"/>
                <a:cs typeface="Courier"/>
                <a:sym typeface="Courier"/>
              </a:rPr>
              <a:t>|       1 | Chuck | csev@umich.edu | 123      |</a:t>
            </a:r>
            <a:endParaRPr/>
          </a:p>
          <a:p>
            <a:pPr indent="0" lvl="0" marL="0" marR="0" rtl="0" algn="l">
              <a:lnSpc>
                <a:spcPct val="100000"/>
              </a:lnSpc>
              <a:spcBef>
                <a:spcPts val="0"/>
              </a:spcBef>
              <a:spcAft>
                <a:spcPts val="0"/>
              </a:spcAft>
              <a:buClr>
                <a:srgbClr val="FFFF00"/>
              </a:buClr>
              <a:buSzPts val="1800"/>
              <a:buFont typeface="Courier"/>
              <a:buNone/>
            </a:pPr>
            <a:r>
              <a:rPr b="0" i="0" lang="en-US" sz="1800" u="none">
                <a:solidFill>
                  <a:srgbClr val="FFFF00"/>
                </a:solidFill>
                <a:latin typeface="Courier"/>
                <a:ea typeface="Courier"/>
                <a:cs typeface="Courier"/>
                <a:sym typeface="Courier"/>
              </a:rPr>
              <a:t>|       2 | Glenn | gg@umich.edu   | 456      |</a:t>
            </a:r>
            <a:endParaRPr/>
          </a:p>
          <a:p>
            <a:pPr indent="0" lvl="0" marL="0" marR="0" rtl="0" algn="l">
              <a:lnSpc>
                <a:spcPct val="100000"/>
              </a:lnSpc>
              <a:spcBef>
                <a:spcPts val="0"/>
              </a:spcBef>
              <a:spcAft>
                <a:spcPts val="0"/>
              </a:spcAft>
              <a:buClr>
                <a:srgbClr val="FFFF00"/>
              </a:buClr>
              <a:buSzPts val="1800"/>
              <a:buFont typeface="Courier"/>
              <a:buNone/>
            </a:pPr>
            <a:r>
              <a:rPr b="0" i="0" lang="en-US" sz="1800" u="none">
                <a:solidFill>
                  <a:srgbClr val="FFFF00"/>
                </a:solidFill>
                <a:latin typeface="Courier"/>
                <a:ea typeface="Courier"/>
                <a:cs typeface="Courier"/>
                <a:sym typeface="Courier"/>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5"/>
          <p:cNvSpPr txBox="1"/>
          <p:nvPr>
            <p:ph type="title"/>
          </p:nvPr>
        </p:nvSpPr>
        <p:spPr>
          <a:xfrm>
            <a:off x="849312" y="590550"/>
            <a:ext cx="7445375" cy="830262"/>
          </a:xfrm>
          <a:prstGeom prst="rect">
            <a:avLst/>
          </a:prstGeom>
          <a:noFill/>
          <a:ln>
            <a:noFill/>
          </a:ln>
        </p:spPr>
        <p:txBody>
          <a:bodyPr anchorCtr="0" anchor="ctr" bIns="50800" lIns="50800" spcFirstLastPara="1" rIns="50800" wrap="square" tIns="50800">
            <a:noAutofit/>
          </a:bodyPr>
          <a:lstStyle/>
          <a:p>
            <a:pPr indent="0" lvl="0" marL="0" rtl="0" algn="ctr">
              <a:lnSpc>
                <a:spcPct val="100000"/>
              </a:lnSpc>
              <a:spcBef>
                <a:spcPts val="0"/>
              </a:spcBef>
              <a:spcAft>
                <a:spcPts val="0"/>
              </a:spcAft>
              <a:buClr>
                <a:srgbClr val="FFCC66"/>
              </a:buClr>
              <a:buSzPts val="4200"/>
              <a:buFont typeface="Gill Sans"/>
              <a:buNone/>
            </a:pPr>
            <a:r>
              <a:rPr b="0" i="0" lang="en-US" sz="4200" u="none">
                <a:solidFill>
                  <a:srgbClr val="FFCC66"/>
                </a:solidFill>
                <a:latin typeface="Gill Sans"/>
                <a:ea typeface="Gill Sans"/>
                <a:cs typeface="Gill Sans"/>
                <a:sym typeface="Gill Sans"/>
              </a:rPr>
              <a:t>Database Connection</a:t>
            </a:r>
            <a:endParaRPr/>
          </a:p>
        </p:txBody>
      </p:sp>
      <p:sp>
        <p:nvSpPr>
          <p:cNvPr id="122" name="Google Shape;122;p15"/>
          <p:cNvSpPr txBox="1"/>
          <p:nvPr/>
        </p:nvSpPr>
        <p:spPr>
          <a:xfrm>
            <a:off x="5599112" y="1403350"/>
            <a:ext cx="1146175" cy="330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FFFF"/>
              </a:buClr>
              <a:buSzPts val="2100"/>
              <a:buFont typeface="Gill Sans"/>
              <a:buNone/>
            </a:pPr>
            <a:r>
              <a:rPr b="0" i="0" lang="en-US" sz="2100" u="none">
                <a:solidFill>
                  <a:srgbClr val="00FFFF"/>
                </a:solidFill>
                <a:latin typeface="Gill Sans"/>
                <a:ea typeface="Gill Sans"/>
                <a:cs typeface="Gill Sans"/>
                <a:sym typeface="Gill Sans"/>
              </a:rPr>
              <a:t>Hostname</a:t>
            </a:r>
            <a:endParaRPr/>
          </a:p>
        </p:txBody>
      </p:sp>
      <p:sp>
        <p:nvSpPr>
          <p:cNvPr id="123" name="Google Shape;123;p15"/>
          <p:cNvSpPr txBox="1"/>
          <p:nvPr/>
        </p:nvSpPr>
        <p:spPr>
          <a:xfrm>
            <a:off x="2209800" y="4552950"/>
            <a:ext cx="3924300" cy="328612"/>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2100"/>
              <a:buFont typeface="Gill Sans"/>
              <a:buNone/>
            </a:pPr>
            <a:r>
              <a:rPr b="0" i="0" lang="en-US" sz="2100" u="none">
                <a:solidFill>
                  <a:schemeClr val="lt1"/>
                </a:solidFill>
                <a:latin typeface="Gill Sans"/>
                <a:ea typeface="Gill Sans"/>
                <a:cs typeface="Gill Sans"/>
                <a:sym typeface="Gill Sans"/>
              </a:rPr>
              <a:t>http://www.wa4e.com/code/pdo.zip</a:t>
            </a:r>
            <a:endParaRPr/>
          </a:p>
        </p:txBody>
      </p:sp>
      <p:sp>
        <p:nvSpPr>
          <p:cNvPr id="124" name="Google Shape;124;p15"/>
          <p:cNvSpPr txBox="1"/>
          <p:nvPr/>
        </p:nvSpPr>
        <p:spPr>
          <a:xfrm>
            <a:off x="5507037" y="1885950"/>
            <a:ext cx="2193925" cy="1236662"/>
          </a:xfrm>
          <a:prstGeom prst="rect">
            <a:avLst/>
          </a:prstGeom>
          <a:noFill/>
          <a:ln cap="flat" cmpd="sng" w="101600">
            <a:solidFill>
              <a:srgbClr val="FF00FF"/>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000" u="none">
              <a:solidFill>
                <a:srgbClr val="FFFFFF"/>
              </a:solidFill>
              <a:latin typeface="Gill Sans"/>
              <a:ea typeface="Gill Sans"/>
              <a:cs typeface="Gill Sans"/>
              <a:sym typeface="Gill Sans"/>
            </a:endParaRPr>
          </a:p>
        </p:txBody>
      </p:sp>
      <p:sp>
        <p:nvSpPr>
          <p:cNvPr id="125" name="Google Shape;125;p15"/>
          <p:cNvSpPr/>
          <p:nvPr/>
        </p:nvSpPr>
        <p:spPr>
          <a:xfrm>
            <a:off x="5694362" y="2008187"/>
            <a:ext cx="714375" cy="714375"/>
          </a:xfrm>
          <a:prstGeom prst="roundRect">
            <a:avLst>
              <a:gd fmla="val 3240" name="adj"/>
            </a:avLst>
          </a:prstGeom>
          <a:solidFill>
            <a:schemeClr val="accen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1400"/>
              <a:buFont typeface="Gill Sans"/>
              <a:buNone/>
            </a:pPr>
            <a:r>
              <a:rPr b="0" i="0" lang="en-US" sz="1400" u="none">
                <a:solidFill>
                  <a:schemeClr val="lt1"/>
                </a:solidFill>
                <a:latin typeface="Gill Sans"/>
                <a:ea typeface="Gill Sans"/>
                <a:cs typeface="Gill Sans"/>
                <a:sym typeface="Gill Sans"/>
              </a:rPr>
              <a:t>misc</a:t>
            </a:r>
            <a:endParaRPr/>
          </a:p>
        </p:txBody>
      </p:sp>
      <p:sp>
        <p:nvSpPr>
          <p:cNvPr id="126" name="Google Shape;126;p15"/>
          <p:cNvSpPr/>
          <p:nvPr/>
        </p:nvSpPr>
        <p:spPr>
          <a:xfrm>
            <a:off x="6694487" y="2008187"/>
            <a:ext cx="714375" cy="714375"/>
          </a:xfrm>
          <a:prstGeom prst="roundRect">
            <a:avLst>
              <a:gd fmla="val 3240" name="adj"/>
            </a:avLst>
          </a:prstGeom>
          <a:solidFill>
            <a:schemeClr val="accen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1400"/>
              <a:buFont typeface="Gill Sans"/>
              <a:buNone/>
            </a:pPr>
            <a:r>
              <a:rPr b="0" i="0" lang="en-US" sz="1400" u="none">
                <a:solidFill>
                  <a:schemeClr val="lt1"/>
                </a:solidFill>
                <a:latin typeface="Gill Sans"/>
                <a:ea typeface="Gill Sans"/>
                <a:cs typeface="Gill Sans"/>
                <a:sym typeface="Gill Sans"/>
              </a:rPr>
              <a:t>sakai</a:t>
            </a:r>
            <a:endParaRPr/>
          </a:p>
        </p:txBody>
      </p:sp>
      <p:sp>
        <p:nvSpPr>
          <p:cNvPr id="127" name="Google Shape;127;p15"/>
          <p:cNvSpPr txBox="1"/>
          <p:nvPr/>
        </p:nvSpPr>
        <p:spPr>
          <a:xfrm>
            <a:off x="5826125" y="2317750"/>
            <a:ext cx="449262" cy="252412"/>
          </a:xfrm>
          <a:prstGeom prst="rect">
            <a:avLst/>
          </a:prstGeom>
          <a:solidFill>
            <a:srgbClr val="7F007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1600"/>
              <a:buFont typeface="Gill Sans"/>
              <a:buNone/>
            </a:pPr>
            <a:r>
              <a:rPr b="0" i="0" lang="en-US" sz="1600" u="none">
                <a:solidFill>
                  <a:schemeClr val="lt1"/>
                </a:solidFill>
                <a:latin typeface="Gill Sans"/>
                <a:ea typeface="Gill Sans"/>
                <a:cs typeface="Gill Sans"/>
                <a:sym typeface="Gill Sans"/>
              </a:rPr>
              <a:t>users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0000FF"/>
      </a:accent1>
      <a:accent2>
        <a:srgbClr val="333399"/>
      </a:accent2>
      <a:accent3>
        <a:srgbClr val="AAAAAA"/>
      </a:accent3>
      <a:accent4>
        <a:srgbClr val="DADADA"/>
      </a:accent4>
      <a:accent5>
        <a:srgbClr val="AAAA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