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4D9F43-A19D-441A-8F08-243BABAE87E4}">
  <a:tblStyle styleId="{054D9F43-A19D-441A-8F08-243BABAE87E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What is </a:t>
            </a:r>
            <a:r>
              <a:rPr i="1" lang="en-US"/>
              <a:t>MySQL</a:t>
            </a:r>
            <a:r>
              <a:rPr lang="en-US">
                <a:solidFill>
                  <a:srgbClr val="000000"/>
                </a:solidFill>
              </a:rPr>
              <a:t>?</a:t>
            </a:r>
            <a:endParaRPr/>
          </a:p>
        </p:txBody>
      </p:sp>
      <p:sp>
        <p:nvSpPr>
          <p:cNvPr id="85" name="Google Shape;8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lnSpc>
                <a:spcPct val="80000"/>
              </a:lnSpc>
              <a:spcBef>
                <a:spcPts val="0"/>
              </a:spcBef>
              <a:spcAft>
                <a:spcPts val="0"/>
              </a:spcAft>
              <a:buClr>
                <a:srgbClr val="000000"/>
              </a:buClr>
              <a:buSzPts val="3010"/>
              <a:buFont typeface="Calibri"/>
              <a:buNone/>
            </a:pPr>
            <a:r>
              <a:rPr b="1" lang="en-US" sz="3010">
                <a:solidFill>
                  <a:srgbClr val="000000"/>
                </a:solidFill>
              </a:rPr>
              <a:t>MySQL  :</a:t>
            </a:r>
            <a:endParaRPr/>
          </a:p>
          <a:p>
            <a:pPr indent="-341313" lvl="0" marL="342900" rtl="0" algn="l">
              <a:lnSpc>
                <a:spcPct val="80000"/>
              </a:lnSpc>
              <a:spcBef>
                <a:spcPts val="280"/>
              </a:spcBef>
              <a:spcAft>
                <a:spcPts val="0"/>
              </a:spcAft>
              <a:buClr>
                <a:srgbClr val="000000"/>
              </a:buClr>
              <a:buSzPts val="1400"/>
              <a:buFont typeface="Calibri"/>
              <a:buNone/>
            </a:pPr>
            <a:r>
              <a:rPr lang="en-US" sz="1400">
                <a:solidFill>
                  <a:srgbClr val="000000"/>
                </a:solidFill>
              </a:rPr>
              <a:t>     A database is a structured collection of data. It may be anything from a simple shopping list to a picture gallery or the vast amounts of information in a corporate network.</a:t>
            </a:r>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322"/>
              </a:spcBef>
              <a:spcAft>
                <a:spcPts val="0"/>
              </a:spcAft>
              <a:buClr>
                <a:srgbClr val="000000"/>
              </a:buClr>
              <a:buSzPts val="1610"/>
              <a:buFont typeface="Calibri"/>
              <a:buNone/>
            </a:pPr>
            <a:r>
              <a:rPr lang="en-US" sz="1610">
                <a:solidFill>
                  <a:srgbClr val="000000"/>
                </a:solidFill>
              </a:rPr>
              <a:t>	It is named after co-founder Michael Widenius's daughter, My</a:t>
            </a:r>
            <a:endParaRPr/>
          </a:p>
          <a:p>
            <a:pPr indent="-341313" lvl="0" marL="342900" rtl="0" algn="l">
              <a:lnSpc>
                <a:spcPct val="80000"/>
              </a:lnSpc>
              <a:spcBef>
                <a:spcPts val="322"/>
              </a:spcBef>
              <a:spcAft>
                <a:spcPts val="0"/>
              </a:spcAft>
              <a:buClr>
                <a:schemeClr val="dk1"/>
              </a:buClr>
              <a:buSzPts val="1610"/>
              <a:buChar char="•"/>
            </a:pPr>
            <a:r>
              <a:rPr lang="en-US" sz="1610"/>
              <a:t>The SQL part of “MySQL” stands for “Structured Query Language”.</a:t>
            </a:r>
            <a:endParaRPr/>
          </a:p>
          <a:p>
            <a:pPr indent="-341313" lvl="0" marL="342900" rtl="0" algn="l">
              <a:lnSpc>
                <a:spcPct val="80000"/>
              </a:lnSpc>
              <a:spcBef>
                <a:spcPts val="322"/>
              </a:spcBef>
              <a:spcAft>
                <a:spcPts val="0"/>
              </a:spcAft>
              <a:buClr>
                <a:schemeClr val="dk1"/>
              </a:buClr>
              <a:buSzPts val="1610"/>
              <a:buChar char="•"/>
            </a:pPr>
            <a:r>
              <a:rPr lang="en-US" sz="1610"/>
              <a:t>Open Source means that it is possible for anyone to use and modify the software. Anybody can download the MySQL software from the Internet and use it without paying anything.</a:t>
            </a:r>
            <a:endParaRPr/>
          </a:p>
          <a:p>
            <a:pPr indent="-341313" lvl="0" marL="342900" rtl="0" algn="l">
              <a:lnSpc>
                <a:spcPct val="80000"/>
              </a:lnSpc>
              <a:spcBef>
                <a:spcPts val="322"/>
              </a:spcBef>
              <a:spcAft>
                <a:spcPts val="0"/>
              </a:spcAft>
              <a:buClr>
                <a:schemeClr val="dk1"/>
              </a:buClr>
              <a:buSzPts val="1610"/>
              <a:buChar char="•"/>
            </a:pPr>
            <a:r>
              <a:rPr lang="en-US" sz="1610"/>
              <a:t>you may study the source code and change it to suit your needs. The MySQL software uses the GPL (GNU General Public License), </a:t>
            </a:r>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the Swedish company MySQL AB, now owned by Oracle Corporation</a:t>
            </a:r>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MySQL works on many system platforms,</a:t>
            </a:r>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MySQL is written in C and C++. </a:t>
            </a:r>
            <a:endParaRPr sz="1610">
              <a:solidFill>
                <a:srgbClr val="000000"/>
              </a:solidFill>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MySQL is an open source relational database management system. </a:t>
            </a:r>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It includes the SQL server and client programs for accessing the server.</a:t>
            </a:r>
            <a:endParaRPr/>
          </a:p>
          <a:p>
            <a:pPr indent="-341313" lvl="0" marL="342900" rtl="0" algn="l">
              <a:lnSpc>
                <a:spcPct val="80000"/>
              </a:lnSpc>
              <a:spcBef>
                <a:spcPts val="322"/>
              </a:spcBef>
              <a:spcAft>
                <a:spcPts val="0"/>
              </a:spcAft>
              <a:buClr>
                <a:srgbClr val="000000"/>
              </a:buClr>
              <a:buSzPts val="1610"/>
              <a:buChar char="•"/>
            </a:pPr>
            <a:r>
              <a:rPr lang="en-US" sz="1610">
                <a:solidFill>
                  <a:srgbClr val="000000"/>
                </a:solidFill>
              </a:rPr>
              <a:t>Widely used by web application developers, together with PHP and APACHE</a:t>
            </a:r>
            <a:endParaRPr/>
          </a:p>
          <a:p>
            <a:pPr indent="-341313" lvl="0" marL="342900" rtl="0" algn="l">
              <a:lnSpc>
                <a:spcPct val="80000"/>
              </a:lnSpc>
              <a:spcBef>
                <a:spcPts val="280"/>
              </a:spcBef>
              <a:spcAft>
                <a:spcPts val="0"/>
              </a:spcAft>
              <a:buClr>
                <a:schemeClr val="dk1"/>
              </a:buClr>
              <a:buSzPts val="1400"/>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rgbClr val="000000"/>
              </a:buClr>
              <a:buSzPts val="1400"/>
              <a:buFont typeface="Calibri"/>
              <a:buNone/>
            </a:pPr>
            <a:r>
              <a:rPr lang="en-US" sz="1400">
                <a:solidFill>
                  <a:srgbClr val="000000"/>
                </a:solidFill>
              </a:rPr>
              <a:t>    </a:t>
            </a:r>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sz="1400">
              <a:solidFill>
                <a:srgbClr val="000000"/>
              </a:solidFill>
            </a:endParaRPr>
          </a:p>
          <a:p>
            <a:pPr indent="-341313" lvl="0" marL="342900" rtl="0" algn="l">
              <a:lnSpc>
                <a:spcPct val="80000"/>
              </a:lnSpc>
              <a:spcBef>
                <a:spcPts val="280"/>
              </a:spcBef>
              <a:spcAft>
                <a:spcPts val="0"/>
              </a:spcAft>
              <a:buClr>
                <a:schemeClr val="dk1"/>
              </a:buClr>
              <a:buSzPts val="1400"/>
              <a:buFont typeface="Calibri"/>
              <a:buNone/>
            </a:pPr>
            <a:r>
              <a:t/>
            </a:r>
            <a:endParaRPr b="1"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Data Types</a:t>
            </a:r>
            <a:endParaRPr/>
          </a:p>
        </p:txBody>
      </p:sp>
      <p:sp>
        <p:nvSpPr>
          <p:cNvPr id="211" name="Google Shape;211;p22"/>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3000"/>
              <a:buNone/>
            </a:pPr>
            <a:r>
              <a:rPr b="1" lang="en-US" sz="3000"/>
              <a:t>Numeric Data Types :</a:t>
            </a:r>
            <a:endParaRPr/>
          </a:p>
          <a:p>
            <a:pPr indent="-341313" lvl="0" marL="342900" rtl="0" algn="l">
              <a:spcBef>
                <a:spcPts val="300"/>
              </a:spcBef>
              <a:spcAft>
                <a:spcPts val="0"/>
              </a:spcAft>
              <a:buClr>
                <a:schemeClr val="dk1"/>
              </a:buClr>
              <a:buSzPts val="1500"/>
              <a:buNone/>
            </a:pPr>
            <a:r>
              <a:rPr lang="en-US" sz="1500"/>
              <a:t>MySQL uses all the standard ANSI SQL numeric data types, so if you're coming to MySQL from a different database system, these definitions will look familiar to you. The following list shows the common numeric data types and their descriptions</a:t>
            </a:r>
            <a:endParaRPr/>
          </a:p>
          <a:p>
            <a:pPr indent="-341313" lvl="0" marL="342900" rtl="0" algn="l">
              <a:spcBef>
                <a:spcPts val="300"/>
              </a:spcBef>
              <a:spcAft>
                <a:spcPts val="0"/>
              </a:spcAft>
              <a:buClr>
                <a:schemeClr val="dk1"/>
              </a:buClr>
              <a:buSzPts val="1500"/>
              <a:buChar char="•"/>
            </a:pPr>
            <a:r>
              <a:rPr b="1" lang="en-US" sz="1500"/>
              <a:t>INT</a:t>
            </a:r>
            <a:r>
              <a:rPr lang="en-US" sz="1500"/>
              <a:t> - A normal-sized integer that can be signed or unsigned. the allowable range is from 0 to 4294967295. You can specify a width of up to 11 digits.</a:t>
            </a:r>
            <a:endParaRPr/>
          </a:p>
          <a:p>
            <a:pPr indent="-341313" lvl="0" marL="342900" rtl="0" algn="l">
              <a:spcBef>
                <a:spcPts val="300"/>
              </a:spcBef>
              <a:spcAft>
                <a:spcPts val="0"/>
              </a:spcAft>
              <a:buClr>
                <a:schemeClr val="dk1"/>
              </a:buClr>
              <a:buSzPts val="1500"/>
              <a:buChar char="•"/>
            </a:pPr>
            <a:r>
              <a:rPr b="1" lang="en-US" sz="1500"/>
              <a:t>TINYINT</a:t>
            </a:r>
            <a:r>
              <a:rPr lang="en-US" sz="1500"/>
              <a:t> - A very small integer that can be signed or unsigned. the allowable range is from -128 to 127. You can specify a width of up to 4 digits.</a:t>
            </a:r>
            <a:endParaRPr/>
          </a:p>
          <a:p>
            <a:pPr indent="-341313" lvl="0" marL="342900" rtl="0" algn="l">
              <a:spcBef>
                <a:spcPts val="300"/>
              </a:spcBef>
              <a:spcAft>
                <a:spcPts val="0"/>
              </a:spcAft>
              <a:buClr>
                <a:schemeClr val="dk1"/>
              </a:buClr>
              <a:buSzPts val="1500"/>
              <a:buChar char="•"/>
            </a:pPr>
            <a:r>
              <a:rPr b="1" lang="en-US" sz="1500"/>
              <a:t>SMALLINT</a:t>
            </a:r>
            <a:r>
              <a:rPr lang="en-US" sz="1500"/>
              <a:t> - A small integer that can be signed or unsigned.  the allowable range is from 0 to 65535. You can specify a width of up to 5 digits.</a:t>
            </a:r>
            <a:endParaRPr/>
          </a:p>
          <a:p>
            <a:pPr indent="-341313" lvl="0" marL="342900" rtl="0" algn="l">
              <a:spcBef>
                <a:spcPts val="300"/>
              </a:spcBef>
              <a:spcAft>
                <a:spcPts val="0"/>
              </a:spcAft>
              <a:buClr>
                <a:schemeClr val="dk1"/>
              </a:buClr>
              <a:buSzPts val="1500"/>
              <a:buChar char="•"/>
            </a:pPr>
            <a:r>
              <a:rPr b="1" lang="en-US" sz="1500"/>
              <a:t>MEDIUMINT</a:t>
            </a:r>
            <a:r>
              <a:rPr lang="en-US" sz="1500"/>
              <a:t> - A medium-sized integer that can be signed or unsigned. the allowable range is from 0 to 16777215. You can specify a width of up to 9 digits.</a:t>
            </a:r>
            <a:endParaRPr/>
          </a:p>
          <a:p>
            <a:pPr indent="-341313" lvl="0" marL="342900" rtl="0" algn="l">
              <a:spcBef>
                <a:spcPts val="300"/>
              </a:spcBef>
              <a:spcAft>
                <a:spcPts val="0"/>
              </a:spcAft>
              <a:buClr>
                <a:schemeClr val="dk1"/>
              </a:buClr>
              <a:buSzPts val="1500"/>
              <a:buChar char="•"/>
            </a:pPr>
            <a:r>
              <a:rPr b="1" lang="en-US" sz="1500"/>
              <a:t>BIG INT </a:t>
            </a:r>
            <a:r>
              <a:rPr lang="en-US" sz="1500"/>
              <a:t>- A large integer that can be signed or unsigned. the allowable range is from 0 to 18446744073709551615. You can specify a width of up to 20 digits.</a:t>
            </a:r>
            <a:endParaRPr/>
          </a:p>
          <a:p>
            <a:pPr indent="-341313" lvl="0" marL="342900" rtl="0" algn="l">
              <a:spcBef>
                <a:spcPts val="300"/>
              </a:spcBef>
              <a:spcAft>
                <a:spcPts val="0"/>
              </a:spcAft>
              <a:buClr>
                <a:schemeClr val="dk1"/>
              </a:buClr>
              <a:buSzPts val="1500"/>
              <a:buChar char="•"/>
            </a:pPr>
            <a:r>
              <a:rPr b="1" lang="en-US" sz="1500"/>
              <a:t>FLOAT(M,D) </a:t>
            </a:r>
            <a:r>
              <a:rPr lang="en-US" sz="1500"/>
              <a:t>- A floating-point number that cannot be unsigned. You can define the display length (M) and the number of decimals (D)</a:t>
            </a:r>
            <a:endParaRPr/>
          </a:p>
          <a:p>
            <a:pPr indent="-341313" lvl="0" marL="342900" rtl="0" algn="l">
              <a:spcBef>
                <a:spcPts val="300"/>
              </a:spcBef>
              <a:spcAft>
                <a:spcPts val="0"/>
              </a:spcAft>
              <a:buClr>
                <a:schemeClr val="dk1"/>
              </a:buClr>
              <a:buSzPts val="1500"/>
              <a:buChar char="•"/>
            </a:pPr>
            <a:r>
              <a:rPr b="1" lang="en-US" sz="1500"/>
              <a:t>DECIMAL(M,D) </a:t>
            </a:r>
            <a:r>
              <a:rPr lang="en-US" sz="1500"/>
              <a:t>- An unpacked floating-point number that cannot be unsigned. DECIMAL(M,D) - An unpacked floating-point number that cannot be unsigned.</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Data Types</a:t>
            </a:r>
            <a:endParaRPr/>
          </a:p>
        </p:txBody>
      </p:sp>
      <p:sp>
        <p:nvSpPr>
          <p:cNvPr id="217" name="Google Shape;217;p23"/>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b="1" lang="en-US" sz="2000"/>
              <a:t>Date and Time Types:</a:t>
            </a:r>
            <a:endParaRPr/>
          </a:p>
          <a:p>
            <a:pPr indent="-341313" lvl="0" marL="342900" rtl="0" algn="l">
              <a:spcBef>
                <a:spcPts val="300"/>
              </a:spcBef>
              <a:spcAft>
                <a:spcPts val="0"/>
              </a:spcAft>
              <a:buClr>
                <a:schemeClr val="dk1"/>
              </a:buClr>
              <a:buSzPts val="1500"/>
              <a:buChar char="•"/>
            </a:pPr>
            <a:r>
              <a:rPr b="1" lang="en-US" sz="1500"/>
              <a:t>DATE</a:t>
            </a:r>
            <a:r>
              <a:rPr lang="en-US" sz="1500"/>
              <a:t> - A date in YYYY-MM-DD format, between 1000-01-01 and 9999-12-31. For example, December 30th, 1973 would be stored as 1973-12-30.</a:t>
            </a:r>
            <a:endParaRPr/>
          </a:p>
          <a:p>
            <a:pPr indent="-246063" lvl="0" marL="342900" rtl="0" algn="l">
              <a:spcBef>
                <a:spcPts val="300"/>
              </a:spcBef>
              <a:spcAft>
                <a:spcPts val="0"/>
              </a:spcAft>
              <a:buClr>
                <a:schemeClr val="dk1"/>
              </a:buClr>
              <a:buSzPts val="1500"/>
              <a:buNone/>
            </a:pPr>
            <a:r>
              <a:t/>
            </a:r>
            <a:endParaRPr sz="1500"/>
          </a:p>
          <a:p>
            <a:pPr indent="-341313" lvl="0" marL="342900" rtl="0" algn="l">
              <a:spcBef>
                <a:spcPts val="300"/>
              </a:spcBef>
              <a:spcAft>
                <a:spcPts val="0"/>
              </a:spcAft>
              <a:buClr>
                <a:schemeClr val="dk1"/>
              </a:buClr>
              <a:buSzPts val="1500"/>
              <a:buChar char="•"/>
            </a:pPr>
            <a:r>
              <a:rPr b="1" lang="en-US" sz="1500"/>
              <a:t>DATETIME</a:t>
            </a:r>
            <a:r>
              <a:rPr lang="en-US" sz="1500"/>
              <a:t> - A date and time combination in YYYY-MM-DD HH:MM:SS format, between 1000-01-01 00:00:00 and 9999-12-31 23:59:59. For example, 3:30 in the afternoon on December 30th, 1973 would be stored as 1973-12-30 15:30:00.</a:t>
            </a:r>
            <a:endParaRPr/>
          </a:p>
          <a:p>
            <a:pPr indent="-246063" lvl="0" marL="342900" rtl="0" algn="l">
              <a:spcBef>
                <a:spcPts val="300"/>
              </a:spcBef>
              <a:spcAft>
                <a:spcPts val="0"/>
              </a:spcAft>
              <a:buClr>
                <a:schemeClr val="dk1"/>
              </a:buClr>
              <a:buSzPts val="1500"/>
              <a:buNone/>
            </a:pPr>
            <a:r>
              <a:t/>
            </a:r>
            <a:endParaRPr sz="1500"/>
          </a:p>
          <a:p>
            <a:pPr indent="-341313" lvl="0" marL="342900" rtl="0" algn="l">
              <a:spcBef>
                <a:spcPts val="300"/>
              </a:spcBef>
              <a:spcAft>
                <a:spcPts val="0"/>
              </a:spcAft>
              <a:buClr>
                <a:schemeClr val="dk1"/>
              </a:buClr>
              <a:buSzPts val="1500"/>
              <a:buChar char="•"/>
            </a:pPr>
            <a:r>
              <a:rPr b="1" lang="en-US" sz="1500"/>
              <a:t>TIMESTAMP</a:t>
            </a:r>
            <a:r>
              <a:rPr lang="en-US" sz="1500"/>
              <a:t> - A timestamp between midnight, January 1, 1970 and sometime in 2037. This looks like the previous DATETIME format, only without the hyphens between numbers; 3:30 in the afternoon on December 30th, 1973 would be stored as 19731230153000 ( YYYYMMDDHHMMSS ).</a:t>
            </a:r>
            <a:endParaRPr/>
          </a:p>
          <a:p>
            <a:pPr indent="-341313" lvl="0" marL="342900" rtl="0" algn="l">
              <a:spcBef>
                <a:spcPts val="300"/>
              </a:spcBef>
              <a:spcAft>
                <a:spcPts val="0"/>
              </a:spcAft>
              <a:buClr>
                <a:schemeClr val="dk1"/>
              </a:buClr>
              <a:buSzPts val="1500"/>
              <a:buChar char="•"/>
            </a:pPr>
            <a:r>
              <a:rPr b="1" lang="en-US" sz="1500"/>
              <a:t>TIME</a:t>
            </a:r>
            <a:r>
              <a:rPr lang="en-US" sz="1500"/>
              <a:t> - Stores the time in HH:MM:SS format.</a:t>
            </a:r>
            <a:endParaRPr/>
          </a:p>
          <a:p>
            <a:pPr indent="-246063" lvl="0" marL="342900" rtl="0" algn="l">
              <a:spcBef>
                <a:spcPts val="300"/>
              </a:spcBef>
              <a:spcAft>
                <a:spcPts val="0"/>
              </a:spcAft>
              <a:buClr>
                <a:schemeClr val="dk1"/>
              </a:buClr>
              <a:buSzPts val="1500"/>
              <a:buNone/>
            </a:pPr>
            <a:r>
              <a:t/>
            </a:r>
            <a:endParaRPr sz="1500"/>
          </a:p>
          <a:p>
            <a:pPr indent="-341313" lvl="0" marL="342900" rtl="0" algn="l">
              <a:spcBef>
                <a:spcPts val="300"/>
              </a:spcBef>
              <a:spcAft>
                <a:spcPts val="0"/>
              </a:spcAft>
              <a:buClr>
                <a:schemeClr val="dk1"/>
              </a:buClr>
              <a:buSzPts val="1500"/>
              <a:buChar char="•"/>
            </a:pPr>
            <a:r>
              <a:rPr b="1" lang="en-US" sz="1500"/>
              <a:t>YEAR(M)</a:t>
            </a:r>
            <a:r>
              <a:rPr lang="en-US" sz="1500"/>
              <a:t> - Stores a year in 2-digit or 4-digit format. If the length is specified as 2 (for example YEAR(2)), YEAR can be 1970 to 2069 (70 to 69). If the length is specified as 4, YEAR can be 1901 to 2155. The default length is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Data Types</a:t>
            </a:r>
            <a:endParaRPr/>
          </a:p>
        </p:txBody>
      </p:sp>
      <p:sp>
        <p:nvSpPr>
          <p:cNvPr id="223" name="Google Shape;223;p24"/>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3000"/>
              <a:buNone/>
            </a:pPr>
            <a:r>
              <a:rPr b="1" lang="en-US" sz="3000"/>
              <a:t>String Types :</a:t>
            </a:r>
            <a:endParaRPr/>
          </a:p>
          <a:p>
            <a:pPr indent="-341313" lvl="0" marL="342900" rtl="0" algn="l">
              <a:spcBef>
                <a:spcPts val="240"/>
              </a:spcBef>
              <a:spcAft>
                <a:spcPts val="0"/>
              </a:spcAft>
              <a:buClr>
                <a:schemeClr val="dk1"/>
              </a:buClr>
              <a:buSzPts val="1200"/>
              <a:buNone/>
            </a:pPr>
            <a:r>
              <a:rPr lang="en-US" sz="1200"/>
              <a:t>Although numeric and date types are fun, most data you'll store will be in string format. This list describes the common string </a:t>
            </a:r>
            <a:endParaRPr/>
          </a:p>
          <a:p>
            <a:pPr indent="-341313" lvl="0" marL="342900" rtl="0" algn="l">
              <a:spcBef>
                <a:spcPts val="240"/>
              </a:spcBef>
              <a:spcAft>
                <a:spcPts val="0"/>
              </a:spcAft>
              <a:buClr>
                <a:schemeClr val="dk1"/>
              </a:buClr>
              <a:buSzPts val="1200"/>
              <a:buNone/>
            </a:pPr>
            <a:r>
              <a:rPr lang="en-US" sz="1200"/>
              <a:t>datatypes in MySQL</a:t>
            </a:r>
            <a:endParaRPr sz="1200"/>
          </a:p>
          <a:p>
            <a:pPr indent="-341313" lvl="0" marL="342900" rtl="0" algn="l">
              <a:spcBef>
                <a:spcPts val="240"/>
              </a:spcBef>
              <a:spcAft>
                <a:spcPts val="0"/>
              </a:spcAft>
              <a:buClr>
                <a:schemeClr val="dk1"/>
              </a:buClr>
              <a:buSzPts val="1200"/>
              <a:buChar char="•"/>
            </a:pPr>
            <a:r>
              <a:rPr b="1" lang="en-US" sz="1200"/>
              <a:t>CHAR(M) </a:t>
            </a:r>
            <a:r>
              <a:rPr lang="en-US" sz="1200"/>
              <a:t>- A fixed-length string between 1 and 255 characters in length (for example CHAR(5)), right-padded with spaces to the specified length when stored. Defining a length is not required, but the default is 1.</a:t>
            </a:r>
            <a:endParaRPr/>
          </a:p>
          <a:p>
            <a:pPr indent="-341313" lvl="0" marL="342900" rtl="0" algn="l">
              <a:spcBef>
                <a:spcPts val="240"/>
              </a:spcBef>
              <a:spcAft>
                <a:spcPts val="0"/>
              </a:spcAft>
              <a:buClr>
                <a:schemeClr val="dk1"/>
              </a:buClr>
              <a:buSzPts val="1200"/>
              <a:buChar char="•"/>
            </a:pPr>
            <a:r>
              <a:rPr b="1" lang="en-US" sz="1200"/>
              <a:t>VARCHAR(M)</a:t>
            </a:r>
            <a:r>
              <a:rPr lang="en-US" sz="1200"/>
              <a:t> - A variable-length string between 1 and 255 characters in length; for example VARCHAR(25). You must define a length when creating a VARCHAR field.</a:t>
            </a:r>
            <a:endParaRPr/>
          </a:p>
          <a:p>
            <a:pPr indent="-341313" lvl="0" marL="342900" rtl="0" algn="l">
              <a:spcBef>
                <a:spcPts val="240"/>
              </a:spcBef>
              <a:spcAft>
                <a:spcPts val="0"/>
              </a:spcAft>
              <a:buClr>
                <a:schemeClr val="dk1"/>
              </a:buClr>
              <a:buSzPts val="1200"/>
              <a:buChar char="•"/>
            </a:pPr>
            <a:r>
              <a:rPr b="1" lang="en-US" sz="1200"/>
              <a:t>TEXT </a:t>
            </a:r>
            <a:r>
              <a:rPr lang="en-US" sz="1200"/>
              <a:t>- A field with a maximum length of 65535 characters. BLOBs are "Binary Large Objects" and are used to store large amounts of binary data, such as images or other types of files. Fields defined as TEXT also hold large amounts of data; the difference between the two is that sorts and comparisons on stored data are case sensitive on BLOBs and are not case sensitive in TEXT fields. You do not specify a length with BLOB or TEXT.</a:t>
            </a:r>
            <a:endParaRPr b="1" sz="1200"/>
          </a:p>
          <a:p>
            <a:pPr indent="-341313" lvl="0" marL="342900" rtl="0" algn="l">
              <a:spcBef>
                <a:spcPts val="240"/>
              </a:spcBef>
              <a:spcAft>
                <a:spcPts val="0"/>
              </a:spcAft>
              <a:buClr>
                <a:schemeClr val="dk1"/>
              </a:buClr>
              <a:buSzPts val="1200"/>
              <a:buChar char="•"/>
            </a:pPr>
            <a:r>
              <a:rPr b="1" lang="en-US" sz="1200"/>
              <a:t>TINYTEXT</a:t>
            </a:r>
            <a:r>
              <a:rPr lang="en-US" sz="1200"/>
              <a:t> - A BLOB or TEXT column with a maximum length of 255 characters. You do not specify a length with TINYBLOB or TINYTEXT.</a:t>
            </a:r>
            <a:endParaRPr/>
          </a:p>
          <a:p>
            <a:pPr indent="-341313" lvl="0" marL="342900" rtl="0" algn="l">
              <a:spcBef>
                <a:spcPts val="240"/>
              </a:spcBef>
              <a:spcAft>
                <a:spcPts val="0"/>
              </a:spcAft>
              <a:buClr>
                <a:schemeClr val="dk1"/>
              </a:buClr>
              <a:buSzPts val="1200"/>
              <a:buChar char="•"/>
            </a:pPr>
            <a:r>
              <a:rPr b="1" lang="en-US" sz="1200"/>
              <a:t>MEDIUMBLOB </a:t>
            </a:r>
            <a:r>
              <a:rPr lang="en-US" sz="1200"/>
              <a:t>or MEDIUMTEXT - A BLOB or TEXT column with a maximum length of 16777215 characters. You do not specify a length with MEDIUMBLOB or MEDIUMTEXT.</a:t>
            </a:r>
            <a:endParaRPr/>
          </a:p>
          <a:p>
            <a:pPr indent="-341313" lvl="0" marL="342900" rtl="0" algn="l">
              <a:spcBef>
                <a:spcPts val="240"/>
              </a:spcBef>
              <a:spcAft>
                <a:spcPts val="0"/>
              </a:spcAft>
              <a:buClr>
                <a:schemeClr val="dk1"/>
              </a:buClr>
              <a:buSzPts val="1200"/>
              <a:buChar char="•"/>
            </a:pPr>
            <a:r>
              <a:rPr b="1" lang="en-US" sz="1200"/>
              <a:t>LONGBLOB </a:t>
            </a:r>
            <a:r>
              <a:rPr lang="en-US" sz="1200"/>
              <a:t>or LONGTEXT - A BLOB or TEXT column with a maximum length of 4294967295 characters. You do not specify a length with LONGBLOB or LONGTEXT.</a:t>
            </a:r>
            <a:endParaRPr/>
          </a:p>
          <a:p>
            <a:pPr indent="-341313" lvl="0" marL="342900" rtl="0" algn="l">
              <a:spcBef>
                <a:spcPts val="240"/>
              </a:spcBef>
              <a:spcAft>
                <a:spcPts val="0"/>
              </a:spcAft>
              <a:buClr>
                <a:schemeClr val="dk1"/>
              </a:buClr>
              <a:buSzPts val="1200"/>
              <a:buChar char="•"/>
            </a:pPr>
            <a:r>
              <a:rPr b="1" lang="en-US" sz="1200"/>
              <a:t>ENUM </a:t>
            </a:r>
            <a:r>
              <a:rPr lang="en-US" sz="1200"/>
              <a:t>- An enumeration, which is a fancy term for list. When defining an ENUM, you are creating a list of items from which the value must be selected (or it can be NULL). For example, if you wanted your field to contain "A" or "B" or "C", you would define your ENUM as ENUM ('A', 'B', 'C') and only those values (or NULL) could ever populate that field.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Create MySQL Tables</a:t>
            </a:r>
            <a:endParaRPr/>
          </a:p>
        </p:txBody>
      </p:sp>
      <p:sp>
        <p:nvSpPr>
          <p:cNvPr id="229" name="Google Shape;229;p25"/>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3000"/>
              <a:buNone/>
            </a:pPr>
            <a:r>
              <a:rPr b="1" lang="en-US" sz="3000"/>
              <a:t>The table creation command requires:</a:t>
            </a:r>
            <a:endParaRPr/>
          </a:p>
          <a:p>
            <a:pPr indent="-341313" lvl="0" marL="342900" rtl="0" algn="l">
              <a:spcBef>
                <a:spcPts val="240"/>
              </a:spcBef>
              <a:spcAft>
                <a:spcPts val="0"/>
              </a:spcAft>
              <a:buClr>
                <a:schemeClr val="dk1"/>
              </a:buClr>
              <a:buSzPts val="1200"/>
              <a:buChar char="•"/>
            </a:pPr>
            <a:r>
              <a:rPr b="1" lang="en-US" sz="1200"/>
              <a:t>Name of the table</a:t>
            </a:r>
            <a:endParaRPr/>
          </a:p>
          <a:p>
            <a:pPr indent="-341313" lvl="0" marL="342900" rtl="0" algn="l">
              <a:spcBef>
                <a:spcPts val="240"/>
              </a:spcBef>
              <a:spcAft>
                <a:spcPts val="0"/>
              </a:spcAft>
              <a:buClr>
                <a:schemeClr val="dk1"/>
              </a:buClr>
              <a:buSzPts val="1200"/>
              <a:buChar char="•"/>
            </a:pPr>
            <a:r>
              <a:rPr b="1" lang="en-US" sz="1200"/>
              <a:t>Names of fields</a:t>
            </a:r>
            <a:endParaRPr/>
          </a:p>
          <a:p>
            <a:pPr indent="-341313" lvl="0" marL="342900" rtl="0" algn="l">
              <a:spcBef>
                <a:spcPts val="240"/>
              </a:spcBef>
              <a:spcAft>
                <a:spcPts val="0"/>
              </a:spcAft>
              <a:buClr>
                <a:schemeClr val="dk1"/>
              </a:buClr>
              <a:buSzPts val="1200"/>
              <a:buChar char="•"/>
            </a:pPr>
            <a:r>
              <a:rPr b="1" lang="en-US" sz="1200"/>
              <a:t>Definitions for each field</a:t>
            </a:r>
            <a:endParaRPr/>
          </a:p>
          <a:p>
            <a:pPr indent="-341313" lvl="0" marL="342900" rtl="0" algn="l">
              <a:spcBef>
                <a:spcPts val="480"/>
              </a:spcBef>
              <a:spcAft>
                <a:spcPts val="0"/>
              </a:spcAft>
              <a:buClr>
                <a:schemeClr val="dk1"/>
              </a:buClr>
              <a:buSzPts val="1200"/>
              <a:buNone/>
            </a:pPr>
            <a:r>
              <a:rPr lang="en-US" sz="1200"/>
              <a:t>	</a:t>
            </a:r>
            <a:r>
              <a:rPr b="1" lang="en-US" sz="2400"/>
              <a:t>Syntax : </a:t>
            </a:r>
            <a:endParaRPr/>
          </a:p>
          <a:p>
            <a:pPr indent="-341313" lvl="0" marL="342900" rtl="0" algn="l">
              <a:spcBef>
                <a:spcPts val="480"/>
              </a:spcBef>
              <a:spcAft>
                <a:spcPts val="0"/>
              </a:spcAft>
              <a:buClr>
                <a:schemeClr val="accent2"/>
              </a:buClr>
              <a:buSzPts val="2400"/>
              <a:buNone/>
            </a:pPr>
            <a:r>
              <a:rPr b="1" lang="en-US" sz="2400">
                <a:solidFill>
                  <a:schemeClr val="accent2"/>
                </a:solidFill>
              </a:rPr>
              <a:t>	CREATE TABLE table_name (column_name column_type);</a:t>
            </a:r>
            <a:endParaRPr/>
          </a:p>
          <a:p>
            <a:pPr indent="-341313" lvl="0" marL="342900" rtl="0" algn="l">
              <a:spcBef>
                <a:spcPts val="400"/>
              </a:spcBef>
              <a:spcAft>
                <a:spcPts val="0"/>
              </a:spcAft>
              <a:buClr>
                <a:schemeClr val="dk1"/>
              </a:buClr>
              <a:buSzPts val="2000"/>
              <a:buNone/>
            </a:pPr>
            <a:r>
              <a:rPr lang="en-US" sz="2000"/>
              <a:t>Now, we will create following table in our database.</a:t>
            </a:r>
            <a:endParaRPr/>
          </a:p>
          <a:p>
            <a:pPr indent="-341313" lvl="0" marL="342900" rtl="0" algn="l">
              <a:spcBef>
                <a:spcPts val="340"/>
              </a:spcBef>
              <a:spcAft>
                <a:spcPts val="0"/>
              </a:spcAft>
              <a:buClr>
                <a:schemeClr val="dk1"/>
              </a:buClr>
              <a:buSzPts val="1700"/>
              <a:buNone/>
            </a:pPr>
            <a:r>
              <a:rPr lang="en-US" sz="1700"/>
              <a:t>school_tbl(</a:t>
            </a:r>
            <a:endParaRPr/>
          </a:p>
          <a:p>
            <a:pPr indent="-341313" lvl="0" marL="342900" rtl="0" algn="l">
              <a:spcBef>
                <a:spcPts val="340"/>
              </a:spcBef>
              <a:spcAft>
                <a:spcPts val="0"/>
              </a:spcAft>
              <a:buClr>
                <a:schemeClr val="dk1"/>
              </a:buClr>
              <a:buSzPts val="1700"/>
              <a:buNone/>
            </a:pPr>
            <a:r>
              <a:rPr lang="en-US" sz="1700"/>
              <a:t>   school_id INT NOT NULL AUTO_INCREMENT,</a:t>
            </a:r>
            <a:endParaRPr/>
          </a:p>
          <a:p>
            <a:pPr indent="-341313" lvl="0" marL="342900" rtl="0" algn="l">
              <a:spcBef>
                <a:spcPts val="340"/>
              </a:spcBef>
              <a:spcAft>
                <a:spcPts val="0"/>
              </a:spcAft>
              <a:buClr>
                <a:schemeClr val="dk1"/>
              </a:buClr>
              <a:buSzPts val="1700"/>
              <a:buNone/>
            </a:pPr>
            <a:r>
              <a:rPr lang="en-US" sz="1700"/>
              <a:t>   teacher_namme VARCHAR(255) NOT NULL,</a:t>
            </a:r>
            <a:endParaRPr/>
          </a:p>
          <a:p>
            <a:pPr indent="-341313" lvl="0" marL="342900" rtl="0" algn="l">
              <a:spcBef>
                <a:spcPts val="340"/>
              </a:spcBef>
              <a:spcAft>
                <a:spcPts val="0"/>
              </a:spcAft>
              <a:buClr>
                <a:schemeClr val="dk1"/>
              </a:buClr>
              <a:buSzPts val="1700"/>
              <a:buNone/>
            </a:pPr>
            <a:r>
              <a:rPr lang="en-US" sz="1700"/>
              <a:t>   subject_nae VARCHAR(100) NOT NULL,</a:t>
            </a:r>
            <a:endParaRPr/>
          </a:p>
          <a:p>
            <a:pPr indent="-341313" lvl="0" marL="342900" rtl="0" algn="l">
              <a:spcBef>
                <a:spcPts val="340"/>
              </a:spcBef>
              <a:spcAft>
                <a:spcPts val="0"/>
              </a:spcAft>
              <a:buClr>
                <a:schemeClr val="dk1"/>
              </a:buClr>
              <a:buSzPts val="1700"/>
              <a:buNone/>
            </a:pPr>
            <a:r>
              <a:rPr lang="en-US" sz="1700"/>
              <a:t>   teacher_mob int(11) NOT NULL,</a:t>
            </a:r>
            <a:endParaRPr/>
          </a:p>
          <a:p>
            <a:pPr indent="-341313" lvl="0" marL="342900" rtl="0" algn="l">
              <a:spcBef>
                <a:spcPts val="340"/>
              </a:spcBef>
              <a:spcAft>
                <a:spcPts val="0"/>
              </a:spcAft>
              <a:buClr>
                <a:schemeClr val="dk1"/>
              </a:buClr>
              <a:buSzPts val="1700"/>
              <a:buNone/>
            </a:pPr>
            <a:r>
              <a:rPr lang="en-US" sz="1700"/>
              <a:t>   crate_date DATE,</a:t>
            </a:r>
            <a:endParaRPr/>
          </a:p>
          <a:p>
            <a:pPr indent="-341313" lvl="0" marL="342900" rtl="0" algn="l">
              <a:spcBef>
                <a:spcPts val="340"/>
              </a:spcBef>
              <a:spcAft>
                <a:spcPts val="0"/>
              </a:spcAft>
              <a:buClr>
                <a:schemeClr val="dk1"/>
              </a:buClr>
              <a:buSzPts val="1700"/>
              <a:buNone/>
            </a:pPr>
            <a:r>
              <a:rPr lang="en-US" sz="1700"/>
              <a:t>   PRIMARY KEY ( school_id )</a:t>
            </a:r>
            <a:endParaRPr/>
          </a:p>
          <a:p>
            <a:pPr indent="-341313" lvl="0" marL="342900" rtl="0" algn="l">
              <a:spcBef>
                <a:spcPts val="340"/>
              </a:spcBef>
              <a:spcAft>
                <a:spcPts val="0"/>
              </a:spcAft>
              <a:buClr>
                <a:schemeClr val="dk1"/>
              </a:buClr>
              <a:buSzPts val="1700"/>
              <a:buNone/>
            </a:pPr>
            <a:r>
              <a:rPr lang="en-US" sz="1700"/>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Create MySQL Tables</a:t>
            </a:r>
            <a:endParaRPr/>
          </a:p>
        </p:txBody>
      </p:sp>
      <p:sp>
        <p:nvSpPr>
          <p:cNvPr id="235" name="Google Shape;235;p2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3000"/>
              <a:buNone/>
            </a:pPr>
            <a:r>
              <a:rPr b="1" lang="en-US" sz="3000"/>
              <a:t>The table creation command requires:</a:t>
            </a:r>
            <a:endParaRPr/>
          </a:p>
          <a:p>
            <a:pPr indent="-341313" lvl="0" marL="342900" rtl="0" algn="l">
              <a:spcBef>
                <a:spcPts val="240"/>
              </a:spcBef>
              <a:spcAft>
                <a:spcPts val="0"/>
              </a:spcAft>
              <a:buClr>
                <a:schemeClr val="dk1"/>
              </a:buClr>
              <a:buSzPts val="1200"/>
              <a:buChar char="•"/>
            </a:pPr>
            <a:r>
              <a:rPr b="1" lang="en-US" sz="1200"/>
              <a:t>Name of the table</a:t>
            </a:r>
            <a:endParaRPr/>
          </a:p>
          <a:p>
            <a:pPr indent="-341313" lvl="0" marL="342900" rtl="0" algn="l">
              <a:spcBef>
                <a:spcPts val="240"/>
              </a:spcBef>
              <a:spcAft>
                <a:spcPts val="0"/>
              </a:spcAft>
              <a:buClr>
                <a:schemeClr val="dk1"/>
              </a:buClr>
              <a:buSzPts val="1200"/>
              <a:buChar char="•"/>
            </a:pPr>
            <a:r>
              <a:rPr b="1" lang="en-US" sz="1200"/>
              <a:t>Names of fields</a:t>
            </a:r>
            <a:endParaRPr/>
          </a:p>
          <a:p>
            <a:pPr indent="-341313" lvl="0" marL="342900" rtl="0" algn="l">
              <a:spcBef>
                <a:spcPts val="240"/>
              </a:spcBef>
              <a:spcAft>
                <a:spcPts val="0"/>
              </a:spcAft>
              <a:buClr>
                <a:schemeClr val="dk1"/>
              </a:buClr>
              <a:buSzPts val="1200"/>
              <a:buChar char="•"/>
            </a:pPr>
            <a:r>
              <a:rPr b="1" lang="en-US" sz="1200"/>
              <a:t>Definitions for each field</a:t>
            </a:r>
            <a:endParaRPr/>
          </a:p>
          <a:p>
            <a:pPr indent="-341313" lvl="0" marL="342900" rtl="0" algn="l">
              <a:spcBef>
                <a:spcPts val="480"/>
              </a:spcBef>
              <a:spcAft>
                <a:spcPts val="0"/>
              </a:spcAft>
              <a:buClr>
                <a:schemeClr val="dk1"/>
              </a:buClr>
              <a:buSzPts val="1200"/>
              <a:buNone/>
            </a:pPr>
            <a:r>
              <a:rPr lang="en-US" sz="1200"/>
              <a:t>	</a:t>
            </a:r>
            <a:r>
              <a:rPr b="1" lang="en-US" sz="2400"/>
              <a:t>Syntax : </a:t>
            </a:r>
            <a:endParaRPr/>
          </a:p>
          <a:p>
            <a:pPr indent="-341313" lvl="0" marL="342900" rtl="0" algn="l">
              <a:spcBef>
                <a:spcPts val="480"/>
              </a:spcBef>
              <a:spcAft>
                <a:spcPts val="0"/>
              </a:spcAft>
              <a:buClr>
                <a:schemeClr val="accent2"/>
              </a:buClr>
              <a:buSzPts val="2400"/>
              <a:buNone/>
            </a:pPr>
            <a:r>
              <a:rPr b="1" lang="en-US" sz="2400">
                <a:solidFill>
                  <a:schemeClr val="accent2"/>
                </a:solidFill>
              </a:rPr>
              <a:t>	CREATE TABLE table_name (column_name column_type);</a:t>
            </a:r>
            <a:endParaRPr/>
          </a:p>
          <a:p>
            <a:pPr indent="-341313" lvl="0" marL="342900" rtl="0" algn="l">
              <a:spcBef>
                <a:spcPts val="400"/>
              </a:spcBef>
              <a:spcAft>
                <a:spcPts val="0"/>
              </a:spcAft>
              <a:buClr>
                <a:schemeClr val="dk1"/>
              </a:buClr>
              <a:buSzPts val="2000"/>
              <a:buNone/>
            </a:pPr>
            <a:r>
              <a:rPr lang="en-US" sz="2000"/>
              <a:t>Now, we will create following table in our database.</a:t>
            </a:r>
            <a:endParaRPr/>
          </a:p>
          <a:p>
            <a:pPr indent="-341313" lvl="0" marL="342900" rtl="0" algn="l">
              <a:spcBef>
                <a:spcPts val="340"/>
              </a:spcBef>
              <a:spcAft>
                <a:spcPts val="0"/>
              </a:spcAft>
              <a:buClr>
                <a:schemeClr val="dk1"/>
              </a:buClr>
              <a:buSzPts val="1700"/>
              <a:buNone/>
            </a:pPr>
            <a:r>
              <a:rPr lang="en-US" sz="1700"/>
              <a:t>school_tbl(</a:t>
            </a:r>
            <a:endParaRPr/>
          </a:p>
          <a:p>
            <a:pPr indent="-341313" lvl="0" marL="342900" rtl="0" algn="l">
              <a:spcBef>
                <a:spcPts val="340"/>
              </a:spcBef>
              <a:spcAft>
                <a:spcPts val="0"/>
              </a:spcAft>
              <a:buClr>
                <a:schemeClr val="dk1"/>
              </a:buClr>
              <a:buSzPts val="1700"/>
              <a:buNone/>
            </a:pPr>
            <a:r>
              <a:rPr lang="en-US" sz="1700"/>
              <a:t>   school_id INT NOT NULL AUTO_INCREMENT,</a:t>
            </a:r>
            <a:endParaRPr/>
          </a:p>
          <a:p>
            <a:pPr indent="-341313" lvl="0" marL="342900" rtl="0" algn="l">
              <a:spcBef>
                <a:spcPts val="340"/>
              </a:spcBef>
              <a:spcAft>
                <a:spcPts val="0"/>
              </a:spcAft>
              <a:buClr>
                <a:schemeClr val="dk1"/>
              </a:buClr>
              <a:buSzPts val="1700"/>
              <a:buNone/>
            </a:pPr>
            <a:r>
              <a:rPr lang="en-US" sz="1700"/>
              <a:t>   teacher_namme VARCHAR(255) NOT NULL,</a:t>
            </a:r>
            <a:endParaRPr/>
          </a:p>
          <a:p>
            <a:pPr indent="-341313" lvl="0" marL="342900" rtl="0" algn="l">
              <a:spcBef>
                <a:spcPts val="340"/>
              </a:spcBef>
              <a:spcAft>
                <a:spcPts val="0"/>
              </a:spcAft>
              <a:buClr>
                <a:schemeClr val="dk1"/>
              </a:buClr>
              <a:buSzPts val="1700"/>
              <a:buNone/>
            </a:pPr>
            <a:r>
              <a:rPr lang="en-US" sz="1700"/>
              <a:t>   subject_nae VARCHAR(100) NOT NULL,</a:t>
            </a:r>
            <a:endParaRPr/>
          </a:p>
          <a:p>
            <a:pPr indent="-341313" lvl="0" marL="342900" rtl="0" algn="l">
              <a:spcBef>
                <a:spcPts val="340"/>
              </a:spcBef>
              <a:spcAft>
                <a:spcPts val="0"/>
              </a:spcAft>
              <a:buClr>
                <a:schemeClr val="dk1"/>
              </a:buClr>
              <a:buSzPts val="1700"/>
              <a:buNone/>
            </a:pPr>
            <a:r>
              <a:rPr lang="en-US" sz="1700"/>
              <a:t>   teacher_mob int(11) NOT NULL,</a:t>
            </a:r>
            <a:endParaRPr/>
          </a:p>
          <a:p>
            <a:pPr indent="-341313" lvl="0" marL="342900" rtl="0" algn="l">
              <a:spcBef>
                <a:spcPts val="340"/>
              </a:spcBef>
              <a:spcAft>
                <a:spcPts val="0"/>
              </a:spcAft>
              <a:buClr>
                <a:schemeClr val="dk1"/>
              </a:buClr>
              <a:buSzPts val="1700"/>
              <a:buNone/>
            </a:pPr>
            <a:r>
              <a:rPr lang="en-US" sz="1700"/>
              <a:t>   crate_date DATE,</a:t>
            </a:r>
            <a:endParaRPr/>
          </a:p>
          <a:p>
            <a:pPr indent="-341313" lvl="0" marL="342900" rtl="0" algn="l">
              <a:spcBef>
                <a:spcPts val="340"/>
              </a:spcBef>
              <a:spcAft>
                <a:spcPts val="0"/>
              </a:spcAft>
              <a:buClr>
                <a:schemeClr val="dk1"/>
              </a:buClr>
              <a:buSzPts val="1700"/>
              <a:buNone/>
            </a:pPr>
            <a:r>
              <a:rPr lang="en-US" sz="1700"/>
              <a:t>   PRIMARY KEY ( school_id )</a:t>
            </a:r>
            <a:endParaRPr/>
          </a:p>
          <a:p>
            <a:pPr indent="-341313" lvl="0" marL="342900" rtl="0" algn="l">
              <a:spcBef>
                <a:spcPts val="340"/>
              </a:spcBef>
              <a:spcAft>
                <a:spcPts val="0"/>
              </a:spcAft>
              <a:buClr>
                <a:schemeClr val="dk1"/>
              </a:buClr>
              <a:buSzPts val="1700"/>
              <a:buNone/>
            </a:pPr>
            <a:r>
              <a:rPr lang="en-US" sz="1700"/>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Creating </a:t>
            </a:r>
            <a:r>
              <a:rPr b="1" lang="en-US">
                <a:solidFill>
                  <a:srgbClr val="000000"/>
                </a:solidFill>
              </a:rPr>
              <a:t>mySQL</a:t>
            </a:r>
            <a:r>
              <a:rPr lang="en-US">
                <a:solidFill>
                  <a:srgbClr val="000000"/>
                </a:solidFill>
              </a:rPr>
              <a:t> Connection Script</a:t>
            </a:r>
            <a:endParaRPr/>
          </a:p>
        </p:txBody>
      </p:sp>
      <p:sp>
        <p:nvSpPr>
          <p:cNvPr id="241" name="Google Shape;241;p27"/>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lang="en-US" sz="2000"/>
              <a:t>Crate file conn.php</a:t>
            </a:r>
            <a:endParaRPr/>
          </a:p>
          <a:p>
            <a:pPr indent="-341313" lvl="0" marL="342900" rtl="0" algn="l">
              <a:spcBef>
                <a:spcPts val="400"/>
              </a:spcBef>
              <a:spcAft>
                <a:spcPts val="0"/>
              </a:spcAft>
              <a:buClr>
                <a:schemeClr val="dk1"/>
              </a:buClr>
              <a:buSzPts val="2000"/>
              <a:buNone/>
            </a:pPr>
            <a:r>
              <a:rPr lang="en-US" sz="2000"/>
              <a:t>&lt;?php</a:t>
            </a:r>
            <a:endParaRPr sz="2000"/>
          </a:p>
          <a:p>
            <a:pPr indent="-341313" lvl="1" marL="742950" rtl="0" algn="l">
              <a:spcBef>
                <a:spcPts val="320"/>
              </a:spcBef>
              <a:spcAft>
                <a:spcPts val="0"/>
              </a:spcAft>
              <a:buClr>
                <a:schemeClr val="dk1"/>
              </a:buClr>
              <a:buSzPts val="1600"/>
              <a:buNone/>
            </a:pPr>
            <a:r>
              <a:rPr lang="en-US" sz="1600"/>
              <a:t>$dbhost = 'localhost:3036';</a:t>
            </a:r>
            <a:endParaRPr/>
          </a:p>
          <a:p>
            <a:pPr indent="-341313" lvl="1" marL="742950" rtl="0" algn="l">
              <a:spcBef>
                <a:spcPts val="320"/>
              </a:spcBef>
              <a:spcAft>
                <a:spcPts val="0"/>
              </a:spcAft>
              <a:buClr>
                <a:schemeClr val="dk1"/>
              </a:buClr>
              <a:buSzPts val="1600"/>
              <a:buNone/>
            </a:pPr>
            <a:r>
              <a:rPr lang="en-US" sz="1600"/>
              <a:t>$dbuser = 'super';</a:t>
            </a:r>
            <a:endParaRPr/>
          </a:p>
          <a:p>
            <a:pPr indent="-341313" lvl="1" marL="742950" rtl="0" algn="l">
              <a:spcBef>
                <a:spcPts val="320"/>
              </a:spcBef>
              <a:spcAft>
                <a:spcPts val="0"/>
              </a:spcAft>
              <a:buClr>
                <a:schemeClr val="dk1"/>
              </a:buClr>
              <a:buSzPts val="1600"/>
              <a:buNone/>
            </a:pPr>
            <a:r>
              <a:rPr lang="en-US" sz="1600"/>
              <a:t>$dbpass = 'deep70';</a:t>
            </a:r>
            <a:endParaRPr/>
          </a:p>
          <a:p>
            <a:pPr indent="-341313" lvl="1" marL="742950" rtl="0" algn="l">
              <a:spcBef>
                <a:spcPts val="320"/>
              </a:spcBef>
              <a:spcAft>
                <a:spcPts val="0"/>
              </a:spcAft>
              <a:buClr>
                <a:schemeClr val="dk1"/>
              </a:buClr>
              <a:buSzPts val="1600"/>
              <a:buNone/>
            </a:pPr>
            <a:r>
              <a:rPr lang="en-US" sz="1600"/>
              <a:t>$conn = mysql_connect($dbhost, $dbuser, $dbpass);</a:t>
            </a:r>
            <a:endParaRPr/>
          </a:p>
          <a:p>
            <a:pPr indent="-341313" lvl="1" marL="742950" rtl="0" algn="l">
              <a:spcBef>
                <a:spcPts val="320"/>
              </a:spcBef>
              <a:spcAft>
                <a:spcPts val="0"/>
              </a:spcAft>
              <a:buClr>
                <a:schemeClr val="dk1"/>
              </a:buClr>
              <a:buSzPts val="1600"/>
              <a:buNone/>
            </a:pPr>
            <a:r>
              <a:rPr lang="en-US" sz="1600"/>
              <a:t>if(! $conn )</a:t>
            </a:r>
            <a:endParaRPr/>
          </a:p>
          <a:p>
            <a:pPr indent="-341313" lvl="1" marL="742950" rtl="0" algn="l">
              <a:spcBef>
                <a:spcPts val="320"/>
              </a:spcBef>
              <a:spcAft>
                <a:spcPts val="0"/>
              </a:spcAft>
              <a:buClr>
                <a:schemeClr val="dk1"/>
              </a:buClr>
              <a:buSzPts val="1600"/>
              <a:buNone/>
            </a:pPr>
            <a:r>
              <a:rPr lang="en-US" sz="1600"/>
              <a:t>{</a:t>
            </a:r>
            <a:endParaRPr/>
          </a:p>
          <a:p>
            <a:pPr indent="-341313" lvl="1" marL="742950" rtl="0" algn="l">
              <a:spcBef>
                <a:spcPts val="320"/>
              </a:spcBef>
              <a:spcAft>
                <a:spcPts val="0"/>
              </a:spcAft>
              <a:buClr>
                <a:schemeClr val="dk1"/>
              </a:buClr>
              <a:buSzPts val="1600"/>
              <a:buNone/>
            </a:pPr>
            <a:r>
              <a:rPr lang="en-US" sz="1600"/>
              <a:t>  die('Could not connect: ' . mysql_error());</a:t>
            </a:r>
            <a:endParaRPr/>
          </a:p>
          <a:p>
            <a:pPr indent="-341313" lvl="1" marL="742950" rtl="0" algn="l">
              <a:spcBef>
                <a:spcPts val="320"/>
              </a:spcBef>
              <a:spcAft>
                <a:spcPts val="0"/>
              </a:spcAft>
              <a:buClr>
                <a:schemeClr val="dk1"/>
              </a:buClr>
              <a:buSzPts val="1600"/>
              <a:buNone/>
            </a:pPr>
            <a:r>
              <a:rPr lang="en-US" sz="1600"/>
              <a:t>}</a:t>
            </a:r>
            <a:endParaRPr/>
          </a:p>
          <a:p>
            <a:pPr indent="-341313" lvl="1" marL="742950" rtl="0" algn="l">
              <a:spcBef>
                <a:spcPts val="320"/>
              </a:spcBef>
              <a:spcAft>
                <a:spcPts val="0"/>
              </a:spcAft>
              <a:buClr>
                <a:schemeClr val="dk1"/>
              </a:buClr>
              <a:buSzPts val="1600"/>
              <a:buNone/>
            </a:pPr>
            <a:r>
              <a:rPr lang="en-US" sz="1600"/>
              <a:t>mysql_select_db( 'radix' );</a:t>
            </a:r>
            <a:endParaRPr/>
          </a:p>
          <a:p>
            <a:pPr indent="-341313" lvl="0" marL="342900" rtl="0" algn="l">
              <a:spcBef>
                <a:spcPts val="400"/>
              </a:spcBef>
              <a:spcAft>
                <a:spcPts val="0"/>
              </a:spcAft>
              <a:buClr>
                <a:schemeClr val="dk1"/>
              </a:buClr>
              <a:buSzPts val="2000"/>
              <a:buNone/>
            </a:pPr>
            <a:r>
              <a:t/>
            </a:r>
            <a:endParaRPr sz="2000"/>
          </a:p>
          <a:p>
            <a:pPr indent="-341313" lvl="0" marL="342900" rtl="0" algn="l">
              <a:spcBef>
                <a:spcPts val="400"/>
              </a:spcBef>
              <a:spcAft>
                <a:spcPts val="0"/>
              </a:spcAft>
              <a:buClr>
                <a:schemeClr val="dk1"/>
              </a:buClr>
              <a:buSzPts val="2000"/>
              <a:buNone/>
            </a:pPr>
            <a:r>
              <a:rPr lang="en-US" sz="2000"/>
              <a:t>?&gt;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Creating Tables Using PHP Script</a:t>
            </a:r>
            <a:endParaRPr/>
          </a:p>
        </p:txBody>
      </p:sp>
      <p:sp>
        <p:nvSpPr>
          <p:cNvPr id="247" name="Google Shape;247;p2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1500"/>
              <a:buNone/>
            </a:pPr>
            <a:r>
              <a:rPr lang="en-US" sz="1500"/>
              <a:t>Crate file </a:t>
            </a:r>
            <a:r>
              <a:rPr b="1" lang="en-US" sz="1500"/>
              <a:t>conn.php</a:t>
            </a:r>
            <a:endParaRPr/>
          </a:p>
          <a:p>
            <a:pPr indent="-341313" lvl="0" marL="342900" rtl="0" algn="l">
              <a:spcBef>
                <a:spcPts val="300"/>
              </a:spcBef>
              <a:spcAft>
                <a:spcPts val="0"/>
              </a:spcAft>
              <a:buClr>
                <a:schemeClr val="dk1"/>
              </a:buClr>
              <a:buSzPts val="1500"/>
              <a:buNone/>
            </a:pPr>
            <a:r>
              <a:rPr lang="en-US" sz="1500"/>
              <a:t>&lt;?php</a:t>
            </a:r>
            <a:endParaRPr sz="1500"/>
          </a:p>
          <a:p>
            <a:pPr indent="-341313" lvl="0" marL="342900" rtl="0" algn="l">
              <a:spcBef>
                <a:spcPts val="300"/>
              </a:spcBef>
              <a:spcAft>
                <a:spcPts val="0"/>
              </a:spcAft>
              <a:buClr>
                <a:schemeClr val="dk1"/>
              </a:buClr>
              <a:buSzPts val="1500"/>
              <a:buNone/>
            </a:pPr>
            <a:r>
              <a:rPr lang="en-US" sz="1500"/>
              <a:t>include_file(conn.php)</a:t>
            </a:r>
            <a:endParaRPr/>
          </a:p>
          <a:p>
            <a:pPr indent="-341313" lvl="0" marL="342900" rtl="0" algn="l">
              <a:spcBef>
                <a:spcPts val="300"/>
              </a:spcBef>
              <a:spcAft>
                <a:spcPts val="0"/>
              </a:spcAft>
              <a:buClr>
                <a:schemeClr val="dk1"/>
              </a:buClr>
              <a:buSzPts val="1500"/>
              <a:buNone/>
            </a:pPr>
            <a:r>
              <a:rPr lang="en-US" sz="1500"/>
              <a:t>$sql = "CREATE TABLE school_tbl(</a:t>
            </a:r>
            <a:endParaRPr/>
          </a:p>
          <a:p>
            <a:pPr indent="-341313" lvl="0" marL="342900" rtl="0" algn="l">
              <a:spcBef>
                <a:spcPts val="300"/>
              </a:spcBef>
              <a:spcAft>
                <a:spcPts val="0"/>
              </a:spcAft>
              <a:buClr>
                <a:schemeClr val="dk1"/>
              </a:buClr>
              <a:buSzPts val="1500"/>
              <a:buNone/>
            </a:pPr>
            <a:r>
              <a:rPr lang="en-US" sz="1500"/>
              <a:t>   school_id INT NOT NULL AUTO_INCREMENT,</a:t>
            </a:r>
            <a:endParaRPr/>
          </a:p>
          <a:p>
            <a:pPr indent="-341313" lvl="0" marL="342900" rtl="0" algn="l">
              <a:spcBef>
                <a:spcPts val="300"/>
              </a:spcBef>
              <a:spcAft>
                <a:spcPts val="0"/>
              </a:spcAft>
              <a:buClr>
                <a:schemeClr val="dk1"/>
              </a:buClr>
              <a:buSzPts val="1500"/>
              <a:buNone/>
            </a:pPr>
            <a:r>
              <a:rPr lang="en-US" sz="1500"/>
              <a:t>   teacher_name VARCHAR(255) NOT NULL,</a:t>
            </a:r>
            <a:endParaRPr/>
          </a:p>
          <a:p>
            <a:pPr indent="-341313" lvl="0" marL="342900" rtl="0" algn="l">
              <a:spcBef>
                <a:spcPts val="300"/>
              </a:spcBef>
              <a:spcAft>
                <a:spcPts val="0"/>
              </a:spcAft>
              <a:buClr>
                <a:schemeClr val="dk1"/>
              </a:buClr>
              <a:buSzPts val="1500"/>
              <a:buNone/>
            </a:pPr>
            <a:r>
              <a:rPr lang="en-US" sz="1500"/>
              <a:t>   subject_name VARCHAR(100) NOT NULL,</a:t>
            </a:r>
            <a:endParaRPr/>
          </a:p>
          <a:p>
            <a:pPr indent="-341313" lvl="0" marL="342900" rtl="0" algn="l">
              <a:spcBef>
                <a:spcPts val="300"/>
              </a:spcBef>
              <a:spcAft>
                <a:spcPts val="0"/>
              </a:spcAft>
              <a:buClr>
                <a:schemeClr val="dk1"/>
              </a:buClr>
              <a:buSzPts val="1500"/>
              <a:buNone/>
            </a:pPr>
            <a:r>
              <a:rPr lang="en-US" sz="1500"/>
              <a:t>   teacher_mob int(11) NOT NULL,</a:t>
            </a:r>
            <a:endParaRPr/>
          </a:p>
          <a:p>
            <a:pPr indent="-341313" lvl="0" marL="342900" rtl="0" algn="l">
              <a:spcBef>
                <a:spcPts val="300"/>
              </a:spcBef>
              <a:spcAft>
                <a:spcPts val="0"/>
              </a:spcAft>
              <a:buClr>
                <a:schemeClr val="dk1"/>
              </a:buClr>
              <a:buSzPts val="1500"/>
              <a:buNone/>
            </a:pPr>
            <a:r>
              <a:rPr lang="en-US" sz="1500"/>
              <a:t>   crate_date DATE,</a:t>
            </a:r>
            <a:endParaRPr/>
          </a:p>
          <a:p>
            <a:pPr indent="-341313" lvl="0" marL="342900" rtl="0" algn="l">
              <a:spcBef>
                <a:spcPts val="300"/>
              </a:spcBef>
              <a:spcAft>
                <a:spcPts val="0"/>
              </a:spcAft>
              <a:buClr>
                <a:schemeClr val="dk1"/>
              </a:buClr>
              <a:buSzPts val="1500"/>
              <a:buNone/>
            </a:pPr>
            <a:r>
              <a:rPr lang="en-US" sz="1500"/>
              <a:t>   PRIMARY KEY ( school_id )</a:t>
            </a:r>
            <a:endParaRPr/>
          </a:p>
          <a:p>
            <a:pPr indent="-341313" lvl="0" marL="342900" rtl="0" algn="l">
              <a:spcBef>
                <a:spcPts val="300"/>
              </a:spcBef>
              <a:spcAft>
                <a:spcPts val="0"/>
              </a:spcAft>
              <a:buClr>
                <a:schemeClr val="dk1"/>
              </a:buClr>
              <a:buSzPts val="1500"/>
              <a:buNone/>
            </a:pPr>
            <a:r>
              <a:rPr lang="en-US" sz="1500"/>
              <a:t>); </a:t>
            </a:r>
            <a:endParaRPr/>
          </a:p>
          <a:p>
            <a:pPr indent="-341313" lvl="0" marL="342900" rtl="0" algn="l">
              <a:spcBef>
                <a:spcPts val="300"/>
              </a:spcBef>
              <a:spcAft>
                <a:spcPts val="0"/>
              </a:spcAft>
              <a:buClr>
                <a:schemeClr val="dk1"/>
              </a:buClr>
              <a:buSzPts val="1500"/>
              <a:buNone/>
            </a:pPr>
            <a:r>
              <a:t/>
            </a:r>
            <a:endParaRPr sz="1500"/>
          </a:p>
          <a:p>
            <a:pPr indent="-341313" lvl="0" marL="342900" rtl="0" algn="l">
              <a:spcBef>
                <a:spcPts val="300"/>
              </a:spcBef>
              <a:spcAft>
                <a:spcPts val="0"/>
              </a:spcAft>
              <a:buClr>
                <a:schemeClr val="dk1"/>
              </a:buClr>
              <a:buSzPts val="1500"/>
              <a:buNone/>
            </a:pPr>
            <a:r>
              <a:t/>
            </a:r>
            <a:endParaRPr sz="1500"/>
          </a:p>
        </p:txBody>
      </p:sp>
      <p:graphicFrame>
        <p:nvGraphicFramePr>
          <p:cNvPr id="248" name="Google Shape;248;p28"/>
          <p:cNvGraphicFramePr/>
          <p:nvPr/>
        </p:nvGraphicFramePr>
        <p:xfrm>
          <a:off x="152400" y="4648200"/>
          <a:ext cx="3000000" cy="3000000"/>
        </p:xfrm>
        <a:graphic>
          <a:graphicData uri="http://schemas.openxmlformats.org/drawingml/2006/table">
            <a:tbl>
              <a:tblPr bandRow="1" firstRow="1">
                <a:noFill/>
                <a:tableStyleId>{054D9F43-A19D-441A-8F08-243BABAE87E4}</a:tableStyleId>
              </a:tblPr>
              <a:tblGrid>
                <a:gridCol w="4381500"/>
                <a:gridCol w="4381500"/>
              </a:tblGrid>
              <a:tr h="2209800">
                <a:tc>
                  <a:txBody>
                    <a:bodyPr/>
                    <a:lstStyle/>
                    <a:p>
                      <a:pPr indent="0" lvl="0" marL="0" marR="0" rtl="0" algn="l">
                        <a:spcBef>
                          <a:spcPts val="0"/>
                        </a:spcBef>
                        <a:spcAft>
                          <a:spcPts val="0"/>
                        </a:spcAft>
                        <a:buNone/>
                      </a:pPr>
                      <a:r>
                        <a:rPr lang="en-US" sz="1800" u="none" cap="none" strike="noStrike"/>
                        <a:t>$retval = mysql_query( $sql, $conn );</a:t>
                      </a:r>
                      <a:endParaRPr/>
                    </a:p>
                    <a:p>
                      <a:pPr indent="0" lvl="0" marL="0" marR="0" rtl="0" algn="l">
                        <a:spcBef>
                          <a:spcPts val="0"/>
                        </a:spcBef>
                        <a:spcAft>
                          <a:spcPts val="0"/>
                        </a:spcAft>
                        <a:buNone/>
                      </a:pPr>
                      <a:r>
                        <a:rPr lang="en-US" sz="1800"/>
                        <a:t>if(! $retval ){</a:t>
                      </a:r>
                      <a:endParaRPr/>
                    </a:p>
                    <a:p>
                      <a:pPr indent="0" lvl="0" marL="0" marR="0" rtl="0" algn="l">
                        <a:spcBef>
                          <a:spcPts val="0"/>
                        </a:spcBef>
                        <a:spcAft>
                          <a:spcPts val="0"/>
                        </a:spcAft>
                        <a:buNone/>
                      </a:pPr>
                      <a:r>
                        <a:rPr lang="en-US" sz="1800"/>
                        <a:t>  die('Could not create table: ' . mysql_error());</a:t>
                      </a:r>
                      <a:endParaRPr/>
                    </a:p>
                    <a:p>
                      <a:pPr indent="0" lvl="0" marL="0" marR="0" rtl="0" algn="l">
                        <a:spcBef>
                          <a:spcPts val="0"/>
                        </a:spcBef>
                        <a:spcAft>
                          <a:spcPts val="0"/>
                        </a:spcAft>
                        <a:buNone/>
                      </a:pPr>
                      <a:r>
                        <a:rPr lang="en-US" sz="1800"/>
                        <a:t>}</a:t>
                      </a:r>
                      <a:endParaRPr/>
                    </a:p>
                    <a:p>
                      <a:pPr indent="0" lvl="0" marL="0" marR="0" rtl="0" algn="l">
                        <a:spcBef>
                          <a:spcPts val="0"/>
                        </a:spcBef>
                        <a:spcAft>
                          <a:spcPts val="0"/>
                        </a:spcAft>
                        <a:buNone/>
                      </a:pPr>
                      <a:r>
                        <a:rPr lang="en-US" sz="1800"/>
                        <a:t>echo "Table created successfully\n";</a:t>
                      </a:r>
                      <a:endParaRPr/>
                    </a:p>
                    <a:p>
                      <a:pPr indent="0" lvl="0" marL="0" marR="0" rtl="0" algn="l">
                        <a:spcBef>
                          <a:spcPts val="0"/>
                        </a:spcBef>
                        <a:spcAft>
                          <a:spcPts val="0"/>
                        </a:spcAft>
                        <a:buNone/>
                      </a:pPr>
                      <a:r>
                        <a:rPr lang="en-US" sz="1800"/>
                        <a:t>mysql_close($conn);</a:t>
                      </a:r>
                      <a:endParaRPr sz="1800"/>
                    </a:p>
                  </a:txBody>
                  <a:tcPr marT="45725" marB="45725" marR="91450" marL="91450"/>
                </a:tc>
                <a:tc>
                  <a:txBody>
                    <a:bodyPr/>
                    <a:lstStyle/>
                    <a:p>
                      <a:pPr indent="0" lvl="0" marL="0" marR="0" rtl="0" algn="l">
                        <a:spcBef>
                          <a:spcPts val="0"/>
                        </a:spcBef>
                        <a:spcAft>
                          <a:spcPts val="0"/>
                        </a:spcAft>
                        <a:buNone/>
                      </a:pPr>
                      <a:r>
                        <a:rPr lang="en-US" sz="1800"/>
                        <a:t>$retval = mysqli_query($con,$sql);</a:t>
                      </a:r>
                      <a:endParaRPr/>
                    </a:p>
                    <a:p>
                      <a:pPr indent="0" lvl="0" marL="0" marR="0" rtl="0" algn="l">
                        <a:spcBef>
                          <a:spcPts val="0"/>
                        </a:spcBef>
                        <a:spcAft>
                          <a:spcPts val="0"/>
                        </a:spcAft>
                        <a:buNone/>
                      </a:pPr>
                      <a:r>
                        <a:rPr lang="en-US" sz="1800"/>
                        <a:t>if(! $retval ){</a:t>
                      </a:r>
                      <a:endParaRPr/>
                    </a:p>
                    <a:p>
                      <a:pPr indent="0" lvl="0" marL="0" marR="0" rtl="0" algn="l">
                        <a:spcBef>
                          <a:spcPts val="0"/>
                        </a:spcBef>
                        <a:spcAft>
                          <a:spcPts val="0"/>
                        </a:spcAft>
                        <a:buNone/>
                      </a:pPr>
                      <a:r>
                        <a:rPr lang="en-US" sz="1800"/>
                        <a:t>  die('Could not create table: ' . mysqli_connect_error());</a:t>
                      </a:r>
                      <a:endParaRPr/>
                    </a:p>
                    <a:p>
                      <a:pPr indent="0" lvl="0" marL="0" marR="0" rtl="0" algn="l">
                        <a:spcBef>
                          <a:spcPts val="0"/>
                        </a:spcBef>
                        <a:spcAft>
                          <a:spcPts val="0"/>
                        </a:spcAft>
                        <a:buNone/>
                      </a:pPr>
                      <a:r>
                        <a:rPr lang="en-US" sz="1800"/>
                        <a:t>}</a:t>
                      </a:r>
                      <a:endParaRPr/>
                    </a:p>
                    <a:p>
                      <a:pPr indent="0" lvl="0" marL="0" marR="0" rtl="0" algn="l">
                        <a:spcBef>
                          <a:spcPts val="0"/>
                        </a:spcBef>
                        <a:spcAft>
                          <a:spcPts val="0"/>
                        </a:spcAft>
                        <a:buNone/>
                      </a:pPr>
                      <a:r>
                        <a:rPr lang="en-US" sz="1800"/>
                        <a:t>echo "Table created successfully\n";</a:t>
                      </a:r>
                      <a:endParaRPr/>
                    </a:p>
                    <a:p>
                      <a:pPr indent="0" lvl="0" marL="0" marR="0" rtl="0" algn="l">
                        <a:spcBef>
                          <a:spcPts val="0"/>
                        </a:spcBef>
                        <a:spcAft>
                          <a:spcPts val="0"/>
                        </a:spcAft>
                        <a:buNone/>
                      </a:pPr>
                      <a:r>
                        <a:rPr lang="en-US" sz="1800"/>
                        <a:t>mysqli_close($conn);</a:t>
                      </a:r>
                      <a:endParaRPr sz="1800"/>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Basic Database Operations </a:t>
            </a:r>
            <a:endParaRPr b="1"/>
          </a:p>
        </p:txBody>
      </p:sp>
      <p:sp>
        <p:nvSpPr>
          <p:cNvPr id="254" name="Google Shape;254;p2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7200" rtl="0" algn="l">
              <a:spcBef>
                <a:spcPts val="0"/>
              </a:spcBef>
              <a:spcAft>
                <a:spcPts val="0"/>
              </a:spcAft>
              <a:buClr>
                <a:schemeClr val="dk1"/>
              </a:buClr>
              <a:buSzPts val="3040"/>
              <a:buFont typeface="Calibri"/>
              <a:buNone/>
            </a:pPr>
            <a:r>
              <a:rPr lang="en-US"/>
              <a:t>The 4 most common operations:</a:t>
            </a:r>
            <a:endParaRPr/>
          </a:p>
          <a:p>
            <a:pPr indent="-455613" lvl="1" marL="914400" rtl="0" algn="l">
              <a:spcBef>
                <a:spcPts val="1500"/>
              </a:spcBef>
              <a:spcAft>
                <a:spcPts val="0"/>
              </a:spcAft>
              <a:buClr>
                <a:srgbClr val="333399"/>
              </a:buClr>
              <a:buSzPts val="1540"/>
              <a:buFont typeface="Calibri"/>
              <a:buNone/>
            </a:pPr>
            <a:r>
              <a:rPr lang="en-US">
                <a:solidFill>
                  <a:srgbClr val="333399"/>
                </a:solidFill>
              </a:rPr>
              <a:t>SELECT</a:t>
            </a:r>
            <a:r>
              <a:rPr lang="en-US"/>
              <a:t> 	query (search) the data</a:t>
            </a:r>
            <a:endParaRPr/>
          </a:p>
          <a:p>
            <a:pPr indent="-455613" lvl="1" marL="914400" rtl="0" algn="l">
              <a:spcBef>
                <a:spcPts val="1500"/>
              </a:spcBef>
              <a:spcAft>
                <a:spcPts val="0"/>
              </a:spcAft>
              <a:buClr>
                <a:srgbClr val="333399"/>
              </a:buClr>
              <a:buSzPts val="1540"/>
              <a:buFont typeface="Calibri"/>
              <a:buNone/>
            </a:pPr>
            <a:r>
              <a:rPr lang="en-US">
                <a:solidFill>
                  <a:srgbClr val="333399"/>
                </a:solidFill>
              </a:rPr>
              <a:t>INSERT</a:t>
            </a:r>
            <a:r>
              <a:rPr lang="en-US"/>
              <a:t>  	add new records to a table(s)  </a:t>
            </a:r>
            <a:endParaRPr/>
          </a:p>
          <a:p>
            <a:pPr indent="-455613" lvl="1" marL="914400" rtl="0" algn="l">
              <a:spcBef>
                <a:spcPts val="1500"/>
              </a:spcBef>
              <a:spcAft>
                <a:spcPts val="0"/>
              </a:spcAft>
              <a:buClr>
                <a:srgbClr val="333399"/>
              </a:buClr>
              <a:buSzPts val="1540"/>
              <a:buFont typeface="Calibri"/>
              <a:buNone/>
            </a:pPr>
            <a:r>
              <a:rPr lang="en-US">
                <a:solidFill>
                  <a:srgbClr val="333399"/>
                </a:solidFill>
              </a:rPr>
              <a:t>UPDATE</a:t>
            </a:r>
            <a:r>
              <a:rPr lang="en-US"/>
              <a:t>  	modify existing record(s) </a:t>
            </a:r>
            <a:endParaRPr/>
          </a:p>
          <a:p>
            <a:pPr indent="-455613" lvl="1" marL="914400" rtl="0" algn="l">
              <a:spcBef>
                <a:spcPts val="1500"/>
              </a:spcBef>
              <a:spcAft>
                <a:spcPts val="0"/>
              </a:spcAft>
              <a:buClr>
                <a:srgbClr val="333399"/>
              </a:buClr>
              <a:buSzPts val="1540"/>
              <a:buFont typeface="Calibri"/>
              <a:buNone/>
            </a:pPr>
            <a:r>
              <a:rPr lang="en-US">
                <a:solidFill>
                  <a:srgbClr val="333399"/>
                </a:solidFill>
              </a:rPr>
              <a:t>DELETE</a:t>
            </a:r>
            <a:r>
              <a:rPr lang="en-US"/>
              <a:t>  	delete record(s) from a table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Querying Data in a Table</a:t>
            </a:r>
            <a:endParaRPr b="1"/>
          </a:p>
        </p:txBody>
      </p:sp>
      <p:sp>
        <p:nvSpPr>
          <p:cNvPr id="260" name="Google Shape;260;p30"/>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7200" rtl="0" algn="l">
              <a:spcBef>
                <a:spcPts val="0"/>
              </a:spcBef>
              <a:spcAft>
                <a:spcPts val="0"/>
              </a:spcAft>
              <a:buClr>
                <a:schemeClr val="dk1"/>
              </a:buClr>
              <a:buSzPts val="1900"/>
              <a:buFont typeface="Calibri"/>
              <a:buNone/>
            </a:pPr>
            <a:r>
              <a:rPr lang="en-US" sz="2000"/>
              <a:t>SELECT displays field values from a table:</a:t>
            </a:r>
            <a:endParaRPr/>
          </a:p>
          <a:p>
            <a:pPr indent="-455613" lvl="0" marL="457200" rtl="0" algn="l">
              <a:spcBef>
                <a:spcPts val="1500"/>
              </a:spcBef>
              <a:spcAft>
                <a:spcPts val="0"/>
              </a:spcAft>
              <a:buClr>
                <a:schemeClr val="dk1"/>
              </a:buClr>
              <a:buSzPts val="1900"/>
              <a:buFont typeface="Calibri"/>
              <a:buNone/>
            </a:pPr>
            <a:r>
              <a:rPr lang="en-US" sz="2000"/>
              <a:t>   </a:t>
            </a:r>
            <a:r>
              <a:rPr b="1" lang="en-US" sz="2000">
                <a:solidFill>
                  <a:srgbClr val="FF0000"/>
                </a:solidFill>
                <a:latin typeface="Courier New"/>
                <a:ea typeface="Courier New"/>
                <a:cs typeface="Courier New"/>
                <a:sym typeface="Courier New"/>
              </a:rPr>
              <a:t>SELECT field1, field2, field3 FROM table ;</a:t>
            </a:r>
            <a:endParaRPr/>
          </a:p>
          <a:p>
            <a:pPr indent="-455613" lvl="0" marL="457200" rtl="0" algn="l">
              <a:spcBef>
                <a:spcPts val="1500"/>
              </a:spcBef>
              <a:spcAft>
                <a:spcPts val="0"/>
              </a:spcAft>
              <a:buClr>
                <a:srgbClr val="3333CC"/>
              </a:buClr>
              <a:buSzPts val="1900"/>
              <a:buFont typeface="Noto Sans Symbols"/>
              <a:buChar char="▪"/>
            </a:pPr>
            <a:r>
              <a:rPr lang="en-US" sz="2000"/>
              <a:t>displays </a:t>
            </a:r>
            <a:r>
              <a:rPr lang="en-US" sz="2000" u="sng"/>
              <a:t>ALL</a:t>
            </a:r>
            <a:r>
              <a:rPr lang="en-US" sz="2000"/>
              <a:t> rows from the table.</a:t>
            </a:r>
            <a:endParaRPr/>
          </a:p>
          <a:p>
            <a:pPr indent="-455613" lvl="0" marL="457200" rtl="0" algn="l">
              <a:spcBef>
                <a:spcPts val="1500"/>
              </a:spcBef>
              <a:spcAft>
                <a:spcPts val="0"/>
              </a:spcAft>
              <a:buClr>
                <a:srgbClr val="3333CC"/>
              </a:buClr>
              <a:buSzPts val="1900"/>
              <a:buFont typeface="Noto Sans Symbols"/>
              <a:buChar char="▪"/>
            </a:pPr>
            <a:r>
              <a:rPr lang="en-US" sz="2000"/>
              <a:t>use LIMIT </a:t>
            </a:r>
            <a:r>
              <a:rPr i="1" lang="en-US" sz="2000"/>
              <a:t>number</a:t>
            </a:r>
            <a:r>
              <a:rPr lang="en-US" sz="2000"/>
              <a:t> to limit how many results.</a:t>
            </a:r>
            <a:endParaRPr/>
          </a:p>
          <a:p>
            <a:pPr indent="-455613" lvl="0" marL="457200" rtl="0" algn="l">
              <a:spcBef>
                <a:spcPts val="1500"/>
              </a:spcBef>
              <a:spcAft>
                <a:spcPts val="0"/>
              </a:spcAft>
              <a:buClr>
                <a:srgbClr val="3333CC"/>
              </a:buClr>
              <a:buSzPts val="1900"/>
              <a:buFont typeface="Noto Sans Symbols"/>
              <a:buChar char="▪"/>
            </a:pPr>
            <a:r>
              <a:rPr b="1" lang="en-US" sz="2000">
                <a:solidFill>
                  <a:srgbClr val="333399"/>
                </a:solidFill>
                <a:latin typeface="Courier New"/>
                <a:ea typeface="Courier New"/>
                <a:cs typeface="Courier New"/>
                <a:sym typeface="Courier New"/>
              </a:rPr>
              <a:t>SELECT * FROM tablename</a:t>
            </a:r>
            <a:endParaRPr sz="2000"/>
          </a:p>
          <a:p>
            <a:pPr indent="-334963" lvl="0" marL="457200" rtl="0" algn="l">
              <a:spcBef>
                <a:spcPts val="1500"/>
              </a:spcBef>
              <a:spcAft>
                <a:spcPts val="0"/>
              </a:spcAft>
              <a:buClr>
                <a:srgbClr val="3333CC"/>
              </a:buClr>
              <a:buSzPts val="1900"/>
              <a:buFont typeface="Noto Sans Symbols"/>
              <a:buNone/>
            </a:pPr>
            <a:r>
              <a:t/>
            </a:r>
            <a:endParaRPr sz="2000"/>
          </a:p>
        </p:txBody>
      </p:sp>
      <p:sp>
        <p:nvSpPr>
          <p:cNvPr id="261" name="Google Shape;261;p30"/>
          <p:cNvSpPr txBox="1"/>
          <p:nvPr/>
        </p:nvSpPr>
        <p:spPr>
          <a:xfrm>
            <a:off x="698501" y="3957638"/>
            <a:ext cx="7683500" cy="2449005"/>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 </a:t>
            </a:r>
            <a:r>
              <a:rPr b="1" lang="en-US" sz="2000">
                <a:solidFill>
                  <a:srgbClr val="333399"/>
                </a:solidFill>
                <a:latin typeface="Courier New"/>
                <a:ea typeface="Courier New"/>
                <a:cs typeface="Courier New"/>
                <a:sym typeface="Courier New"/>
              </a:rPr>
              <a:t>SELECT * FROM accounts;</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 accountNumber | accountName   | clientID | balance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 11111113      | P.Watanapong  | 00001001 |  300000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 11111114      | CPE Fund      | 00001002 | 1840000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Qualifying SELECT</a:t>
            </a:r>
            <a:endParaRPr b="1"/>
          </a:p>
        </p:txBody>
      </p:sp>
      <p:sp>
        <p:nvSpPr>
          <p:cNvPr id="267" name="Google Shape;267;p31"/>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t>Select columns from a table that match some criteria:</a:t>
            </a:r>
            <a:endParaRPr/>
          </a:p>
          <a:p>
            <a:pPr indent="-455613" lvl="0" marL="455613" rtl="0" algn="l">
              <a:spcBef>
                <a:spcPts val="400"/>
              </a:spcBef>
              <a:spcAft>
                <a:spcPts val="0"/>
              </a:spcAft>
              <a:buClr>
                <a:schemeClr val="dk1"/>
              </a:buClr>
              <a:buSzPts val="1900"/>
              <a:buFont typeface="Calibri"/>
              <a:buNone/>
            </a:pPr>
            <a:r>
              <a:rPr lang="en-US" sz="2000"/>
              <a:t>	</a:t>
            </a:r>
            <a:r>
              <a:rPr b="1" lang="en-US" sz="2000">
                <a:solidFill>
                  <a:srgbClr val="FF0000"/>
                </a:solidFill>
                <a:latin typeface="Courier New"/>
                <a:ea typeface="Courier New"/>
                <a:cs typeface="Courier New"/>
                <a:sym typeface="Courier New"/>
              </a:rPr>
              <a:t>SELECT</a:t>
            </a:r>
            <a:r>
              <a:rPr b="1" lang="en-US" sz="2000">
                <a:solidFill>
                  <a:srgbClr val="333399"/>
                </a:solidFill>
                <a:latin typeface="Courier New"/>
                <a:ea typeface="Courier New"/>
                <a:cs typeface="Courier New"/>
                <a:sym typeface="Courier New"/>
              </a:rPr>
              <a:t> field1, field2, field3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FROM</a:t>
            </a:r>
            <a:r>
              <a:rPr b="1" lang="en-US" sz="2000">
                <a:solidFill>
                  <a:srgbClr val="333399"/>
                </a:solidFill>
                <a:latin typeface="Courier New"/>
                <a:ea typeface="Courier New"/>
                <a:cs typeface="Courier New"/>
                <a:sym typeface="Courier New"/>
              </a:rPr>
              <a:t>  table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condition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ORDER</a:t>
            </a: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BY</a:t>
            </a:r>
            <a:r>
              <a:rPr b="1" lang="en-US" sz="2000">
                <a:solidFill>
                  <a:srgbClr val="333399"/>
                </a:solidFill>
                <a:latin typeface="Courier New"/>
                <a:ea typeface="Courier New"/>
                <a:cs typeface="Courier New"/>
                <a:sym typeface="Courier New"/>
              </a:rPr>
              <a:t> field1,... [</a:t>
            </a:r>
            <a:r>
              <a:rPr b="1" lang="en-US" sz="2000">
                <a:solidFill>
                  <a:srgbClr val="FF0000"/>
                </a:solidFill>
                <a:latin typeface="Courier New"/>
                <a:ea typeface="Courier New"/>
                <a:cs typeface="Courier New"/>
                <a:sym typeface="Courier New"/>
              </a:rPr>
              <a:t>ASC</a:t>
            </a:r>
            <a:r>
              <a:rPr b="1" lang="en-US" sz="2000">
                <a:solidFill>
                  <a:srgbClr val="333399"/>
                </a:solidFill>
                <a:latin typeface="Courier New"/>
                <a:ea typeface="Courier New"/>
                <a:cs typeface="Courier New"/>
                <a:sym typeface="Courier New"/>
              </a:rPr>
              <a:t>|</a:t>
            </a:r>
            <a:r>
              <a:rPr b="1" lang="en-US" sz="2000">
                <a:solidFill>
                  <a:srgbClr val="FF0000"/>
                </a:solidFill>
                <a:latin typeface="Courier New"/>
                <a:ea typeface="Courier New"/>
                <a:cs typeface="Courier New"/>
                <a:sym typeface="Courier New"/>
              </a:rPr>
              <a:t>DESC</a:t>
            </a:r>
            <a:r>
              <a:rPr b="1" lang="en-US" sz="2000">
                <a:solidFill>
                  <a:srgbClr val="333399"/>
                </a:solidFill>
                <a:latin typeface="Courier New"/>
                <a:ea typeface="Courier New"/>
                <a:cs typeface="Courier New"/>
                <a:sym typeface="Courier New"/>
              </a:rPr>
              <a:t>];</a:t>
            </a:r>
            <a:endParaRPr/>
          </a:p>
          <a:p>
            <a:pPr indent="-455613" lvl="0" marL="455613" rtl="0" algn="l">
              <a:spcBef>
                <a:spcPts val="400"/>
              </a:spcBef>
              <a:spcAft>
                <a:spcPts val="0"/>
              </a:spcAft>
              <a:buClr>
                <a:schemeClr val="dk1"/>
              </a:buClr>
              <a:buSzPts val="1900"/>
              <a:buFont typeface="Calibri"/>
              <a:buNone/>
            </a:pPr>
            <a:r>
              <a:t/>
            </a:r>
            <a:endParaRPr b="1" sz="2000">
              <a:solidFill>
                <a:srgbClr val="333399"/>
              </a:solidFill>
              <a:latin typeface="Courier New"/>
              <a:ea typeface="Courier New"/>
              <a:cs typeface="Courier New"/>
              <a:sym typeface="Courier New"/>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Example: </a:t>
            </a:r>
            <a:r>
              <a:rPr b="1" lang="en-US" sz="2000">
                <a:latin typeface="Courier New"/>
                <a:ea typeface="Courier New"/>
                <a:cs typeface="Courier New"/>
                <a:sym typeface="Courier New"/>
              </a:rPr>
              <a:t>cities with population &gt; 5 M</a:t>
            </a:r>
            <a:endParaRPr/>
          </a:p>
          <a:p>
            <a:pPr indent="-455613" lvl="0" marL="455613" rtl="0" algn="l">
              <a:spcBef>
                <a:spcPts val="400"/>
              </a:spcBef>
              <a:spcAft>
                <a:spcPts val="0"/>
              </a:spcAft>
              <a:buClr>
                <a:schemeClr val="dk1"/>
              </a:buClr>
              <a:buSzPts val="1900"/>
              <a:buFont typeface="Calibri"/>
              <a:buNone/>
            </a:pPr>
            <a:r>
              <a:t/>
            </a:r>
            <a:endParaRPr b="1" sz="2000">
              <a:latin typeface="Courier New"/>
              <a:ea typeface="Courier New"/>
              <a:cs typeface="Courier New"/>
              <a:sym typeface="Courier New"/>
            </a:endParaRPr>
          </a:p>
          <a:p>
            <a:pPr indent="-455613" lvl="0" marL="455613" rtl="0" algn="l">
              <a:spcBef>
                <a:spcPts val="400"/>
              </a:spcBef>
              <a:spcAft>
                <a:spcPts val="0"/>
              </a:spcAft>
              <a:buClr>
                <a:schemeClr val="dk1"/>
              </a:buClr>
              <a:buSzPts val="1900"/>
              <a:buFont typeface="Calibri"/>
              <a:buNone/>
            </a:pPr>
            <a:r>
              <a:t/>
            </a:r>
            <a:endParaRPr b="1" sz="2000">
              <a:latin typeface="Courier New"/>
              <a:ea typeface="Courier New"/>
              <a:cs typeface="Courier New"/>
              <a:sym typeface="Courier New"/>
            </a:endParaRPr>
          </a:p>
        </p:txBody>
      </p:sp>
      <p:sp>
        <p:nvSpPr>
          <p:cNvPr id="268" name="Google Shape;268;p31"/>
          <p:cNvSpPr txBox="1"/>
          <p:nvPr/>
        </p:nvSpPr>
        <p:spPr>
          <a:xfrm>
            <a:off x="698500" y="4979988"/>
            <a:ext cx="7718425" cy="1279454"/>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400"/>
              <a:buFont typeface="Courier New"/>
              <a:buNone/>
            </a:pPr>
            <a:r>
              <a:rPr b="1" lang="en-US" sz="2400">
                <a:solidFill>
                  <a:srgbClr val="000000"/>
                </a:solidFill>
                <a:latin typeface="Courier New"/>
                <a:ea typeface="Courier New"/>
                <a:cs typeface="Courier New"/>
                <a:sym typeface="Courier New"/>
              </a:rPr>
              <a:t>sql&gt; </a:t>
            </a:r>
            <a:r>
              <a:rPr b="1" lang="en-US" sz="2400">
                <a:solidFill>
                  <a:srgbClr val="333399"/>
                </a:solidFill>
                <a:latin typeface="Courier New"/>
                <a:ea typeface="Courier New"/>
                <a:cs typeface="Courier New"/>
                <a:sym typeface="Courier New"/>
              </a:rPr>
              <a:t>SELECT * FROM City</a:t>
            </a:r>
            <a:br>
              <a:rPr b="1" lang="en-US" sz="2400">
                <a:solidFill>
                  <a:srgbClr val="333399"/>
                </a:solidFill>
                <a:latin typeface="Courier New"/>
                <a:ea typeface="Courier New"/>
                <a:cs typeface="Courier New"/>
                <a:sym typeface="Courier New"/>
              </a:rPr>
            </a:br>
            <a:r>
              <a:rPr b="1" lang="en-US" sz="2400">
                <a:solidFill>
                  <a:srgbClr val="333399"/>
                </a:solidFill>
                <a:latin typeface="Courier New"/>
                <a:ea typeface="Courier New"/>
                <a:cs typeface="Courier New"/>
                <a:sym typeface="Courier New"/>
              </a:rPr>
              <a:t>        WHERE population &gt; 5000</a:t>
            </a:r>
            <a:endParaRPr b="1" sz="2400">
              <a:solidFill>
                <a:srgbClr val="333399"/>
              </a:solidFill>
              <a:latin typeface="Courier New"/>
              <a:ea typeface="Courier New"/>
              <a:cs typeface="Courier New"/>
              <a:sym typeface="Courier New"/>
            </a:endParaRPr>
          </a:p>
          <a:p>
            <a:pPr indent="0" lvl="0" marL="0" marR="0" rtl="0" algn="l">
              <a:spcBef>
                <a:spcPts val="60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ORDER BY population DESC;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What is MySQLi?</a:t>
            </a:r>
            <a:endParaRPr/>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lnSpc>
                <a:spcPct val="80000"/>
              </a:lnSpc>
              <a:spcBef>
                <a:spcPts val="0"/>
              </a:spcBef>
              <a:spcAft>
                <a:spcPts val="0"/>
              </a:spcAft>
              <a:buClr>
                <a:srgbClr val="000000"/>
              </a:buClr>
              <a:buSzPts val="3700"/>
              <a:buFont typeface="Calibri"/>
              <a:buNone/>
            </a:pPr>
            <a:r>
              <a:rPr lang="en-US" sz="3700">
                <a:solidFill>
                  <a:srgbClr val="000000"/>
                </a:solidFill>
              </a:rPr>
              <a:t>M</a:t>
            </a:r>
            <a:r>
              <a:rPr b="1" lang="en-US" sz="3977">
                <a:solidFill>
                  <a:srgbClr val="000000"/>
                </a:solidFill>
              </a:rPr>
              <a:t>ySQLi </a:t>
            </a:r>
            <a:r>
              <a:rPr b="1" lang="en-US" sz="1850">
                <a:solidFill>
                  <a:srgbClr val="000000"/>
                </a:solidFill>
              </a:rPr>
              <a:t> </a:t>
            </a:r>
            <a:r>
              <a:rPr b="1" lang="en-US" sz="3977">
                <a:solidFill>
                  <a:srgbClr val="000000"/>
                </a:solidFill>
              </a:rPr>
              <a:t>:</a:t>
            </a:r>
            <a:endParaRPr/>
          </a:p>
          <a:p>
            <a:pPr indent="-341313" lvl="0" marL="342900" rtl="0" algn="l">
              <a:lnSpc>
                <a:spcPct val="80000"/>
              </a:lnSpc>
              <a:spcBef>
                <a:spcPts val="370"/>
              </a:spcBef>
              <a:spcAft>
                <a:spcPts val="0"/>
              </a:spcAft>
              <a:buClr>
                <a:srgbClr val="000000"/>
              </a:buClr>
              <a:buSzPts val="1850"/>
              <a:buFont typeface="Calibri"/>
              <a:buNone/>
            </a:pPr>
            <a:r>
              <a:rPr lang="en-US" sz="1850">
                <a:solidFill>
                  <a:srgbClr val="000000"/>
                </a:solidFill>
              </a:rPr>
              <a:t>The </a:t>
            </a:r>
            <a:r>
              <a:rPr b="1" lang="en-US" sz="1850">
                <a:solidFill>
                  <a:srgbClr val="000000"/>
                </a:solidFill>
              </a:rPr>
              <a:t>mysqli</a:t>
            </a:r>
            <a:r>
              <a:rPr lang="en-US" sz="1850">
                <a:solidFill>
                  <a:srgbClr val="000000"/>
                </a:solidFill>
              </a:rPr>
              <a:t> is a new version of the historical API, it should perform better and have a better</a:t>
            </a:r>
            <a:endParaRPr/>
          </a:p>
          <a:p>
            <a:pPr indent="-341313" lvl="0" marL="342900" rtl="0" algn="l">
              <a:lnSpc>
                <a:spcPct val="80000"/>
              </a:lnSpc>
              <a:spcBef>
                <a:spcPts val="370"/>
              </a:spcBef>
              <a:spcAft>
                <a:spcPts val="0"/>
              </a:spcAft>
              <a:buClr>
                <a:srgbClr val="000000"/>
              </a:buClr>
              <a:buSzPts val="1850"/>
              <a:buFont typeface="Calibri"/>
              <a:buNone/>
            </a:pPr>
            <a:r>
              <a:rPr lang="en-US" sz="1850">
                <a:solidFill>
                  <a:srgbClr val="000000"/>
                </a:solidFill>
              </a:rPr>
              <a:t> set of function, also the API is object oriented</a:t>
            </a:r>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Object-oriented interface</a:t>
            </a:r>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Support for Prepared Statements</a:t>
            </a:r>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Support for Multiple Statements</a:t>
            </a:r>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Support for Transactions</a:t>
            </a:r>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Enhanced debugging capabilities</a:t>
            </a:r>
            <a:endParaRPr/>
          </a:p>
          <a:p>
            <a:pPr indent="-341313" lvl="0" marL="342900" rtl="0" algn="l">
              <a:lnSpc>
                <a:spcPct val="80000"/>
              </a:lnSpc>
              <a:spcBef>
                <a:spcPts val="370"/>
              </a:spcBef>
              <a:spcAft>
                <a:spcPts val="0"/>
              </a:spcAft>
              <a:buClr>
                <a:srgbClr val="000000"/>
              </a:buClr>
              <a:buSzPts val="1850"/>
              <a:buFont typeface="Noto Sans Symbols"/>
              <a:buChar char="▪"/>
            </a:pPr>
            <a:r>
              <a:rPr lang="en-US" sz="1850">
                <a:solidFill>
                  <a:srgbClr val="000000"/>
                </a:solidFill>
              </a:rPr>
              <a:t>Embedded server support</a:t>
            </a:r>
            <a:endParaRPr/>
          </a:p>
          <a:p>
            <a:pPr indent="-223837" lvl="0" marL="342900" rtl="0" algn="l">
              <a:lnSpc>
                <a:spcPct val="80000"/>
              </a:lnSpc>
              <a:spcBef>
                <a:spcPts val="370"/>
              </a:spcBef>
              <a:spcAft>
                <a:spcPts val="0"/>
              </a:spcAft>
              <a:buClr>
                <a:schemeClr val="dk1"/>
              </a:buClr>
              <a:buSzPts val="1850"/>
              <a:buFont typeface="Noto Sans Symbols"/>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rgbClr val="000000"/>
              </a:buClr>
              <a:buSzPts val="1850"/>
              <a:buFont typeface="Calibri"/>
              <a:buNone/>
            </a:pPr>
            <a:r>
              <a:rPr lang="en-US" sz="1850">
                <a:solidFill>
                  <a:srgbClr val="000000"/>
                </a:solidFill>
              </a:rPr>
              <a:t>    </a:t>
            </a:r>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sz="1850">
              <a:solidFill>
                <a:srgbClr val="000000"/>
              </a:solidFill>
            </a:endParaRPr>
          </a:p>
          <a:p>
            <a:pPr indent="-341313" lvl="0" marL="342900" rtl="0" algn="l">
              <a:lnSpc>
                <a:spcPct val="80000"/>
              </a:lnSpc>
              <a:spcBef>
                <a:spcPts val="370"/>
              </a:spcBef>
              <a:spcAft>
                <a:spcPts val="0"/>
              </a:spcAft>
              <a:buClr>
                <a:schemeClr val="dk1"/>
              </a:buClr>
              <a:buSzPts val="1850"/>
              <a:buFont typeface="Calibri"/>
              <a:buNone/>
            </a:pPr>
            <a:r>
              <a:t/>
            </a:r>
            <a:endParaRPr b="1" sz="18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WHERE conditions</a:t>
            </a:r>
            <a:endParaRPr b="1"/>
          </a:p>
        </p:txBody>
      </p:sp>
      <p:graphicFrame>
        <p:nvGraphicFramePr>
          <p:cNvPr id="274" name="Google Shape;274;p32"/>
          <p:cNvGraphicFramePr/>
          <p:nvPr/>
        </p:nvGraphicFramePr>
        <p:xfrm>
          <a:off x="457200" y="1600200"/>
          <a:ext cx="3000000" cy="3000000"/>
        </p:xfrm>
        <a:graphic>
          <a:graphicData uri="http://schemas.openxmlformats.org/drawingml/2006/table">
            <a:tbl>
              <a:tblPr bandRow="1" firstRow="1">
                <a:noFill/>
                <a:tableStyleId>{054D9F43-A19D-441A-8F08-243BABAE87E4}</a:tableStyleId>
              </a:tblPr>
              <a:tblGrid>
                <a:gridCol w="4114800"/>
                <a:gridCol w="4114800"/>
              </a:tblGrid>
              <a:tr h="952500">
                <a:tc>
                  <a:txBody>
                    <a:bodyPr/>
                    <a:lstStyle/>
                    <a:p>
                      <a:pPr indent="0" lvl="0" marL="0" marR="0" rtl="0" algn="l">
                        <a:lnSpc>
                          <a:spcPct val="94000"/>
                        </a:lnSpc>
                        <a:spcBef>
                          <a:spcPts val="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name = 'Bangkok'</a:t>
                      </a:r>
                      <a:endParaRPr/>
                    </a:p>
                  </a:txBody>
                  <a:tcPr marT="64950" marB="46800" marR="90000" marL="90000"/>
                </a:tc>
                <a:tc>
                  <a:txBody>
                    <a:bodyPr/>
                    <a:lstStyle/>
                    <a:p>
                      <a:pPr indent="0" lvl="0" marL="0" marR="0" rtl="0" algn="l">
                        <a:lnSpc>
                          <a:spcPct val="93000"/>
                        </a:lnSpc>
                        <a:spcBef>
                          <a:spcPts val="0"/>
                        </a:spcBef>
                        <a:spcAft>
                          <a:spcPts val="0"/>
                        </a:spcAft>
                        <a:buClr>
                          <a:srgbClr val="000000"/>
                        </a:buClr>
                        <a:buSzPts val="2280"/>
                        <a:buFont typeface="Arial"/>
                        <a:buNone/>
                      </a:pPr>
                      <a:r>
                        <a:rPr b="0" i="0" lang="en-US" sz="2400" u="none" cap="none" strike="noStrike">
                          <a:solidFill>
                            <a:srgbClr val="000000"/>
                          </a:solidFill>
                          <a:latin typeface="Arial"/>
                          <a:ea typeface="Arial"/>
                          <a:cs typeface="Arial"/>
                          <a:sym typeface="Arial"/>
                        </a:rPr>
                        <a:t>equality test</a:t>
                      </a:r>
                      <a:endParaRPr/>
                    </a:p>
                  </a:txBody>
                  <a:tcPr marT="67975" marB="46800" marR="90000" marL="90000"/>
                </a:tc>
              </a:tr>
              <a:tr h="952500">
                <a:tc>
                  <a:txBody>
                    <a:bodyPr/>
                    <a:lstStyle/>
                    <a:p>
                      <a:pPr indent="0" lvl="0" marL="0" marR="0" rtl="0" algn="l">
                        <a:lnSpc>
                          <a:spcPct val="94000"/>
                        </a:lnSpc>
                        <a:spcBef>
                          <a:spcPts val="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name </a:t>
                      </a:r>
                      <a:r>
                        <a:rPr b="1" i="0" lang="en-US" sz="2400" u="none" cap="none" strike="noStrike">
                          <a:solidFill>
                            <a:srgbClr val="333399"/>
                          </a:solidFill>
                          <a:latin typeface="Courier New"/>
                          <a:ea typeface="Courier New"/>
                          <a:cs typeface="Courier New"/>
                          <a:sym typeface="Courier New"/>
                        </a:rPr>
                        <a:t>LIKE</a:t>
                      </a:r>
                      <a:r>
                        <a:rPr b="1" i="0" lang="en-US" sz="2400" u="none" cap="none" strike="noStrike">
                          <a:solidFill>
                            <a:srgbClr val="000000"/>
                          </a:solidFill>
                          <a:latin typeface="Courier New"/>
                          <a:ea typeface="Courier New"/>
                          <a:cs typeface="Courier New"/>
                          <a:sym typeface="Courier New"/>
                        </a:rPr>
                        <a:t> 'Bang%'</a:t>
                      </a:r>
                      <a:endParaRPr/>
                    </a:p>
                  </a:txBody>
                  <a:tcPr marT="64950" marB="46800" marR="90000" marL="90000"/>
                </a:tc>
                <a:tc>
                  <a:txBody>
                    <a:bodyPr/>
                    <a:lstStyle/>
                    <a:p>
                      <a:pPr indent="0" lvl="0" marL="0" marR="0" rtl="0" algn="l">
                        <a:lnSpc>
                          <a:spcPct val="93000"/>
                        </a:lnSpc>
                        <a:spcBef>
                          <a:spcPts val="0"/>
                        </a:spcBef>
                        <a:spcAft>
                          <a:spcPts val="0"/>
                        </a:spcAft>
                        <a:buClr>
                          <a:srgbClr val="000000"/>
                        </a:buClr>
                        <a:buSzPts val="2280"/>
                        <a:buFont typeface="Arial"/>
                        <a:buNone/>
                      </a:pPr>
                      <a:r>
                        <a:rPr b="0" i="0" lang="en-US" sz="2400" u="none" cap="none" strike="noStrike">
                          <a:solidFill>
                            <a:srgbClr val="000000"/>
                          </a:solidFill>
                          <a:latin typeface="Arial"/>
                          <a:ea typeface="Arial"/>
                          <a:cs typeface="Arial"/>
                          <a:sym typeface="Arial"/>
                        </a:rPr>
                        <a:t>pattern match</a:t>
                      </a:r>
                      <a:endParaRPr/>
                    </a:p>
                  </a:txBody>
                  <a:tcPr marT="67975" marB="46800" marR="90000" marL="90000"/>
                </a:tc>
              </a:tr>
              <a:tr h="952500">
                <a:tc>
                  <a:txBody>
                    <a:bodyPr/>
                    <a:lstStyle/>
                    <a:p>
                      <a:pPr indent="0" lvl="0" marL="0" marR="0" rtl="0" algn="l">
                        <a:lnSpc>
                          <a:spcPct val="94000"/>
                        </a:lnSpc>
                        <a:spcBef>
                          <a:spcPts val="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population &gt;= 100000</a:t>
                      </a:r>
                      <a:endParaRPr/>
                    </a:p>
                    <a:p>
                      <a:pPr indent="0" lvl="0" marL="0" marR="0" rtl="0" algn="l">
                        <a:lnSpc>
                          <a:spcPct val="94000"/>
                        </a:lnSpc>
                        <a:spcBef>
                          <a:spcPts val="60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population &lt; 500000</a:t>
                      </a:r>
                      <a:endParaRPr/>
                    </a:p>
                    <a:p>
                      <a:pPr indent="0" lvl="0" marL="0" marR="0" rtl="0" algn="l">
                        <a:lnSpc>
                          <a:spcPct val="94000"/>
                        </a:lnSpc>
                        <a:spcBef>
                          <a:spcPts val="60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gnp &lt;&gt; 0   </a:t>
                      </a:r>
                      <a:endParaRPr/>
                    </a:p>
                  </a:txBody>
                  <a:tcPr marT="64950" marB="46800" marR="90000" marL="90000"/>
                </a:tc>
                <a:tc>
                  <a:txBody>
                    <a:bodyPr/>
                    <a:lstStyle/>
                    <a:p>
                      <a:pPr indent="0" lvl="0" marL="0" marR="0" rtl="0" algn="l">
                        <a:lnSpc>
                          <a:spcPct val="93000"/>
                        </a:lnSpc>
                        <a:spcBef>
                          <a:spcPts val="0"/>
                        </a:spcBef>
                        <a:spcAft>
                          <a:spcPts val="0"/>
                        </a:spcAft>
                        <a:buClr>
                          <a:srgbClr val="000000"/>
                        </a:buClr>
                        <a:buSzPts val="2280"/>
                        <a:buFont typeface="Arial"/>
                        <a:buNone/>
                      </a:pPr>
                      <a:r>
                        <a:rPr b="0" i="0" lang="en-US" sz="2400" u="none" cap="none" strike="noStrike">
                          <a:solidFill>
                            <a:srgbClr val="000000"/>
                          </a:solidFill>
                          <a:latin typeface="Arial"/>
                          <a:ea typeface="Arial"/>
                          <a:cs typeface="Arial"/>
                          <a:sym typeface="Arial"/>
                        </a:rPr>
                        <a:t>relations</a:t>
                      </a:r>
                      <a:endParaRPr/>
                    </a:p>
                    <a:p>
                      <a:pPr indent="0" lvl="0" marL="0" marR="0" rtl="0" algn="l">
                        <a:lnSpc>
                          <a:spcPct val="93000"/>
                        </a:lnSpc>
                        <a:spcBef>
                          <a:spcPts val="600"/>
                        </a:spcBef>
                        <a:spcAft>
                          <a:spcPts val="0"/>
                        </a:spcAft>
                        <a:buClr>
                          <a:schemeClr val="dk1"/>
                        </a:buClr>
                        <a:buSzPts val="2280"/>
                        <a:buFont typeface="Calibri"/>
                        <a:buNone/>
                      </a:pPr>
                      <a:r>
                        <a:t/>
                      </a:r>
                      <a:endParaRPr b="0" i="0" sz="2400" u="none" cap="none" strike="noStrike">
                        <a:solidFill>
                          <a:srgbClr val="000000"/>
                        </a:solidFill>
                        <a:latin typeface="Arial"/>
                        <a:ea typeface="Arial"/>
                        <a:cs typeface="Arial"/>
                        <a:sym typeface="Arial"/>
                      </a:endParaRPr>
                    </a:p>
                    <a:p>
                      <a:pPr indent="0" lvl="0" marL="0" marR="0" rtl="0" algn="l">
                        <a:lnSpc>
                          <a:spcPct val="93000"/>
                        </a:lnSpc>
                        <a:spcBef>
                          <a:spcPts val="600"/>
                        </a:spcBef>
                        <a:spcAft>
                          <a:spcPts val="0"/>
                        </a:spcAft>
                        <a:buClr>
                          <a:srgbClr val="000000"/>
                        </a:buClr>
                        <a:buSzPts val="2280"/>
                        <a:buFont typeface="Arial"/>
                        <a:buNone/>
                      </a:pPr>
                      <a:r>
                        <a:rPr b="0" i="0" lang="en-US" sz="2400" u="none" cap="none" strike="noStrike">
                          <a:solidFill>
                            <a:srgbClr val="000000"/>
                          </a:solidFill>
                          <a:latin typeface="Arial"/>
                          <a:ea typeface="Arial"/>
                          <a:cs typeface="Arial"/>
                          <a:sym typeface="Arial"/>
                        </a:rPr>
                        <a:t>&lt;&gt; is not equals</a:t>
                      </a:r>
                      <a:endParaRPr/>
                    </a:p>
                  </a:txBody>
                  <a:tcPr marT="67975" marB="46800" marR="90000" marL="90000"/>
                </a:tc>
              </a:tr>
              <a:tr h="952500">
                <a:tc>
                  <a:txBody>
                    <a:bodyPr/>
                    <a:lstStyle/>
                    <a:p>
                      <a:pPr indent="0" lvl="0" marL="0" marR="0" rtl="0" algn="l">
                        <a:lnSpc>
                          <a:spcPct val="94000"/>
                        </a:lnSpc>
                        <a:spcBef>
                          <a:spcPts val="0"/>
                        </a:spcBef>
                        <a:spcAft>
                          <a:spcPts val="0"/>
                        </a:spcAft>
                        <a:buClr>
                          <a:srgbClr val="000000"/>
                        </a:buClr>
                        <a:buSzPts val="2280"/>
                        <a:buFont typeface="Courier New"/>
                        <a:buNone/>
                      </a:pPr>
                      <a:r>
                        <a:rPr b="1" i="0" lang="en-US" sz="2400" u="none" cap="none" strike="noStrike">
                          <a:solidFill>
                            <a:srgbClr val="000000"/>
                          </a:solidFill>
                          <a:latin typeface="Courier New"/>
                          <a:ea typeface="Courier New"/>
                          <a:cs typeface="Courier New"/>
                          <a:sym typeface="Courier New"/>
                        </a:rPr>
                        <a:t>grade </a:t>
                      </a:r>
                      <a:r>
                        <a:rPr b="1" i="0" lang="en-US" sz="2400" u="none" cap="none" strike="noStrike">
                          <a:solidFill>
                            <a:srgbClr val="333399"/>
                          </a:solidFill>
                          <a:latin typeface="Courier New"/>
                          <a:ea typeface="Courier New"/>
                          <a:cs typeface="Courier New"/>
                          <a:sym typeface="Courier New"/>
                        </a:rPr>
                        <a:t>IN</a:t>
                      </a:r>
                      <a:r>
                        <a:rPr b="1" i="0" lang="en-US" sz="2400" u="none" cap="none" strike="noStrike">
                          <a:solidFill>
                            <a:srgbClr val="000000"/>
                          </a:solidFill>
                          <a:latin typeface="Courier New"/>
                          <a:ea typeface="Courier New"/>
                          <a:cs typeface="Courier New"/>
                          <a:sym typeface="Courier New"/>
                        </a:rPr>
                        <a:t> ('A','B','C','D','F')</a:t>
                      </a:r>
                      <a:endParaRPr/>
                    </a:p>
                  </a:txBody>
                  <a:tcPr marT="64950" marB="46800" marR="90000" marL="90000"/>
                </a:tc>
                <a:tc>
                  <a:txBody>
                    <a:bodyPr/>
                    <a:lstStyle/>
                    <a:p>
                      <a:pPr indent="0" lvl="0" marL="0" marR="0" rtl="0" algn="l">
                        <a:lnSpc>
                          <a:spcPct val="93000"/>
                        </a:lnSpc>
                        <a:spcBef>
                          <a:spcPts val="0"/>
                        </a:spcBef>
                        <a:spcAft>
                          <a:spcPts val="0"/>
                        </a:spcAft>
                        <a:buClr>
                          <a:srgbClr val="000000"/>
                        </a:buClr>
                        <a:buSzPts val="2280"/>
                        <a:buFont typeface="Arial"/>
                        <a:buNone/>
                      </a:pPr>
                      <a:r>
                        <a:rPr b="0" i="0" lang="en-US" sz="2400" u="none" cap="none" strike="noStrike">
                          <a:solidFill>
                            <a:srgbClr val="000000"/>
                          </a:solidFill>
                          <a:latin typeface="Arial"/>
                          <a:ea typeface="Arial"/>
                          <a:cs typeface="Arial"/>
                          <a:sym typeface="Arial"/>
                        </a:rPr>
                        <a:t>contained in set</a:t>
                      </a:r>
                      <a:endParaRPr/>
                    </a:p>
                  </a:txBody>
                  <a:tcPr marT="67975" marB="46800" marR="90000" marL="900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Other Functions in SQL</a:t>
            </a:r>
            <a:endParaRPr b="1"/>
          </a:p>
        </p:txBody>
      </p:sp>
      <p:sp>
        <p:nvSpPr>
          <p:cNvPr id="280" name="Google Shape;280;p33"/>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7200" rtl="0" algn="l">
              <a:spcBef>
                <a:spcPts val="0"/>
              </a:spcBef>
              <a:spcAft>
                <a:spcPts val="0"/>
              </a:spcAft>
              <a:buClr>
                <a:schemeClr val="dk1"/>
              </a:buClr>
              <a:buSzPts val="1425"/>
              <a:buFont typeface="Calibri"/>
              <a:buNone/>
            </a:pPr>
            <a:r>
              <a:rPr lang="en-US" sz="1500"/>
              <a:t>Functions can have </a:t>
            </a:r>
            <a:r>
              <a:rPr i="1" lang="en-US" sz="1500"/>
              <a:t>arguments</a:t>
            </a:r>
            <a:r>
              <a:rPr lang="en-US" sz="1500"/>
              <a:t>, just like C, Java, etc.</a:t>
            </a:r>
            <a:endParaRPr/>
          </a:p>
          <a:p>
            <a:pPr indent="-455613" lvl="0" marL="457200" rtl="0" algn="l">
              <a:spcBef>
                <a:spcPts val="300"/>
              </a:spcBef>
              <a:spcAft>
                <a:spcPts val="0"/>
              </a:spcAft>
              <a:buClr>
                <a:schemeClr val="dk1"/>
              </a:buClr>
              <a:buSzPts val="1425"/>
              <a:buFont typeface="Courier New"/>
              <a:buNone/>
            </a:pPr>
            <a:r>
              <a:rPr b="1" lang="en-US" sz="1500">
                <a:latin typeface="Courier New"/>
                <a:ea typeface="Courier New"/>
                <a:cs typeface="Courier New"/>
                <a:sym typeface="Courier New"/>
              </a:rPr>
              <a:t>	</a:t>
            </a:r>
            <a:r>
              <a:rPr b="1" lang="en-US" sz="1500">
                <a:solidFill>
                  <a:srgbClr val="FF0000"/>
                </a:solidFill>
                <a:latin typeface="Courier New"/>
                <a:ea typeface="Courier New"/>
                <a:cs typeface="Courier New"/>
                <a:sym typeface="Courier New"/>
              </a:rPr>
              <a:t>SUM</a:t>
            </a:r>
            <a:r>
              <a:rPr b="1" lang="en-US" sz="1500">
                <a:latin typeface="Courier New"/>
                <a:ea typeface="Courier New"/>
                <a:cs typeface="Courier New"/>
                <a:sym typeface="Courier New"/>
              </a:rPr>
              <a:t>( </a:t>
            </a:r>
            <a:r>
              <a:rPr b="1" i="1" lang="en-US" sz="1500">
                <a:latin typeface="Courier New"/>
                <a:ea typeface="Courier New"/>
                <a:cs typeface="Courier New"/>
                <a:sym typeface="Courier New"/>
              </a:rPr>
              <a:t>expression</a:t>
            </a:r>
            <a:r>
              <a:rPr b="1" lang="en-US" sz="1500">
                <a:latin typeface="Courier New"/>
                <a:ea typeface="Courier New"/>
                <a:cs typeface="Courier New"/>
                <a:sym typeface="Courier New"/>
              </a:rPr>
              <a:t> )</a:t>
            </a:r>
            <a:endParaRPr/>
          </a:p>
          <a:p>
            <a:pPr indent="-455613" lvl="0" marL="457200" rtl="0" algn="l">
              <a:spcBef>
                <a:spcPts val="300"/>
              </a:spcBef>
              <a:spcAft>
                <a:spcPts val="0"/>
              </a:spcAft>
              <a:buClr>
                <a:schemeClr val="dk1"/>
              </a:buClr>
              <a:buSzPts val="1425"/>
              <a:buFont typeface="Courier New"/>
              <a:buNone/>
            </a:pPr>
            <a:r>
              <a:rPr b="1" lang="en-US" sz="1500">
                <a:latin typeface="Courier New"/>
                <a:ea typeface="Courier New"/>
                <a:cs typeface="Courier New"/>
                <a:sym typeface="Courier New"/>
              </a:rPr>
              <a:t>	</a:t>
            </a:r>
            <a:r>
              <a:rPr b="1" lang="en-US" sz="1500">
                <a:solidFill>
                  <a:srgbClr val="FF0000"/>
                </a:solidFill>
                <a:latin typeface="Courier New"/>
                <a:ea typeface="Courier New"/>
                <a:cs typeface="Courier New"/>
                <a:sym typeface="Courier New"/>
              </a:rPr>
              <a:t>MAX</a:t>
            </a:r>
            <a:r>
              <a:rPr b="1" lang="en-US" sz="1500">
                <a:latin typeface="Courier New"/>
                <a:ea typeface="Courier New"/>
                <a:cs typeface="Courier New"/>
                <a:sym typeface="Courier New"/>
              </a:rPr>
              <a:t>( </a:t>
            </a:r>
            <a:r>
              <a:rPr b="1" i="1" lang="en-US" sz="1500">
                <a:latin typeface="Courier New"/>
                <a:ea typeface="Courier New"/>
                <a:cs typeface="Courier New"/>
                <a:sym typeface="Courier New"/>
              </a:rPr>
              <a:t>expression</a:t>
            </a:r>
            <a:r>
              <a:rPr b="1" lang="en-US" sz="1500">
                <a:latin typeface="Courier New"/>
                <a:ea typeface="Courier New"/>
                <a:cs typeface="Courier New"/>
                <a:sym typeface="Courier New"/>
              </a:rPr>
              <a:t> )</a:t>
            </a:r>
            <a:endParaRPr/>
          </a:p>
          <a:p>
            <a:pPr indent="-455613" lvl="0" marL="457200" rtl="0" algn="l">
              <a:spcBef>
                <a:spcPts val="300"/>
              </a:spcBef>
              <a:spcAft>
                <a:spcPts val="0"/>
              </a:spcAft>
              <a:buClr>
                <a:schemeClr val="dk1"/>
              </a:buClr>
              <a:buSzPts val="1425"/>
              <a:buFont typeface="Courier New"/>
              <a:buNone/>
            </a:pPr>
            <a:r>
              <a:rPr b="1" lang="en-US" sz="1500">
                <a:latin typeface="Courier New"/>
                <a:ea typeface="Courier New"/>
                <a:cs typeface="Courier New"/>
                <a:sym typeface="Courier New"/>
              </a:rPr>
              <a:t>	</a:t>
            </a:r>
            <a:r>
              <a:rPr b="1" lang="en-US" sz="1500">
                <a:solidFill>
                  <a:srgbClr val="FF0000"/>
                </a:solidFill>
                <a:latin typeface="Courier New"/>
                <a:ea typeface="Courier New"/>
                <a:cs typeface="Courier New"/>
                <a:sym typeface="Courier New"/>
              </a:rPr>
              <a:t>MIN</a:t>
            </a:r>
            <a:r>
              <a:rPr b="1" lang="en-US" sz="1500">
                <a:latin typeface="Courier New"/>
                <a:ea typeface="Courier New"/>
                <a:cs typeface="Courier New"/>
                <a:sym typeface="Courier New"/>
              </a:rPr>
              <a:t>( </a:t>
            </a:r>
            <a:r>
              <a:rPr b="1" i="1" lang="en-US" sz="1500">
                <a:latin typeface="Courier New"/>
                <a:ea typeface="Courier New"/>
                <a:cs typeface="Courier New"/>
                <a:sym typeface="Courier New"/>
              </a:rPr>
              <a:t>expression</a:t>
            </a:r>
            <a:r>
              <a:rPr b="1" lang="en-US" sz="1500">
                <a:latin typeface="Courier New"/>
                <a:ea typeface="Courier New"/>
                <a:cs typeface="Courier New"/>
                <a:sym typeface="Courier New"/>
              </a:rPr>
              <a:t> )</a:t>
            </a:r>
            <a:endParaRPr/>
          </a:p>
          <a:p>
            <a:pPr indent="-455613" lvl="1" marL="914400" rtl="0" algn="l">
              <a:spcBef>
                <a:spcPts val="300"/>
              </a:spcBef>
              <a:spcAft>
                <a:spcPts val="0"/>
              </a:spcAft>
              <a:buClr>
                <a:srgbClr val="FF0000"/>
              </a:buClr>
              <a:buSzPts val="825"/>
              <a:buFont typeface="Courier New"/>
              <a:buNone/>
            </a:pPr>
            <a:r>
              <a:rPr b="1" lang="en-US" sz="1500">
                <a:solidFill>
                  <a:srgbClr val="FF0000"/>
                </a:solidFill>
                <a:latin typeface="Courier New"/>
                <a:ea typeface="Courier New"/>
                <a:cs typeface="Courier New"/>
                <a:sym typeface="Courier New"/>
              </a:rPr>
              <a:t>COUNT</a:t>
            </a:r>
            <a:r>
              <a:rPr b="1" lang="en-US" sz="1500">
                <a:latin typeface="Courier New"/>
                <a:ea typeface="Courier New"/>
                <a:cs typeface="Courier New"/>
                <a:sym typeface="Courier New"/>
              </a:rPr>
              <a:t>( expression )</a:t>
            </a:r>
            <a:endParaRPr/>
          </a:p>
          <a:p>
            <a:pPr indent="-455613" lvl="1" marL="914400" rtl="0" algn="l">
              <a:spcBef>
                <a:spcPts val="300"/>
              </a:spcBef>
              <a:spcAft>
                <a:spcPts val="0"/>
              </a:spcAft>
              <a:buClr>
                <a:schemeClr val="dk1"/>
              </a:buClr>
              <a:buSzPts val="825"/>
              <a:buChar char="–"/>
            </a:pPr>
            <a:r>
              <a:rPr b="1" lang="en-US" sz="1500">
                <a:latin typeface="Courier New"/>
                <a:ea typeface="Courier New"/>
                <a:cs typeface="Courier New"/>
                <a:sym typeface="Courier New"/>
              </a:rPr>
              <a:t>How many people are in the world?</a:t>
            </a:r>
            <a:endParaRPr/>
          </a:p>
          <a:p>
            <a:pPr indent="-455613" lvl="1" marL="914400" rtl="0" algn="l">
              <a:spcBef>
                <a:spcPts val="300"/>
              </a:spcBef>
              <a:spcAft>
                <a:spcPts val="0"/>
              </a:spcAft>
              <a:buClr>
                <a:schemeClr val="dk1"/>
              </a:buClr>
              <a:buSzPts val="825"/>
              <a:buFont typeface="Courier New"/>
              <a:buNone/>
            </a:pPr>
            <a:r>
              <a:rPr b="1" lang="en-US" sz="1500">
                <a:latin typeface="Courier New"/>
                <a:ea typeface="Courier New"/>
                <a:cs typeface="Courier New"/>
                <a:sym typeface="Courier New"/>
              </a:rPr>
              <a:t>		SELECT SUM(Population) FROM Country;</a:t>
            </a:r>
            <a:endParaRPr/>
          </a:p>
          <a:p>
            <a:pPr indent="-455613" lvl="1" marL="914400" rtl="0" algn="l">
              <a:spcBef>
                <a:spcPts val="300"/>
              </a:spcBef>
              <a:spcAft>
                <a:spcPts val="0"/>
              </a:spcAft>
              <a:buClr>
                <a:schemeClr val="dk1"/>
              </a:buClr>
              <a:buSzPts val="825"/>
              <a:buChar char="–"/>
            </a:pPr>
            <a:r>
              <a:rPr b="1" lang="en-US" sz="1500">
                <a:latin typeface="Courier New"/>
                <a:ea typeface="Courier New"/>
                <a:cs typeface="Courier New"/>
                <a:sym typeface="Courier New"/>
              </a:rPr>
              <a:t>How big is the largest country in Asia?</a:t>
            </a:r>
            <a:endParaRPr/>
          </a:p>
          <a:p>
            <a:pPr indent="-455613" lvl="1" marL="914400" rtl="0" algn="l">
              <a:spcBef>
                <a:spcPts val="300"/>
              </a:spcBef>
              <a:spcAft>
                <a:spcPts val="0"/>
              </a:spcAft>
              <a:buClr>
                <a:schemeClr val="dk1"/>
              </a:buClr>
              <a:buSzPts val="825"/>
              <a:buFont typeface="Courier New"/>
              <a:buNone/>
            </a:pPr>
            <a:r>
              <a:rPr b="1" lang="en-US" sz="1500">
                <a:latin typeface="Courier New"/>
                <a:ea typeface="Courier New"/>
                <a:cs typeface="Courier New"/>
                <a:sym typeface="Courier New"/>
              </a:rPr>
              <a:t>		SELECT MAX(SurfaceArea) </a:t>
            </a:r>
            <a:endParaRPr/>
          </a:p>
          <a:p>
            <a:pPr indent="-455613" lvl="1" marL="914400" rtl="0" algn="l">
              <a:spcBef>
                <a:spcPts val="300"/>
              </a:spcBef>
              <a:spcAft>
                <a:spcPts val="0"/>
              </a:spcAft>
              <a:buClr>
                <a:schemeClr val="dk1"/>
              </a:buClr>
              <a:buSzPts val="825"/>
              <a:buFont typeface="Courier New"/>
              <a:buNone/>
            </a:pPr>
            <a:r>
              <a:rPr b="1" lang="en-US" sz="1500">
                <a:latin typeface="Courier New"/>
                <a:ea typeface="Courier New"/>
                <a:cs typeface="Courier New"/>
                <a:sym typeface="Courier New"/>
              </a:rPr>
              <a:t>     	 FROM Country WHERE continent='Asia';</a:t>
            </a:r>
            <a:endParaRPr/>
          </a:p>
          <a:p>
            <a:pPr indent="-455613" lvl="1" marL="914400" rtl="0" algn="l">
              <a:spcBef>
                <a:spcPts val="300"/>
              </a:spcBef>
              <a:spcAft>
                <a:spcPts val="0"/>
              </a:spcAft>
              <a:buClr>
                <a:schemeClr val="dk1"/>
              </a:buClr>
              <a:buSzPts val="825"/>
              <a:buChar char="–"/>
            </a:pPr>
            <a:r>
              <a:rPr b="1" lang="en-US" sz="1500">
                <a:latin typeface="Courier New"/>
                <a:ea typeface="Courier New"/>
                <a:cs typeface="Courier New"/>
                <a:sym typeface="Courier New"/>
              </a:rPr>
              <a:t>What is the version of MySQL?</a:t>
            </a:r>
            <a:endParaRPr/>
          </a:p>
          <a:p>
            <a:pPr indent="-455613" lvl="1" marL="914400" rtl="0" algn="l">
              <a:spcBef>
                <a:spcPts val="300"/>
              </a:spcBef>
              <a:spcAft>
                <a:spcPts val="0"/>
              </a:spcAft>
              <a:buClr>
                <a:schemeClr val="dk1"/>
              </a:buClr>
              <a:buSzPts val="825"/>
              <a:buFont typeface="Courier New"/>
              <a:buNone/>
            </a:pPr>
            <a:r>
              <a:rPr b="1" lang="en-US" sz="1500">
                <a:latin typeface="Courier New"/>
                <a:ea typeface="Courier New"/>
                <a:cs typeface="Courier New"/>
                <a:sym typeface="Courier New"/>
              </a:rPr>
              <a:t>		SELECT version();</a:t>
            </a:r>
            <a:endParaRPr/>
          </a:p>
          <a:p>
            <a:pPr indent="-455613" lvl="1" marL="914400" rtl="0" algn="l">
              <a:spcBef>
                <a:spcPts val="300"/>
              </a:spcBef>
              <a:spcAft>
                <a:spcPts val="0"/>
              </a:spcAft>
              <a:buClr>
                <a:schemeClr val="dk1"/>
              </a:buClr>
              <a:buSzPts val="825"/>
              <a:buFont typeface="Calibri"/>
              <a:buNone/>
            </a:pPr>
            <a:r>
              <a:t/>
            </a:r>
            <a:endParaRPr b="1" sz="1500">
              <a:latin typeface="Courier New"/>
              <a:ea typeface="Courier New"/>
              <a:cs typeface="Courier New"/>
              <a:sym typeface="Courier New"/>
            </a:endParaRPr>
          </a:p>
          <a:p>
            <a:pPr indent="-455613" lvl="1" marL="914400" rtl="0" algn="l">
              <a:spcBef>
                <a:spcPts val="300"/>
              </a:spcBef>
              <a:spcAft>
                <a:spcPts val="0"/>
              </a:spcAft>
              <a:buClr>
                <a:schemeClr val="dk1"/>
              </a:buClr>
              <a:buSzPts val="825"/>
              <a:buFont typeface="Calibri"/>
              <a:buNone/>
            </a:pPr>
            <a:r>
              <a:t/>
            </a:r>
            <a:endParaRPr b="1" sz="1500">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Wildcards to match patterns</a:t>
            </a:r>
            <a:endParaRPr b="1"/>
          </a:p>
        </p:txBody>
      </p:sp>
      <p:sp>
        <p:nvSpPr>
          <p:cNvPr id="286" name="Google Shape;286;p34"/>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t>Pattern matches: </a:t>
            </a:r>
            <a:r>
              <a:rPr b="1" lang="en-US" sz="2000">
                <a:latin typeface="Courier New"/>
                <a:ea typeface="Courier New"/>
                <a:cs typeface="Courier New"/>
                <a:sym typeface="Courier New"/>
              </a:rPr>
              <a:t> field </a:t>
            </a:r>
            <a:r>
              <a:rPr b="1" lang="en-US" sz="2000">
                <a:solidFill>
                  <a:srgbClr val="A50021"/>
                </a:solidFill>
                <a:latin typeface="Courier New"/>
                <a:ea typeface="Courier New"/>
                <a:cs typeface="Courier New"/>
                <a:sym typeface="Courier New"/>
              </a:rPr>
              <a:t>LIKE</a:t>
            </a:r>
            <a:r>
              <a:rPr b="1" lang="en-US" sz="2000">
                <a:latin typeface="Courier New"/>
                <a:ea typeface="Courier New"/>
                <a:cs typeface="Courier New"/>
                <a:sym typeface="Courier New"/>
              </a:rPr>
              <a:t> 'pattern'</a:t>
            </a:r>
            <a:endParaRPr/>
          </a:p>
          <a:p>
            <a:pPr indent="-455613" lvl="0" marL="455613" rtl="0" algn="l">
              <a:spcBef>
                <a:spcPts val="12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SELECT * FROM city </a:t>
            </a:r>
            <a:endParaRPr/>
          </a:p>
          <a:p>
            <a:pPr indent="-455613" lvl="0" marL="455613" rtl="0" algn="l">
              <a:spcBef>
                <a:spcPts val="12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WHERE name </a:t>
            </a:r>
            <a:r>
              <a:rPr b="1" lang="en-US" sz="2000">
                <a:solidFill>
                  <a:srgbClr val="FF0000"/>
                </a:solidFill>
                <a:latin typeface="Courier New"/>
                <a:ea typeface="Courier New"/>
                <a:cs typeface="Courier New"/>
                <a:sym typeface="Courier New"/>
              </a:rPr>
              <a:t>LIKE</a:t>
            </a:r>
            <a:r>
              <a:rPr b="1" lang="en-US" sz="2000">
                <a:solidFill>
                  <a:srgbClr val="333399"/>
                </a:solidFill>
                <a:latin typeface="Courier New"/>
                <a:ea typeface="Courier New"/>
                <a:cs typeface="Courier New"/>
                <a:sym typeface="Courier New"/>
              </a:rPr>
              <a:t> '</a:t>
            </a:r>
            <a:r>
              <a:rPr b="1" lang="en-US" sz="2000">
                <a:solidFill>
                  <a:srgbClr val="9900CC"/>
                </a:solidFill>
                <a:latin typeface="Courier New"/>
                <a:ea typeface="Courier New"/>
                <a:cs typeface="Courier New"/>
                <a:sym typeface="Courier New"/>
              </a:rPr>
              <a:t>Ban%</a:t>
            </a:r>
            <a:r>
              <a:rPr b="1" lang="en-US" sz="2000">
                <a:solidFill>
                  <a:srgbClr val="333399"/>
                </a:solidFill>
                <a:latin typeface="Courier New"/>
                <a:ea typeface="Courier New"/>
                <a:cs typeface="Courier New"/>
                <a:sym typeface="Courier New"/>
              </a:rPr>
              <a:t>';	</a:t>
            </a:r>
            <a:endParaRPr/>
          </a:p>
          <a:p>
            <a:pPr indent="-455613" lvl="0" marL="455613" rtl="0" algn="l">
              <a:spcBef>
                <a:spcPts val="1500"/>
              </a:spcBef>
              <a:spcAft>
                <a:spcPts val="0"/>
              </a:spcAft>
              <a:buClr>
                <a:srgbClr val="FF0000"/>
              </a:buClr>
              <a:buSzPts val="1900"/>
              <a:buFont typeface="Calibri"/>
              <a:buNone/>
            </a:pPr>
            <a:r>
              <a:rPr lang="en-US" sz="2000">
                <a:solidFill>
                  <a:srgbClr val="FF0000"/>
                </a:solidFill>
              </a:rPr>
              <a:t>	%</a:t>
            </a:r>
            <a:r>
              <a:rPr lang="en-US" sz="2000"/>
              <a:t> means "match anything" </a:t>
            </a:r>
            <a:endParaRPr/>
          </a:p>
          <a:p>
            <a:pPr indent="-455613" lvl="0" marL="455613" rtl="0" algn="l">
              <a:spcBef>
                <a:spcPts val="1200"/>
              </a:spcBef>
              <a:spcAft>
                <a:spcPts val="0"/>
              </a:spcAft>
              <a:buClr>
                <a:schemeClr val="dk1"/>
              </a:buClr>
              <a:buSzPts val="1900"/>
              <a:buFont typeface="Courier New"/>
              <a:buNone/>
            </a:pPr>
            <a:r>
              <a:rPr b="1" lang="en-US" sz="2000">
                <a:latin typeface="Courier New"/>
                <a:ea typeface="Courier New"/>
                <a:cs typeface="Courier New"/>
                <a:sym typeface="Courier New"/>
              </a:rPr>
              <a:t>	</a:t>
            </a:r>
            <a:endParaRPr b="1" sz="20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Adding New Records</a:t>
            </a:r>
            <a:endParaRPr b="1"/>
          </a:p>
        </p:txBody>
      </p:sp>
      <p:sp>
        <p:nvSpPr>
          <p:cNvPr id="292" name="Google Shape;292;p35"/>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b="1" lang="en-US" sz="2000"/>
              <a:t>Syntax :</a:t>
            </a:r>
            <a:endParaRPr/>
          </a:p>
          <a:p>
            <a:pPr indent="-455613" lvl="0" marL="455613" rtl="0" algn="l">
              <a:spcBef>
                <a:spcPts val="400"/>
              </a:spcBef>
              <a:spcAft>
                <a:spcPts val="0"/>
              </a:spcAft>
              <a:buClr>
                <a:srgbClr val="3333CC"/>
              </a:buClr>
              <a:buSzPts val="1900"/>
              <a:buFont typeface="Noto Sans Symbols"/>
              <a:buChar char="▪"/>
            </a:pPr>
            <a:r>
              <a:rPr lang="en-US" sz="2000"/>
              <a:t>INSERT adds a new record to a table</a:t>
            </a:r>
            <a:endParaRPr/>
          </a:p>
          <a:p>
            <a:pPr indent="-455613" lvl="0" marL="455613" rtl="0" algn="l">
              <a:spcBef>
                <a:spcPts val="400"/>
              </a:spcBef>
              <a:spcAft>
                <a:spcPts val="0"/>
              </a:spcAft>
              <a:buClr>
                <a:schemeClr val="dk1"/>
              </a:buClr>
              <a:buSzPts val="1900"/>
              <a:buFont typeface="Calibri"/>
              <a:buNone/>
            </a:pPr>
            <a:r>
              <a:rPr lang="en-US" sz="2000"/>
              <a:t>	</a:t>
            </a:r>
            <a:r>
              <a:rPr b="1" lang="en-US" sz="2000">
                <a:solidFill>
                  <a:srgbClr val="FF0000"/>
                </a:solidFill>
                <a:latin typeface="Courier New"/>
                <a:ea typeface="Courier New"/>
                <a:cs typeface="Courier New"/>
                <a:sym typeface="Courier New"/>
              </a:rPr>
              <a:t>INSERT INTO</a:t>
            </a:r>
            <a:r>
              <a:rPr b="1" lang="en-US" sz="2000">
                <a:solidFill>
                  <a:srgbClr val="333399"/>
                </a:solidFill>
                <a:latin typeface="Courier New"/>
                <a:ea typeface="Courier New"/>
                <a:cs typeface="Courier New"/>
                <a:sym typeface="Courier New"/>
              </a:rPr>
              <a:t> table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VALUES</a:t>
            </a:r>
            <a:r>
              <a:rPr b="1" lang="en-US" sz="2000">
                <a:solidFill>
                  <a:srgbClr val="333399"/>
                </a:solidFill>
                <a:latin typeface="Courier New"/>
                <a:ea typeface="Courier New"/>
                <a:cs typeface="Courier New"/>
                <a:sym typeface="Courier New"/>
              </a:rPr>
              <a:t> ( data1, data2, ...); </a:t>
            </a:r>
            <a:endParaRPr/>
          </a:p>
          <a:p>
            <a:pPr indent="-341313" lvl="0" marL="342900" rtl="0" algn="l">
              <a:spcBef>
                <a:spcPts val="400"/>
              </a:spcBef>
              <a:spcAft>
                <a:spcPts val="0"/>
              </a:spcAft>
              <a:buClr>
                <a:schemeClr val="dk1"/>
              </a:buClr>
              <a:buSzPts val="2000"/>
              <a:buNone/>
            </a:pPr>
            <a:r>
              <a:rPr lang="en-US" sz="2000"/>
              <a:t>&lt;?php</a:t>
            </a:r>
            <a:endParaRPr sz="2000"/>
          </a:p>
          <a:p>
            <a:pPr indent="-341313" lvl="0" marL="342900" rtl="0" algn="l">
              <a:spcBef>
                <a:spcPts val="300"/>
              </a:spcBef>
              <a:spcAft>
                <a:spcPts val="0"/>
              </a:spcAft>
              <a:buClr>
                <a:schemeClr val="dk1"/>
              </a:buClr>
              <a:buSzPts val="1500"/>
              <a:buNone/>
            </a:pPr>
            <a:r>
              <a:rPr lang="en-US" sz="1500"/>
              <a:t>	include_file(conn.php);</a:t>
            </a:r>
            <a:endParaRPr/>
          </a:p>
          <a:p>
            <a:pPr indent="-341313" lvl="1" marL="742950" rtl="0" algn="l">
              <a:spcBef>
                <a:spcPts val="300"/>
              </a:spcBef>
              <a:spcAft>
                <a:spcPts val="0"/>
              </a:spcAft>
              <a:buClr>
                <a:schemeClr val="dk1"/>
              </a:buClr>
              <a:buSzPts val="1500"/>
              <a:buNone/>
            </a:pPr>
            <a:r>
              <a:rPr lang="en-US" sz="1500"/>
              <a:t>$sql = ,"INSERT INTO Persons (FirstName, LastName, Age) </a:t>
            </a:r>
            <a:endParaRPr/>
          </a:p>
          <a:p>
            <a:pPr indent="-341313" lvl="1" marL="742950" rtl="0" algn="l">
              <a:spcBef>
                <a:spcPts val="300"/>
              </a:spcBef>
              <a:spcAft>
                <a:spcPts val="0"/>
              </a:spcAft>
              <a:buClr>
                <a:schemeClr val="dk1"/>
              </a:buClr>
              <a:buSzPts val="1500"/>
              <a:buNone/>
            </a:pPr>
            <a:r>
              <a:rPr lang="en-US" sz="1500"/>
              <a:t>			 VALUES ('Glenn', 'Quagmire',33)");</a:t>
            </a:r>
            <a:endParaRPr/>
          </a:p>
          <a:p>
            <a:pPr indent="-341313" lvl="1" marL="742950" rtl="0" algn="l">
              <a:spcBef>
                <a:spcPts val="300"/>
              </a:spcBef>
              <a:spcAft>
                <a:spcPts val="0"/>
              </a:spcAft>
              <a:buClr>
                <a:schemeClr val="dk1"/>
              </a:buClr>
              <a:buSzPts val="1500"/>
              <a:buNone/>
            </a:pPr>
            <a:r>
              <a:t/>
            </a:r>
            <a:endParaRPr b="1" sz="1500"/>
          </a:p>
          <a:p>
            <a:pPr indent="-341313" lvl="1" marL="742950" rtl="0" algn="l">
              <a:spcBef>
                <a:spcPts val="300"/>
              </a:spcBef>
              <a:spcAft>
                <a:spcPts val="0"/>
              </a:spcAft>
              <a:buClr>
                <a:schemeClr val="dk1"/>
              </a:buClr>
              <a:buSzPts val="1500"/>
              <a:buNone/>
            </a:pPr>
            <a:r>
              <a:t/>
            </a:r>
            <a:endParaRPr b="1" sz="1500"/>
          </a:p>
          <a:p>
            <a:pPr indent="-341313" lvl="1" marL="742950" rtl="0" algn="l">
              <a:spcBef>
                <a:spcPts val="300"/>
              </a:spcBef>
              <a:spcAft>
                <a:spcPts val="0"/>
              </a:spcAft>
              <a:buClr>
                <a:schemeClr val="dk1"/>
              </a:buClr>
              <a:buSzPts val="1500"/>
              <a:buNone/>
            </a:pPr>
            <a:r>
              <a:rPr b="1" lang="en-US" sz="1500"/>
              <a:t>mysqli_query</a:t>
            </a:r>
            <a:r>
              <a:rPr lang="en-US" sz="1500"/>
              <a:t>($con, $sql );</a:t>
            </a:r>
            <a:endParaRPr/>
          </a:p>
          <a:p>
            <a:pPr indent="-341313" lvl="1" marL="742950" rtl="0" algn="l">
              <a:spcBef>
                <a:spcPts val="300"/>
              </a:spcBef>
              <a:spcAft>
                <a:spcPts val="0"/>
              </a:spcAft>
              <a:buClr>
                <a:schemeClr val="dk1"/>
              </a:buClr>
              <a:buSzPts val="1500"/>
              <a:buNone/>
            </a:pPr>
            <a:r>
              <a:rPr lang="en-US" sz="1500"/>
              <a:t>mysqli_close($con);</a:t>
            </a:r>
            <a:endParaRPr/>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rPr b="1" lang="en-US" sz="1500"/>
              <a:t>mysql_query</a:t>
            </a:r>
            <a:r>
              <a:rPr lang="en-US" sz="1500"/>
              <a:t>( $sql, $conn ); </a:t>
            </a:r>
            <a:endParaRPr/>
          </a:p>
          <a:p>
            <a:pPr indent="-341313" lvl="1" marL="742950" rtl="0" algn="l">
              <a:spcBef>
                <a:spcPts val="300"/>
              </a:spcBef>
              <a:spcAft>
                <a:spcPts val="0"/>
              </a:spcAft>
              <a:buClr>
                <a:schemeClr val="dk1"/>
              </a:buClr>
              <a:buSzPts val="1500"/>
              <a:buNone/>
            </a:pPr>
            <a:r>
              <a:rPr lang="en-US" sz="1500"/>
              <a:t>mysql_close($conn); </a:t>
            </a:r>
            <a:endParaRPr/>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rPr lang="en-US" sz="1500"/>
              <a:t>?&gt;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INSERT into columns </a:t>
            </a:r>
            <a:r>
              <a:rPr i="1" lang="en-US">
                <a:solidFill>
                  <a:srgbClr val="FF0000"/>
                </a:solidFill>
              </a:rPr>
              <a:t>by name</a:t>
            </a:r>
            <a:endParaRPr b="1"/>
          </a:p>
        </p:txBody>
      </p:sp>
      <p:sp>
        <p:nvSpPr>
          <p:cNvPr id="298" name="Google Shape;298;p3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b="1" lang="en-US" sz="2000"/>
              <a:t>Syntax :</a:t>
            </a:r>
            <a:endParaRPr/>
          </a:p>
          <a:p>
            <a:pPr indent="-455613" lvl="0" marL="457200"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INSERT INTO table </a:t>
            </a:r>
            <a:r>
              <a:rPr b="1" lang="en-US" sz="2000">
                <a:solidFill>
                  <a:srgbClr val="FF0000"/>
                </a:solidFill>
                <a:latin typeface="Courier New"/>
                <a:ea typeface="Courier New"/>
                <a:cs typeface="Courier New"/>
                <a:sym typeface="Courier New"/>
              </a:rPr>
              <a:t>(field1, field2, ...)</a:t>
            </a:r>
            <a:endParaRPr/>
          </a:p>
          <a:p>
            <a:pPr indent="-455613" lvl="0" marL="457200"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VALUES ( data1, data2, ...);</a:t>
            </a:r>
            <a:endParaRPr/>
          </a:p>
          <a:p>
            <a:pPr indent="-341313" lvl="0" marL="342900" rtl="0" algn="l">
              <a:spcBef>
                <a:spcPts val="400"/>
              </a:spcBef>
              <a:spcAft>
                <a:spcPts val="0"/>
              </a:spcAft>
              <a:buClr>
                <a:schemeClr val="dk1"/>
              </a:buClr>
              <a:buSzPts val="2000"/>
              <a:buNone/>
            </a:pPr>
            <a:r>
              <a:rPr lang="en-US" sz="2000"/>
              <a:t>&lt;?php</a:t>
            </a:r>
            <a:endParaRPr sz="2000"/>
          </a:p>
          <a:p>
            <a:pPr indent="-341313" lvl="0" marL="342900" rtl="0" algn="l">
              <a:spcBef>
                <a:spcPts val="300"/>
              </a:spcBef>
              <a:spcAft>
                <a:spcPts val="0"/>
              </a:spcAft>
              <a:buClr>
                <a:schemeClr val="dk1"/>
              </a:buClr>
              <a:buSzPts val="1500"/>
              <a:buNone/>
            </a:pPr>
            <a:r>
              <a:rPr lang="en-US" sz="1500"/>
              <a:t>	include_file(conn.php);</a:t>
            </a:r>
            <a:endParaRPr/>
          </a:p>
          <a:p>
            <a:pPr indent="-341313" lvl="1" marL="742950" rtl="0" algn="l">
              <a:spcBef>
                <a:spcPts val="300"/>
              </a:spcBef>
              <a:spcAft>
                <a:spcPts val="0"/>
              </a:spcAft>
              <a:buClr>
                <a:schemeClr val="dk1"/>
              </a:buClr>
              <a:buSzPts val="1500"/>
              <a:buNone/>
            </a:pPr>
            <a:r>
              <a:rPr lang="en-US" sz="1500"/>
              <a:t>$sql = ,"INSERT INTO Persons (FirstName, LastName, Age) </a:t>
            </a:r>
            <a:endParaRPr/>
          </a:p>
          <a:p>
            <a:pPr indent="-341313" lvl="1" marL="742950" rtl="0" algn="l">
              <a:spcBef>
                <a:spcPts val="300"/>
              </a:spcBef>
              <a:spcAft>
                <a:spcPts val="0"/>
              </a:spcAft>
              <a:buClr>
                <a:schemeClr val="dk1"/>
              </a:buClr>
              <a:buSzPts val="1500"/>
              <a:buNone/>
            </a:pPr>
            <a:r>
              <a:rPr lang="en-US" sz="1500"/>
              <a:t>			 VALUES ('Glenn', 'Quagmire',33)");</a:t>
            </a:r>
            <a:endParaRPr/>
          </a:p>
          <a:p>
            <a:pPr indent="-341313" lvl="1" marL="742950" rtl="0" algn="l">
              <a:spcBef>
                <a:spcPts val="300"/>
              </a:spcBef>
              <a:spcAft>
                <a:spcPts val="0"/>
              </a:spcAft>
              <a:buClr>
                <a:schemeClr val="dk1"/>
              </a:buClr>
              <a:buSzPts val="1500"/>
              <a:buNone/>
            </a:pPr>
            <a:r>
              <a:t/>
            </a:r>
            <a:endParaRPr b="1" sz="1500"/>
          </a:p>
          <a:p>
            <a:pPr indent="-341313" lvl="1" marL="742950" rtl="0" algn="l">
              <a:spcBef>
                <a:spcPts val="300"/>
              </a:spcBef>
              <a:spcAft>
                <a:spcPts val="0"/>
              </a:spcAft>
              <a:buClr>
                <a:schemeClr val="dk1"/>
              </a:buClr>
              <a:buSzPts val="1500"/>
              <a:buNone/>
            </a:pPr>
            <a:r>
              <a:t/>
            </a:r>
            <a:endParaRPr b="1" sz="1500"/>
          </a:p>
          <a:p>
            <a:pPr indent="-341313" lvl="1" marL="742950" rtl="0" algn="l">
              <a:spcBef>
                <a:spcPts val="300"/>
              </a:spcBef>
              <a:spcAft>
                <a:spcPts val="0"/>
              </a:spcAft>
              <a:buClr>
                <a:schemeClr val="dk1"/>
              </a:buClr>
              <a:buSzPts val="1500"/>
              <a:buNone/>
            </a:pPr>
            <a:r>
              <a:rPr b="1" lang="en-US" sz="1500"/>
              <a:t>mysqli_query</a:t>
            </a:r>
            <a:r>
              <a:rPr lang="en-US" sz="1500"/>
              <a:t>($con, $sql );</a:t>
            </a:r>
            <a:endParaRPr/>
          </a:p>
          <a:p>
            <a:pPr indent="-341313" lvl="1" marL="742950" rtl="0" algn="l">
              <a:spcBef>
                <a:spcPts val="300"/>
              </a:spcBef>
              <a:spcAft>
                <a:spcPts val="0"/>
              </a:spcAft>
              <a:buClr>
                <a:schemeClr val="dk1"/>
              </a:buClr>
              <a:buSzPts val="1500"/>
              <a:buNone/>
            </a:pPr>
            <a:r>
              <a:rPr lang="en-US" sz="1500"/>
              <a:t>mysqli_close($con);</a:t>
            </a:r>
            <a:endParaRPr/>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rPr b="1" lang="en-US" sz="1500"/>
              <a:t>mysql_query</a:t>
            </a:r>
            <a:r>
              <a:rPr lang="en-US" sz="1500"/>
              <a:t>( $sql, $conn ); </a:t>
            </a:r>
            <a:endParaRPr/>
          </a:p>
          <a:p>
            <a:pPr indent="-341313" lvl="1" marL="742950" rtl="0" algn="l">
              <a:spcBef>
                <a:spcPts val="300"/>
              </a:spcBef>
              <a:spcAft>
                <a:spcPts val="0"/>
              </a:spcAft>
              <a:buClr>
                <a:schemeClr val="dk1"/>
              </a:buClr>
              <a:buSzPts val="1500"/>
              <a:buNone/>
            </a:pPr>
            <a:r>
              <a:rPr lang="en-US" sz="1500"/>
              <a:t>mysql_close($conn); </a:t>
            </a:r>
            <a:endParaRPr/>
          </a:p>
          <a:p>
            <a:pPr indent="-341313" lvl="1" marL="742950" rtl="0" algn="l">
              <a:spcBef>
                <a:spcPts val="300"/>
              </a:spcBef>
              <a:spcAft>
                <a:spcPts val="0"/>
              </a:spcAft>
              <a:buClr>
                <a:schemeClr val="dk1"/>
              </a:buClr>
              <a:buSzPts val="1500"/>
              <a:buNone/>
            </a:pPr>
            <a:r>
              <a:t/>
            </a:r>
            <a:endParaRPr sz="1500"/>
          </a:p>
          <a:p>
            <a:pPr indent="-341313" lvl="1" marL="742950" rtl="0" algn="l">
              <a:spcBef>
                <a:spcPts val="300"/>
              </a:spcBef>
              <a:spcAft>
                <a:spcPts val="0"/>
              </a:spcAft>
              <a:buClr>
                <a:schemeClr val="dk1"/>
              </a:buClr>
              <a:buSzPts val="1500"/>
              <a:buNone/>
            </a:pPr>
            <a:r>
              <a:rPr lang="en-US" sz="1500"/>
              <a:t>?&gt;</a:t>
            </a:r>
            <a:endParaRPr/>
          </a:p>
        </p:txBody>
      </p:sp>
      <p:sp>
        <p:nvSpPr>
          <p:cNvPr id="299" name="Google Shape;299;p36"/>
          <p:cNvSpPr txBox="1"/>
          <p:nvPr/>
        </p:nvSpPr>
        <p:spPr>
          <a:xfrm>
            <a:off x="698500" y="2830513"/>
            <a:ext cx="7718425" cy="3490912"/>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 </a:t>
            </a:r>
            <a:r>
              <a:rPr b="1" lang="en-US" sz="2000">
                <a:solidFill>
                  <a:srgbClr val="333399"/>
                </a:solidFill>
                <a:latin typeface="Courier New"/>
                <a:ea typeface="Courier New"/>
                <a:cs typeface="Courier New"/>
                <a:sym typeface="Courier New"/>
              </a:rPr>
              <a:t>INSERT INTO Accounts </a:t>
            </a:r>
            <a:endParaRPr/>
          </a:p>
          <a:p>
            <a:pPr indent="0" lvl="0" marL="0" marR="0" rtl="0" algn="l">
              <a:spcBef>
                <a:spcPts val="500"/>
              </a:spcBef>
              <a:spcAft>
                <a:spcPts val="0"/>
              </a:spcAft>
              <a:buClr>
                <a:srgbClr val="333399"/>
              </a:buClr>
              <a:buSzPts val="2000"/>
              <a:buFont typeface="Courier New"/>
              <a:buNone/>
            </a:pP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(accountNumber, balance, accountName)</a:t>
            </a:r>
            <a:endParaRPr/>
          </a:p>
          <a:p>
            <a:pPr indent="0" lvl="0" marL="0" marR="0" rtl="0" algn="l">
              <a:spcBef>
                <a:spcPts val="500"/>
              </a:spcBef>
              <a:spcAft>
                <a:spcPts val="0"/>
              </a:spcAft>
              <a:buClr>
                <a:srgbClr val="333399"/>
              </a:buClr>
              <a:buSzPts val="2000"/>
              <a:buFont typeface="Courier New"/>
              <a:buNone/>
            </a:pPr>
            <a:r>
              <a:rPr b="1" lang="en-US" sz="2000">
                <a:solidFill>
                  <a:srgbClr val="333399"/>
                </a:solidFill>
                <a:latin typeface="Courier New"/>
                <a:ea typeface="Courier New"/>
                <a:cs typeface="Courier New"/>
                <a:sym typeface="Courier New"/>
              </a:rPr>
              <a:t>     VALUES </a:t>
            </a:r>
            <a:endParaRPr/>
          </a:p>
          <a:p>
            <a:pPr indent="0" lvl="0" marL="0" marR="0" rtl="0" algn="l">
              <a:spcBef>
                <a:spcPts val="500"/>
              </a:spcBef>
              <a:spcAft>
                <a:spcPts val="0"/>
              </a:spcAft>
              <a:buClr>
                <a:srgbClr val="333399"/>
              </a:buClr>
              <a:buSzPts val="2000"/>
              <a:buFont typeface="Courier New"/>
              <a:buNone/>
            </a:pPr>
            <a:r>
              <a:rPr b="1" lang="en-US" sz="2000">
                <a:solidFill>
                  <a:srgbClr val="333399"/>
                </a:solidFill>
                <a:latin typeface="Courier New"/>
                <a:ea typeface="Courier New"/>
                <a:cs typeface="Courier New"/>
                <a:sym typeface="Courier New"/>
              </a:rPr>
              <a:t>        ('22222222', 10000000, 'Ample Rich');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Query OK, 1 row affected</a:t>
            </a:r>
            <a:r>
              <a:rPr b="1" lang="en-US" sz="1800">
                <a:solidFill>
                  <a:srgbClr val="333399"/>
                </a:solidFill>
                <a:latin typeface="Courier New"/>
                <a:ea typeface="Courier New"/>
                <a:cs typeface="Courier New"/>
                <a:sym typeface="Courier New"/>
              </a:rPr>
              <a:t>.</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 accountNumber | accountName   | clientID | balance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 20000000      | Ample Rich    |          |10000000 |</a:t>
            </a:r>
            <a:endParaRPr/>
          </a:p>
          <a:p>
            <a:pPr indent="0" lvl="0" marL="0" marR="0" rtl="0" algn="l">
              <a:spcBef>
                <a:spcPts val="45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Copying Data Between Tables</a:t>
            </a:r>
            <a:endParaRPr b="1"/>
          </a:p>
        </p:txBody>
      </p:sp>
      <p:sp>
        <p:nvSpPr>
          <p:cNvPr id="305" name="Google Shape;305;p37"/>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t>Suppose we have another table named NewAccts</a:t>
            </a:r>
            <a:endParaRPr sz="2000"/>
          </a:p>
          <a:p>
            <a:pPr indent="-455613" lvl="0" marL="455613" rtl="0" algn="l">
              <a:spcBef>
                <a:spcPts val="1500"/>
              </a:spcBef>
              <a:spcAft>
                <a:spcPts val="0"/>
              </a:spcAft>
              <a:buClr>
                <a:srgbClr val="3333CC"/>
              </a:buClr>
              <a:buSzPts val="1900"/>
              <a:buFont typeface="Noto Sans Symbols"/>
              <a:buChar char="▪"/>
            </a:pPr>
            <a:r>
              <a:rPr lang="en-US" sz="2000"/>
              <a:t>NewAccts has accountNumber, accountName, ...</a:t>
            </a:r>
            <a:endParaRPr/>
          </a:p>
          <a:p>
            <a:pPr indent="-455613" lvl="0" marL="455613" rtl="0" algn="l">
              <a:spcBef>
                <a:spcPts val="1500"/>
              </a:spcBef>
              <a:spcAft>
                <a:spcPts val="0"/>
              </a:spcAft>
              <a:buClr>
                <a:schemeClr val="dk1"/>
              </a:buClr>
              <a:buSzPts val="1900"/>
              <a:buFont typeface="Calibri"/>
              <a:buNone/>
            </a:pPr>
            <a:r>
              <a:rPr lang="en-US" sz="2000"/>
              <a:t>	</a:t>
            </a:r>
            <a:r>
              <a:rPr b="1" lang="en-US" sz="2000">
                <a:solidFill>
                  <a:srgbClr val="333399"/>
                </a:solidFill>
                <a:latin typeface="Courier New"/>
                <a:ea typeface="Courier New"/>
                <a:cs typeface="Courier New"/>
                <a:sym typeface="Courier New"/>
              </a:rPr>
              <a:t>INSERT INTO </a:t>
            </a:r>
            <a:r>
              <a:rPr b="1" i="1" lang="en-US" sz="2000">
                <a:solidFill>
                  <a:srgbClr val="333399"/>
                </a:solidFill>
                <a:latin typeface="Courier New"/>
                <a:ea typeface="Courier New"/>
                <a:cs typeface="Courier New"/>
                <a:sym typeface="Courier New"/>
              </a:rPr>
              <a:t>table</a:t>
            </a:r>
            <a:r>
              <a:rPr b="1" lang="en-US" sz="2000">
                <a:solidFill>
                  <a:srgbClr val="333399"/>
                </a:solidFill>
                <a:latin typeface="Courier New"/>
                <a:ea typeface="Courier New"/>
                <a:cs typeface="Courier New"/>
                <a:sym typeface="Courier New"/>
              </a:rPr>
              <a:t> (field1, field2,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SELECT field1, field2, field3</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FROM </a:t>
            </a:r>
            <a:r>
              <a:rPr b="1" i="1" lang="en-US" sz="2000">
                <a:solidFill>
                  <a:srgbClr val="333399"/>
                </a:solidFill>
                <a:latin typeface="Courier New"/>
                <a:ea typeface="Courier New"/>
                <a:cs typeface="Courier New"/>
                <a:sym typeface="Courier New"/>
              </a:rPr>
              <a:t>other_table</a:t>
            </a:r>
            <a:r>
              <a:rPr b="1" lang="en-US" sz="2000">
                <a:solidFill>
                  <a:srgbClr val="333399"/>
                </a:solidFill>
                <a:latin typeface="Courier New"/>
                <a:ea typeface="Courier New"/>
                <a:cs typeface="Courier New"/>
                <a:sym typeface="Courier New"/>
              </a:rPr>
              <a:t> </a:t>
            </a:r>
            <a:endParaRPr/>
          </a:p>
          <a:p>
            <a:pPr indent="-455613" lvl="0" marL="455613" rtl="0" algn="l">
              <a:spcBef>
                <a:spcPts val="400"/>
              </a:spcBef>
              <a:spcAft>
                <a:spcPts val="0"/>
              </a:spcAft>
              <a:buClr>
                <a:srgbClr val="333399"/>
              </a:buClr>
              <a:buSzPts val="1900"/>
              <a:buFont typeface="Courier New"/>
              <a:buNone/>
            </a:pPr>
            <a:r>
              <a:rPr b="1" lang="en-US" sz="2000">
                <a:solidFill>
                  <a:srgbClr val="333399"/>
                </a:solidFill>
                <a:latin typeface="Courier New"/>
                <a:ea typeface="Courier New"/>
                <a:cs typeface="Courier New"/>
                <a:sym typeface="Courier New"/>
              </a:rPr>
              <a:t>      WHERE </a:t>
            </a:r>
            <a:r>
              <a:rPr b="1" i="1" lang="en-US" sz="2000">
                <a:solidFill>
                  <a:srgbClr val="333399"/>
                </a:solidFill>
                <a:latin typeface="Courier New"/>
                <a:ea typeface="Courier New"/>
                <a:cs typeface="Courier New"/>
                <a:sym typeface="Courier New"/>
              </a:rPr>
              <a:t>condition</a:t>
            </a:r>
            <a:r>
              <a:rPr b="1" lang="en-US" sz="2000">
                <a:solidFill>
                  <a:srgbClr val="333399"/>
                </a:solidFill>
                <a:latin typeface="Courier New"/>
                <a:ea typeface="Courier New"/>
                <a:cs typeface="Courier New"/>
                <a:sym typeface="Courier New"/>
              </a:rPr>
              <a:t>; </a:t>
            </a:r>
            <a:endParaRPr/>
          </a:p>
          <a:p>
            <a:pPr indent="-455613" lvl="0" marL="455613" rtl="0" algn="l">
              <a:spcBef>
                <a:spcPts val="400"/>
              </a:spcBef>
              <a:spcAft>
                <a:spcPts val="0"/>
              </a:spcAft>
              <a:buClr>
                <a:schemeClr val="dk1"/>
              </a:buClr>
              <a:buSzPts val="1900"/>
              <a:buFont typeface="Calibri"/>
              <a:buNone/>
            </a:pPr>
            <a:r>
              <a:t/>
            </a:r>
            <a:endParaRPr b="1" sz="2000">
              <a:solidFill>
                <a:srgbClr val="333399"/>
              </a:solidFill>
              <a:latin typeface="Courier New"/>
              <a:ea typeface="Courier New"/>
              <a:cs typeface="Courier New"/>
              <a:sym typeface="Courier New"/>
            </a:endParaRPr>
          </a:p>
        </p:txBody>
      </p:sp>
      <p:sp>
        <p:nvSpPr>
          <p:cNvPr id="306" name="Google Shape;306;p37"/>
          <p:cNvSpPr txBox="1"/>
          <p:nvPr/>
        </p:nvSpPr>
        <p:spPr>
          <a:xfrm>
            <a:off x="750888" y="4876800"/>
            <a:ext cx="7718425" cy="1343025"/>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400"/>
              <a:buFont typeface="Courier New"/>
              <a:buNone/>
            </a:pPr>
            <a:r>
              <a:rPr b="1" lang="en-US" sz="2400">
                <a:solidFill>
                  <a:srgbClr val="000000"/>
                </a:solidFill>
                <a:latin typeface="Courier New"/>
                <a:ea typeface="Courier New"/>
                <a:cs typeface="Courier New"/>
                <a:sym typeface="Courier New"/>
              </a:rPr>
              <a:t>sql&gt; </a:t>
            </a:r>
            <a:r>
              <a:rPr b="1" lang="en-US" sz="2400">
                <a:solidFill>
                  <a:srgbClr val="FF0000"/>
                </a:solidFill>
                <a:latin typeface="Courier New"/>
                <a:ea typeface="Courier New"/>
                <a:cs typeface="Courier New"/>
                <a:sym typeface="Courier New"/>
              </a:rPr>
              <a:t>INSERT INTO</a:t>
            </a:r>
            <a:r>
              <a:rPr b="1" lang="en-US" sz="2400">
                <a:solidFill>
                  <a:srgbClr val="333399"/>
                </a:solidFill>
                <a:latin typeface="Courier New"/>
                <a:ea typeface="Courier New"/>
                <a:cs typeface="Courier New"/>
                <a:sym typeface="Courier New"/>
              </a:rPr>
              <a:t> Accounts </a:t>
            </a:r>
            <a:endParaRPr/>
          </a:p>
          <a:p>
            <a:pPr indent="0" lvl="0" marL="0" marR="0" rtl="0" algn="l">
              <a:spcBef>
                <a:spcPts val="60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SELECT</a:t>
            </a:r>
            <a:r>
              <a:rPr b="1" lang="en-US" sz="2400">
                <a:solidFill>
                  <a:srgbClr val="333399"/>
                </a:solidFill>
                <a:latin typeface="Courier New"/>
                <a:ea typeface="Courier New"/>
                <a:cs typeface="Courier New"/>
                <a:sym typeface="Courier New"/>
              </a:rPr>
              <a:t> * </a:t>
            </a:r>
            <a:r>
              <a:rPr b="1" lang="en-US" sz="2400">
                <a:solidFill>
                  <a:srgbClr val="FF0000"/>
                </a:solidFill>
                <a:latin typeface="Courier New"/>
                <a:ea typeface="Courier New"/>
                <a:cs typeface="Courier New"/>
                <a:sym typeface="Courier New"/>
              </a:rPr>
              <a:t>FROM</a:t>
            </a:r>
            <a:r>
              <a:rPr b="1" lang="en-US" sz="2400">
                <a:solidFill>
                  <a:srgbClr val="333399"/>
                </a:solidFill>
                <a:latin typeface="Courier New"/>
                <a:ea typeface="Courier New"/>
                <a:cs typeface="Courier New"/>
                <a:sym typeface="Courier New"/>
              </a:rPr>
              <a:t> NewAccounts </a:t>
            </a:r>
            <a:endParaRPr/>
          </a:p>
          <a:p>
            <a:pPr indent="0" lvl="0" marL="0" marR="0" rtl="0" algn="l">
              <a:spcBef>
                <a:spcPts val="60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WHERE</a:t>
            </a:r>
            <a:r>
              <a:rPr b="1" lang="en-US" sz="2400">
                <a:solidFill>
                  <a:srgbClr val="333399"/>
                </a:solidFill>
                <a:latin typeface="Courier New"/>
                <a:ea typeface="Courier New"/>
                <a:cs typeface="Courier New"/>
                <a:sym typeface="Courier New"/>
              </a:rPr>
              <a:t> accountNumber NOT NULL;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UPDATE statement</a:t>
            </a:r>
            <a:endParaRPr b="1"/>
          </a:p>
        </p:txBody>
      </p:sp>
      <p:sp>
        <p:nvSpPr>
          <p:cNvPr id="312" name="Google Shape;312;p38"/>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b="1" lang="en-US" sz="2000"/>
              <a:t>Syntax :</a:t>
            </a:r>
            <a:endParaRPr/>
          </a:p>
          <a:p>
            <a:pPr indent="-455613" lvl="0" marL="457200" rtl="0" algn="l">
              <a:spcBef>
                <a:spcPts val="400"/>
              </a:spcBef>
              <a:spcAft>
                <a:spcPts val="0"/>
              </a:spcAft>
              <a:buClr>
                <a:srgbClr val="FF0000"/>
              </a:buClr>
              <a:buSzPts val="1900"/>
              <a:buFont typeface="Courier New"/>
              <a:buNone/>
            </a:pPr>
            <a:r>
              <a:rPr b="1" lang="en-US" sz="2000">
                <a:solidFill>
                  <a:srgbClr val="FF0000"/>
                </a:solidFill>
                <a:latin typeface="Courier New"/>
                <a:ea typeface="Courier New"/>
                <a:cs typeface="Courier New"/>
                <a:sym typeface="Courier New"/>
              </a:rPr>
              <a:t>UPDATE</a:t>
            </a:r>
            <a:r>
              <a:rPr b="1" lang="en-US" sz="2000">
                <a:latin typeface="Courier New"/>
                <a:ea typeface="Courier New"/>
                <a:cs typeface="Courier New"/>
                <a:sym typeface="Courier New"/>
              </a:rPr>
              <a:t> table </a:t>
            </a:r>
            <a:endParaRPr/>
          </a:p>
          <a:p>
            <a:pPr indent="-455613" lvl="0" marL="457200" rtl="0" algn="l">
              <a:spcBef>
                <a:spcPts val="40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SET</a:t>
            </a:r>
            <a:r>
              <a:rPr b="1" lang="en-US" sz="2000">
                <a:latin typeface="Courier New"/>
                <a:ea typeface="Courier New"/>
                <a:cs typeface="Courier New"/>
                <a:sym typeface="Courier New"/>
              </a:rPr>
              <a:t> field1=value1, field2=value2</a:t>
            </a:r>
            <a:endParaRPr/>
          </a:p>
          <a:p>
            <a:pPr indent="-455613" lvl="0" marL="457200" rtl="0" algn="l">
              <a:spcBef>
                <a:spcPts val="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latin typeface="Courier New"/>
                <a:ea typeface="Courier New"/>
                <a:cs typeface="Courier New"/>
                <a:sym typeface="Courier New"/>
              </a:rPr>
              <a:t> condition;</a:t>
            </a:r>
            <a:endParaRPr/>
          </a:p>
          <a:p>
            <a:pPr indent="-455613" lvl="0" marL="457200" rtl="0" algn="l">
              <a:spcBef>
                <a:spcPts val="0"/>
              </a:spcBef>
              <a:spcAft>
                <a:spcPts val="0"/>
              </a:spcAft>
              <a:buClr>
                <a:schemeClr val="dk1"/>
              </a:buClr>
              <a:buSzPts val="1900"/>
              <a:buFont typeface="Calibri"/>
              <a:buNone/>
            </a:pPr>
            <a:r>
              <a:t/>
            </a:r>
            <a:endParaRPr b="1" sz="2000">
              <a:latin typeface="Courier New"/>
              <a:ea typeface="Courier New"/>
              <a:cs typeface="Courier New"/>
              <a:sym typeface="Courier New"/>
            </a:endParaRPr>
          </a:p>
          <a:p>
            <a:pPr indent="-341313" lvl="1" marL="742950" rtl="0" algn="l">
              <a:spcBef>
                <a:spcPts val="300"/>
              </a:spcBef>
              <a:spcAft>
                <a:spcPts val="0"/>
              </a:spcAft>
              <a:buClr>
                <a:schemeClr val="dk1"/>
              </a:buClr>
              <a:buSzPts val="1500"/>
              <a:buNone/>
            </a:pPr>
            <a:r>
              <a:t/>
            </a:r>
            <a:endParaRPr sz="1500"/>
          </a:p>
        </p:txBody>
      </p:sp>
      <p:sp>
        <p:nvSpPr>
          <p:cNvPr id="313" name="Google Shape;313;p38"/>
          <p:cNvSpPr txBox="1"/>
          <p:nvPr/>
        </p:nvSpPr>
        <p:spPr>
          <a:xfrm>
            <a:off x="527050" y="3314700"/>
            <a:ext cx="8410575" cy="1739900"/>
          </a:xfrm>
          <a:prstGeom prst="rect">
            <a:avLst/>
          </a:prstGeom>
          <a:solidFill>
            <a:srgbClr val="FFFFCC"/>
          </a:solid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a:t>
            </a:r>
            <a:r>
              <a:rPr b="1" lang="en-US" sz="1800">
                <a:solidFill>
                  <a:srgbClr val="000000"/>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UPDATE city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SET </a:t>
            </a:r>
            <a:r>
              <a:rPr b="1" lang="en-US" sz="2400">
                <a:solidFill>
                  <a:srgbClr val="FF0000"/>
                </a:solidFill>
                <a:latin typeface="Courier New"/>
                <a:ea typeface="Courier New"/>
                <a:cs typeface="Courier New"/>
                <a:sym typeface="Courier New"/>
              </a:rPr>
              <a:t>population=</a:t>
            </a:r>
            <a:r>
              <a:rPr b="1" lang="en-US" sz="2400">
                <a:solidFill>
                  <a:srgbClr val="A50021"/>
                </a:solidFill>
                <a:latin typeface="Courier New"/>
                <a:ea typeface="Courier New"/>
                <a:cs typeface="Courier New"/>
                <a:sym typeface="Courier New"/>
              </a:rPr>
              <a:t>40000</a:t>
            </a:r>
            <a:endParaRPr/>
          </a:p>
          <a:p>
            <a:pPr indent="0" lvl="0" marL="0" marR="0" rtl="0" algn="l">
              <a:spcBef>
                <a:spcPts val="0"/>
              </a:spcBef>
              <a:spcAft>
                <a:spcPts val="0"/>
              </a:spcAft>
              <a:buClr>
                <a:srgbClr val="333399"/>
              </a:buClr>
              <a:buSzPts val="2000"/>
              <a:buFont typeface="Courier New"/>
              <a:buNone/>
            </a:pPr>
            <a:r>
              <a:rPr b="1" lang="en-US" sz="2000">
                <a:solidFill>
                  <a:srgbClr val="333399"/>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name='Bangsaen' AND countrycode='THA';</a:t>
            </a:r>
            <a:endParaRPr/>
          </a:p>
          <a:p>
            <a:pPr indent="0" lvl="0" marL="0" marR="0" rtl="0" algn="l">
              <a:spcBef>
                <a:spcPts val="0"/>
              </a:spcBef>
              <a:spcAft>
                <a:spcPts val="0"/>
              </a:spcAft>
              <a:buClr>
                <a:schemeClr val="dk1"/>
              </a:buClr>
              <a:buSzPts val="1800"/>
              <a:buFont typeface="Calibri"/>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Query OK, 1 row affected (0.09 sec)</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UPDATE statement</a:t>
            </a:r>
            <a:endParaRPr b="1"/>
          </a:p>
        </p:txBody>
      </p:sp>
      <p:sp>
        <p:nvSpPr>
          <p:cNvPr id="319" name="Google Shape;319;p39"/>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b="1" lang="en-US" sz="2000"/>
              <a:t>Syntax :</a:t>
            </a:r>
            <a:endParaRPr/>
          </a:p>
          <a:p>
            <a:pPr indent="-455613" lvl="0" marL="457200" rtl="0" algn="l">
              <a:spcBef>
                <a:spcPts val="400"/>
              </a:spcBef>
              <a:spcAft>
                <a:spcPts val="0"/>
              </a:spcAft>
              <a:buClr>
                <a:srgbClr val="FF0000"/>
              </a:buClr>
              <a:buSzPts val="1900"/>
              <a:buFont typeface="Courier New"/>
              <a:buNone/>
            </a:pPr>
            <a:r>
              <a:rPr b="1" lang="en-US" sz="2000">
                <a:solidFill>
                  <a:srgbClr val="FF0000"/>
                </a:solidFill>
                <a:latin typeface="Courier New"/>
                <a:ea typeface="Courier New"/>
                <a:cs typeface="Courier New"/>
                <a:sym typeface="Courier New"/>
              </a:rPr>
              <a:t>UPDATE</a:t>
            </a:r>
            <a:r>
              <a:rPr b="1" lang="en-US" sz="2000">
                <a:latin typeface="Courier New"/>
                <a:ea typeface="Courier New"/>
                <a:cs typeface="Courier New"/>
                <a:sym typeface="Courier New"/>
              </a:rPr>
              <a:t> table </a:t>
            </a:r>
            <a:endParaRPr/>
          </a:p>
          <a:p>
            <a:pPr indent="-455613" lvl="0" marL="457200" rtl="0" algn="l">
              <a:spcBef>
                <a:spcPts val="40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SET</a:t>
            </a:r>
            <a:r>
              <a:rPr b="1" lang="en-US" sz="2000">
                <a:latin typeface="Courier New"/>
                <a:ea typeface="Courier New"/>
                <a:cs typeface="Courier New"/>
                <a:sym typeface="Courier New"/>
              </a:rPr>
              <a:t> field1=value1</a:t>
            </a:r>
            <a:endParaRPr/>
          </a:p>
          <a:p>
            <a:pPr indent="-455613" lvl="0" marL="457200" rtl="0" algn="l">
              <a:spcBef>
                <a:spcPts val="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latin typeface="Courier New"/>
                <a:ea typeface="Courier New"/>
                <a:cs typeface="Courier New"/>
                <a:sym typeface="Courier New"/>
              </a:rPr>
              <a:t> condition;</a:t>
            </a:r>
            <a:endParaRPr/>
          </a:p>
          <a:p>
            <a:pPr indent="-455613" lvl="0" marL="457200" rtl="0" algn="l">
              <a:spcBef>
                <a:spcPts val="0"/>
              </a:spcBef>
              <a:spcAft>
                <a:spcPts val="0"/>
              </a:spcAft>
              <a:buClr>
                <a:schemeClr val="dk1"/>
              </a:buClr>
              <a:buSzPts val="1900"/>
              <a:buFont typeface="Calibri"/>
              <a:buNone/>
            </a:pPr>
            <a:r>
              <a:t/>
            </a:r>
            <a:endParaRPr b="1" sz="2000">
              <a:latin typeface="Courier New"/>
              <a:ea typeface="Courier New"/>
              <a:cs typeface="Courier New"/>
              <a:sym typeface="Courier New"/>
            </a:endParaRPr>
          </a:p>
          <a:p>
            <a:pPr indent="-341313" lvl="1" marL="742950" rtl="0" algn="l">
              <a:spcBef>
                <a:spcPts val="300"/>
              </a:spcBef>
              <a:spcAft>
                <a:spcPts val="0"/>
              </a:spcAft>
              <a:buClr>
                <a:schemeClr val="dk1"/>
              </a:buClr>
              <a:buSzPts val="1500"/>
              <a:buNone/>
            </a:pPr>
            <a:r>
              <a:t/>
            </a:r>
            <a:endParaRPr sz="1500"/>
          </a:p>
        </p:txBody>
      </p:sp>
      <p:sp>
        <p:nvSpPr>
          <p:cNvPr id="320" name="Google Shape;320;p39"/>
          <p:cNvSpPr txBox="1"/>
          <p:nvPr/>
        </p:nvSpPr>
        <p:spPr>
          <a:xfrm>
            <a:off x="527050" y="3314700"/>
            <a:ext cx="8410575" cy="1739900"/>
          </a:xfrm>
          <a:prstGeom prst="rect">
            <a:avLst/>
          </a:prstGeom>
          <a:solidFill>
            <a:srgbClr val="FFFFCC"/>
          </a:solid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a:t>
            </a:r>
            <a:r>
              <a:rPr b="1" lang="en-US" sz="1800">
                <a:solidFill>
                  <a:srgbClr val="000000"/>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UPDATE city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SET </a:t>
            </a:r>
            <a:r>
              <a:rPr b="1" lang="en-US" sz="2400">
                <a:solidFill>
                  <a:srgbClr val="FF0000"/>
                </a:solidFill>
                <a:latin typeface="Courier New"/>
                <a:ea typeface="Courier New"/>
                <a:cs typeface="Courier New"/>
                <a:sym typeface="Courier New"/>
              </a:rPr>
              <a:t>population=</a:t>
            </a:r>
            <a:r>
              <a:rPr b="1" lang="en-US" sz="2400">
                <a:solidFill>
                  <a:srgbClr val="A50021"/>
                </a:solidFill>
                <a:latin typeface="Courier New"/>
                <a:ea typeface="Courier New"/>
                <a:cs typeface="Courier New"/>
                <a:sym typeface="Courier New"/>
              </a:rPr>
              <a:t>40000</a:t>
            </a:r>
            <a:endParaRPr/>
          </a:p>
          <a:p>
            <a:pPr indent="0" lvl="0" marL="0" marR="0" rtl="0" algn="l">
              <a:spcBef>
                <a:spcPts val="0"/>
              </a:spcBef>
              <a:spcAft>
                <a:spcPts val="0"/>
              </a:spcAft>
              <a:buClr>
                <a:srgbClr val="333399"/>
              </a:buClr>
              <a:buSzPts val="2000"/>
              <a:buFont typeface="Courier New"/>
              <a:buNone/>
            </a:pPr>
            <a:r>
              <a:rPr b="1" lang="en-US" sz="2000">
                <a:solidFill>
                  <a:srgbClr val="333399"/>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name='Bangsaen' AND countrycode='THA';</a:t>
            </a:r>
            <a:endParaRPr/>
          </a:p>
          <a:p>
            <a:pPr indent="0" lvl="0" marL="0" marR="0" rtl="0" algn="l">
              <a:spcBef>
                <a:spcPts val="0"/>
              </a:spcBef>
              <a:spcAft>
                <a:spcPts val="0"/>
              </a:spcAft>
              <a:buClr>
                <a:schemeClr val="dk1"/>
              </a:buClr>
              <a:buSzPts val="1800"/>
              <a:buFont typeface="Calibri"/>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Courier New"/>
              <a:buNone/>
            </a:pPr>
            <a:r>
              <a:rPr b="1" lang="en-US" sz="1800">
                <a:solidFill>
                  <a:srgbClr val="000000"/>
                </a:solidFill>
                <a:latin typeface="Courier New"/>
                <a:ea typeface="Courier New"/>
                <a:cs typeface="Courier New"/>
                <a:sym typeface="Courier New"/>
              </a:rPr>
              <a:t>Query OK, 1 row affected (0.09 sec)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UPDATE multiple columns</a:t>
            </a:r>
            <a:endParaRPr b="1"/>
          </a:p>
        </p:txBody>
      </p:sp>
      <p:sp>
        <p:nvSpPr>
          <p:cNvPr id="326" name="Google Shape;326;p40"/>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7200" rtl="0" algn="l">
              <a:spcBef>
                <a:spcPts val="0"/>
              </a:spcBef>
              <a:spcAft>
                <a:spcPts val="0"/>
              </a:spcAft>
              <a:buClr>
                <a:schemeClr val="dk1"/>
              </a:buClr>
              <a:buSzPts val="1900"/>
              <a:buFont typeface="Calibri"/>
              <a:buNone/>
            </a:pPr>
            <a:r>
              <a:rPr lang="en-US" sz="2000"/>
              <a:t>You can change multiple columns:</a:t>
            </a:r>
            <a:endParaRPr/>
          </a:p>
          <a:p>
            <a:pPr indent="-455613" lvl="0" marL="457200" rtl="0" algn="l">
              <a:spcBef>
                <a:spcPts val="400"/>
              </a:spcBef>
              <a:spcAft>
                <a:spcPts val="0"/>
              </a:spcAft>
              <a:buClr>
                <a:schemeClr val="dk1"/>
              </a:buClr>
              <a:buSzPts val="1900"/>
              <a:buFont typeface="Calibri"/>
              <a:buNone/>
            </a:pPr>
            <a:r>
              <a:rPr lang="en-US" sz="2000"/>
              <a:t>	</a:t>
            </a:r>
            <a:r>
              <a:rPr b="1" lang="en-US" sz="2000">
                <a:solidFill>
                  <a:srgbClr val="FF0000"/>
                </a:solidFill>
                <a:latin typeface="Courier New"/>
                <a:ea typeface="Courier New"/>
                <a:cs typeface="Courier New"/>
                <a:sym typeface="Courier New"/>
              </a:rPr>
              <a:t>UPDATE</a:t>
            </a:r>
            <a:r>
              <a:rPr b="1" lang="en-US" sz="2000">
                <a:latin typeface="Courier New"/>
                <a:ea typeface="Courier New"/>
                <a:cs typeface="Courier New"/>
                <a:sym typeface="Courier New"/>
              </a:rPr>
              <a:t> table </a:t>
            </a:r>
            <a:endParaRPr/>
          </a:p>
          <a:p>
            <a:pPr indent="-455613" lvl="0" marL="457200" rtl="0" algn="l">
              <a:spcBef>
                <a:spcPts val="40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SET</a:t>
            </a:r>
            <a:r>
              <a:rPr b="1" lang="en-US" sz="2000">
                <a:latin typeface="Courier New"/>
                <a:ea typeface="Courier New"/>
                <a:cs typeface="Courier New"/>
                <a:sym typeface="Courier New"/>
              </a:rPr>
              <a:t> field1=value1, field2=value2</a:t>
            </a:r>
            <a:endParaRPr/>
          </a:p>
          <a:p>
            <a:pPr indent="-455613" lvl="0" marL="457200" rtl="0" algn="l">
              <a:spcBef>
                <a:spcPts val="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latin typeface="Courier New"/>
                <a:ea typeface="Courier New"/>
                <a:cs typeface="Courier New"/>
                <a:sym typeface="Courier New"/>
              </a:rPr>
              <a:t> condition;</a:t>
            </a:r>
            <a:endParaRPr b="1" sz="2000">
              <a:latin typeface="Courier New"/>
              <a:ea typeface="Courier New"/>
              <a:cs typeface="Courier New"/>
              <a:sym typeface="Courier New"/>
            </a:endParaRPr>
          </a:p>
        </p:txBody>
      </p:sp>
      <p:sp>
        <p:nvSpPr>
          <p:cNvPr id="327" name="Google Shape;327;p40"/>
          <p:cNvSpPr txBox="1"/>
          <p:nvPr/>
        </p:nvSpPr>
        <p:spPr>
          <a:xfrm>
            <a:off x="527050" y="3908425"/>
            <a:ext cx="8061325" cy="1831975"/>
          </a:xfrm>
          <a:prstGeom prst="rect">
            <a:avLst/>
          </a:prstGeom>
          <a:solidFill>
            <a:srgbClr val="FFFFCC"/>
          </a:solid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a:t>
            </a:r>
            <a:r>
              <a:rPr b="1" lang="en-US" sz="1800">
                <a:solidFill>
                  <a:srgbClr val="000000"/>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UPDATE country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SET</a:t>
            </a:r>
            <a:r>
              <a:rPr b="1" lang="en-US" sz="2400">
                <a:solidFill>
                  <a:srgbClr val="333399"/>
                </a:solidFill>
                <a:latin typeface="Courier New"/>
                <a:ea typeface="Courier New"/>
                <a:cs typeface="Courier New"/>
                <a:sym typeface="Courier New"/>
              </a:rPr>
              <a:t> population=68100000, gnp=345600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WHERE</a:t>
            </a:r>
            <a:r>
              <a:rPr b="1" lang="en-US" sz="2400">
                <a:solidFill>
                  <a:srgbClr val="333399"/>
                </a:solidFill>
                <a:latin typeface="Courier New"/>
                <a:ea typeface="Courier New"/>
                <a:cs typeface="Courier New"/>
                <a:sym typeface="Courier New"/>
              </a:rPr>
              <a:t> code=</a:t>
            </a:r>
            <a:r>
              <a:rPr b="1" lang="en-US" sz="2400">
                <a:solidFill>
                  <a:srgbClr val="9900CC"/>
                </a:solidFill>
                <a:latin typeface="Courier New"/>
                <a:ea typeface="Courier New"/>
                <a:cs typeface="Courier New"/>
                <a:sym typeface="Courier New"/>
              </a:rPr>
              <a:t>'THA'</a:t>
            </a:r>
            <a:r>
              <a:rPr b="1" lang="en-US" sz="2400">
                <a:solidFill>
                  <a:srgbClr val="333399"/>
                </a:solidFill>
                <a:latin typeface="Courier New"/>
                <a:ea typeface="Courier New"/>
                <a:cs typeface="Courier New"/>
                <a:sym typeface="Courier New"/>
              </a:rPr>
              <a:t>;</a:t>
            </a:r>
            <a:endParaRPr/>
          </a:p>
          <a:p>
            <a:pPr indent="0" lvl="0" marL="0" marR="0" rtl="0" algn="l">
              <a:spcBef>
                <a:spcPts val="0"/>
              </a:spcBef>
              <a:spcAft>
                <a:spcPts val="0"/>
              </a:spcAft>
              <a:buClr>
                <a:schemeClr val="dk1"/>
              </a:buClr>
              <a:buSzPts val="1800"/>
              <a:buFont typeface="Calibri"/>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2400"/>
              <a:buFont typeface="Courier New"/>
              <a:buNone/>
            </a:pPr>
            <a:r>
              <a:rPr b="1" lang="en-US" sz="2400">
                <a:solidFill>
                  <a:srgbClr val="000000"/>
                </a:solidFill>
                <a:latin typeface="Courier New"/>
                <a:ea typeface="Courier New"/>
                <a:cs typeface="Courier New"/>
                <a:sym typeface="Courier New"/>
              </a:rPr>
              <a:t>Query OK, 1 row affected (0.09 sec)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UPDATE multiple columns</a:t>
            </a:r>
            <a:endParaRPr b="1"/>
          </a:p>
        </p:txBody>
      </p:sp>
      <p:sp>
        <p:nvSpPr>
          <p:cNvPr id="333" name="Google Shape;333;p41"/>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Autofit/>
          </a:bodyPr>
          <a:lstStyle/>
          <a:p>
            <a:pPr indent="-455613" lvl="0" marL="457200" rtl="0" algn="l">
              <a:spcBef>
                <a:spcPts val="0"/>
              </a:spcBef>
              <a:spcAft>
                <a:spcPts val="0"/>
              </a:spcAft>
              <a:buClr>
                <a:schemeClr val="dk1"/>
              </a:buClr>
              <a:buSzPts val="1900"/>
              <a:buFont typeface="Calibri"/>
              <a:buNone/>
            </a:pPr>
            <a:r>
              <a:rPr lang="en-US" sz="2000"/>
              <a:t>You can change multiple columns:</a:t>
            </a:r>
            <a:endParaRPr/>
          </a:p>
          <a:p>
            <a:pPr indent="-455613" lvl="0" marL="457200" rtl="0" algn="l">
              <a:spcBef>
                <a:spcPts val="400"/>
              </a:spcBef>
              <a:spcAft>
                <a:spcPts val="0"/>
              </a:spcAft>
              <a:buClr>
                <a:schemeClr val="dk1"/>
              </a:buClr>
              <a:buSzPts val="1900"/>
              <a:buFont typeface="Calibri"/>
              <a:buNone/>
            </a:pPr>
            <a:r>
              <a:rPr lang="en-US" sz="2000"/>
              <a:t>	</a:t>
            </a:r>
            <a:r>
              <a:rPr b="1" lang="en-US" sz="2000">
                <a:solidFill>
                  <a:srgbClr val="FF0000"/>
                </a:solidFill>
                <a:latin typeface="Courier New"/>
                <a:ea typeface="Courier New"/>
                <a:cs typeface="Courier New"/>
                <a:sym typeface="Courier New"/>
              </a:rPr>
              <a:t>UPDATE</a:t>
            </a:r>
            <a:r>
              <a:rPr b="1" lang="en-US" sz="2000">
                <a:latin typeface="Courier New"/>
                <a:ea typeface="Courier New"/>
                <a:cs typeface="Courier New"/>
                <a:sym typeface="Courier New"/>
              </a:rPr>
              <a:t> table </a:t>
            </a:r>
            <a:endParaRPr/>
          </a:p>
          <a:p>
            <a:pPr indent="-455613" lvl="0" marL="457200" rtl="0" algn="l">
              <a:spcBef>
                <a:spcPts val="40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SET</a:t>
            </a:r>
            <a:r>
              <a:rPr b="1" lang="en-US" sz="2000">
                <a:latin typeface="Courier New"/>
                <a:ea typeface="Courier New"/>
                <a:cs typeface="Courier New"/>
                <a:sym typeface="Courier New"/>
              </a:rPr>
              <a:t> field1=value1, field2=value2</a:t>
            </a:r>
            <a:endParaRPr/>
          </a:p>
          <a:p>
            <a:pPr indent="-455613" lvl="0" marL="457200" rtl="0" algn="l">
              <a:spcBef>
                <a:spcPts val="0"/>
              </a:spcBef>
              <a:spcAft>
                <a:spcPts val="0"/>
              </a:spcAft>
              <a:buClr>
                <a:schemeClr val="dk1"/>
              </a:buClr>
              <a:buSzPts val="1900"/>
              <a:buFont typeface="Courier New"/>
              <a:buNone/>
            </a:pPr>
            <a:r>
              <a:rPr b="1" lang="en-US" sz="2000">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latin typeface="Courier New"/>
                <a:ea typeface="Courier New"/>
                <a:cs typeface="Courier New"/>
                <a:sym typeface="Courier New"/>
              </a:rPr>
              <a:t> condition;</a:t>
            </a:r>
            <a:endParaRPr b="1" sz="2000">
              <a:latin typeface="Courier New"/>
              <a:ea typeface="Courier New"/>
              <a:cs typeface="Courier New"/>
              <a:sym typeface="Courier New"/>
            </a:endParaRPr>
          </a:p>
        </p:txBody>
      </p:sp>
      <p:sp>
        <p:nvSpPr>
          <p:cNvPr id="334" name="Google Shape;334;p41"/>
          <p:cNvSpPr txBox="1"/>
          <p:nvPr/>
        </p:nvSpPr>
        <p:spPr>
          <a:xfrm>
            <a:off x="527050" y="3908425"/>
            <a:ext cx="8061325" cy="1831975"/>
          </a:xfrm>
          <a:prstGeom prst="rect">
            <a:avLst/>
          </a:prstGeom>
          <a:solidFill>
            <a:srgbClr val="FFFFCC"/>
          </a:solid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a:t>
            </a:r>
            <a:r>
              <a:rPr b="1" lang="en-US" sz="1800">
                <a:solidFill>
                  <a:srgbClr val="000000"/>
                </a:solidFill>
                <a:latin typeface="Courier New"/>
                <a:ea typeface="Courier New"/>
                <a:cs typeface="Courier New"/>
                <a:sym typeface="Courier New"/>
              </a:rPr>
              <a:t> </a:t>
            </a:r>
            <a:r>
              <a:rPr b="1" lang="en-US" sz="2400">
                <a:solidFill>
                  <a:srgbClr val="333399"/>
                </a:solidFill>
                <a:latin typeface="Courier New"/>
                <a:ea typeface="Courier New"/>
                <a:cs typeface="Courier New"/>
                <a:sym typeface="Courier New"/>
              </a:rPr>
              <a:t>UPDATE country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SET</a:t>
            </a:r>
            <a:r>
              <a:rPr b="1" lang="en-US" sz="2400">
                <a:solidFill>
                  <a:srgbClr val="333399"/>
                </a:solidFill>
                <a:latin typeface="Courier New"/>
                <a:ea typeface="Courier New"/>
                <a:cs typeface="Courier New"/>
                <a:sym typeface="Courier New"/>
              </a:rPr>
              <a:t> population=68100000, gnp=345600 </a:t>
            </a:r>
            <a:endParaRPr/>
          </a:p>
          <a:p>
            <a:pPr indent="0" lvl="0" marL="0" marR="0" rtl="0" algn="l">
              <a:spcBef>
                <a:spcPts val="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a:t>
            </a:r>
            <a:r>
              <a:rPr b="1" lang="en-US" sz="2400">
                <a:solidFill>
                  <a:srgbClr val="FF0000"/>
                </a:solidFill>
                <a:latin typeface="Courier New"/>
                <a:ea typeface="Courier New"/>
                <a:cs typeface="Courier New"/>
                <a:sym typeface="Courier New"/>
              </a:rPr>
              <a:t>WHERE</a:t>
            </a:r>
            <a:r>
              <a:rPr b="1" lang="en-US" sz="2400">
                <a:solidFill>
                  <a:srgbClr val="333399"/>
                </a:solidFill>
                <a:latin typeface="Courier New"/>
                <a:ea typeface="Courier New"/>
                <a:cs typeface="Courier New"/>
                <a:sym typeface="Courier New"/>
              </a:rPr>
              <a:t> code=</a:t>
            </a:r>
            <a:r>
              <a:rPr b="1" lang="en-US" sz="2400">
                <a:solidFill>
                  <a:srgbClr val="9900CC"/>
                </a:solidFill>
                <a:latin typeface="Courier New"/>
                <a:ea typeface="Courier New"/>
                <a:cs typeface="Courier New"/>
                <a:sym typeface="Courier New"/>
              </a:rPr>
              <a:t>'THA'</a:t>
            </a:r>
            <a:r>
              <a:rPr b="1" lang="en-US" sz="2400">
                <a:solidFill>
                  <a:srgbClr val="333399"/>
                </a:solidFill>
                <a:latin typeface="Courier New"/>
                <a:ea typeface="Courier New"/>
                <a:cs typeface="Courier New"/>
                <a:sym typeface="Courier New"/>
              </a:rPr>
              <a:t>;</a:t>
            </a:r>
            <a:endParaRPr/>
          </a:p>
          <a:p>
            <a:pPr indent="0" lvl="0" marL="0" marR="0" rtl="0" algn="l">
              <a:spcBef>
                <a:spcPts val="0"/>
              </a:spcBef>
              <a:spcAft>
                <a:spcPts val="0"/>
              </a:spcAft>
              <a:buClr>
                <a:schemeClr val="dk1"/>
              </a:buClr>
              <a:buSzPts val="1800"/>
              <a:buFont typeface="Calibri"/>
              <a:buNone/>
            </a:pPr>
            <a:r>
              <a:t/>
            </a:r>
            <a:endParaRPr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2400"/>
              <a:buFont typeface="Courier New"/>
              <a:buNone/>
            </a:pPr>
            <a:r>
              <a:rPr b="1" lang="en-US" sz="2400">
                <a:solidFill>
                  <a:srgbClr val="000000"/>
                </a:solidFill>
                <a:latin typeface="Courier New"/>
                <a:ea typeface="Courier New"/>
                <a:cs typeface="Courier New"/>
                <a:sym typeface="Courier New"/>
              </a:rPr>
              <a:t>Query OK, 1 row affected (0.09 sec)</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What is Database?</a:t>
            </a:r>
            <a:endParaRPr/>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t/>
            </a:r>
            <a:endParaRPr sz="2000">
              <a:solidFill>
                <a:srgbClr val="000000"/>
              </a:solidFill>
            </a:endParaRPr>
          </a:p>
          <a:p>
            <a:pPr indent="-341313" lvl="0" marL="342900" rtl="0" algn="l">
              <a:spcBef>
                <a:spcPts val="400"/>
              </a:spcBef>
              <a:spcAft>
                <a:spcPts val="0"/>
              </a:spcAft>
              <a:buClr>
                <a:srgbClr val="000000"/>
              </a:buClr>
              <a:buSzPts val="2000"/>
              <a:buFont typeface="Noto Sans Symbols"/>
              <a:buChar char="▪"/>
            </a:pPr>
            <a:r>
              <a:rPr lang="en-US" sz="2000">
                <a:solidFill>
                  <a:srgbClr val="000000"/>
                </a:solidFill>
              </a:rPr>
              <a:t>A database is a separate application that stores a collection of data.</a:t>
            </a:r>
            <a:endParaRPr/>
          </a:p>
          <a:p>
            <a:pPr indent="-341313" lvl="0" marL="342900" rtl="0" algn="l">
              <a:spcBef>
                <a:spcPts val="400"/>
              </a:spcBef>
              <a:spcAft>
                <a:spcPts val="0"/>
              </a:spcAft>
              <a:buClr>
                <a:srgbClr val="000000"/>
              </a:buClr>
              <a:buSzPts val="2000"/>
              <a:buFont typeface="Noto Sans Symbols"/>
              <a:buChar char="▪"/>
            </a:pPr>
            <a:r>
              <a:rPr lang="en-US" sz="2000">
                <a:solidFill>
                  <a:srgbClr val="000000"/>
                </a:solidFill>
              </a:rPr>
              <a:t>A database is a collection of tables, with related data.</a:t>
            </a:r>
            <a:endParaRPr/>
          </a:p>
          <a:p>
            <a:pPr indent="-214312" lvl="0" marL="342900" rtl="0" algn="l">
              <a:spcBef>
                <a:spcPts val="400"/>
              </a:spcBef>
              <a:spcAft>
                <a:spcPts val="0"/>
              </a:spcAft>
              <a:buClr>
                <a:schemeClr val="dk1"/>
              </a:buClr>
              <a:buSzPts val="2000"/>
              <a:buFont typeface="Noto Sans Symbols"/>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rgbClr val="000000"/>
              </a:buClr>
              <a:buSzPts val="2000"/>
              <a:buFont typeface="Calibri"/>
              <a:buNone/>
            </a:pPr>
            <a:r>
              <a:rPr lang="en-US" sz="2000">
                <a:solidFill>
                  <a:srgbClr val="000000"/>
                </a:solidFill>
              </a:rPr>
              <a:t>    </a:t>
            </a:r>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sz="2000">
              <a:solidFill>
                <a:srgbClr val="000000"/>
              </a:solidFill>
            </a:endParaRPr>
          </a:p>
          <a:p>
            <a:pPr indent="-341313" lvl="0" marL="342900" rtl="0" algn="l">
              <a:spcBef>
                <a:spcPts val="400"/>
              </a:spcBef>
              <a:spcAft>
                <a:spcPts val="0"/>
              </a:spcAft>
              <a:buClr>
                <a:schemeClr val="dk1"/>
              </a:buClr>
              <a:buSzPts val="2000"/>
              <a:buFont typeface="Calibri"/>
              <a:buNone/>
            </a:pPr>
            <a:r>
              <a:t/>
            </a:r>
            <a:endParaRPr b="1" sz="2000"/>
          </a:p>
        </p:txBody>
      </p:sp>
      <p:pic>
        <p:nvPicPr>
          <p:cNvPr id="98" name="Google Shape;98;p15"/>
          <p:cNvPicPr preferRelativeResize="0"/>
          <p:nvPr/>
        </p:nvPicPr>
        <p:blipFill rotWithShape="1">
          <a:blip r:embed="rId3">
            <a:alphaModFix/>
          </a:blip>
          <a:srcRect b="0" l="0" r="0" t="0"/>
          <a:stretch/>
        </p:blipFill>
        <p:spPr>
          <a:xfrm>
            <a:off x="6197600" y="4195763"/>
            <a:ext cx="820738" cy="1190625"/>
          </a:xfrm>
          <a:prstGeom prst="rect">
            <a:avLst/>
          </a:prstGeom>
          <a:noFill/>
          <a:ln>
            <a:noFill/>
          </a:ln>
        </p:spPr>
      </p:pic>
      <p:pic>
        <p:nvPicPr>
          <p:cNvPr id="99" name="Google Shape;99;p15"/>
          <p:cNvPicPr preferRelativeResize="0"/>
          <p:nvPr/>
        </p:nvPicPr>
        <p:blipFill rotWithShape="1">
          <a:blip r:embed="rId4">
            <a:alphaModFix/>
          </a:blip>
          <a:srcRect b="0" l="0" r="0" t="0"/>
          <a:stretch/>
        </p:blipFill>
        <p:spPr>
          <a:xfrm>
            <a:off x="2614613" y="3055938"/>
            <a:ext cx="623887" cy="628650"/>
          </a:xfrm>
          <a:prstGeom prst="rect">
            <a:avLst/>
          </a:prstGeom>
          <a:noFill/>
          <a:ln>
            <a:noFill/>
          </a:ln>
        </p:spPr>
      </p:pic>
      <p:sp>
        <p:nvSpPr>
          <p:cNvPr id="100" name="Google Shape;100;p15"/>
          <p:cNvSpPr txBox="1"/>
          <p:nvPr/>
        </p:nvSpPr>
        <p:spPr>
          <a:xfrm>
            <a:off x="5805488" y="3303588"/>
            <a:ext cx="1308100" cy="828675"/>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A50021"/>
              </a:buClr>
              <a:buSzPts val="2400"/>
              <a:buFont typeface="Courier New"/>
              <a:buNone/>
            </a:pPr>
            <a:r>
              <a:rPr b="1" i="0" lang="en-US" sz="2400" u="none" cap="none" strike="noStrike">
                <a:solidFill>
                  <a:srgbClr val="A50021"/>
                </a:solidFill>
                <a:latin typeface="Courier New"/>
                <a:ea typeface="Courier New"/>
                <a:cs typeface="Courier New"/>
                <a:sym typeface="Courier New"/>
              </a:rPr>
              <a:t>Server</a:t>
            </a:r>
            <a:endParaRPr/>
          </a:p>
          <a:p>
            <a:pPr indent="0" lvl="0" marL="0" marR="0" rtl="0" algn="ctr">
              <a:spcBef>
                <a:spcPts val="500"/>
              </a:spcBef>
              <a:spcAft>
                <a:spcPts val="0"/>
              </a:spcAft>
              <a:buClr>
                <a:srgbClr val="000000"/>
              </a:buClr>
              <a:buSzPts val="2000"/>
              <a:buFont typeface="Courier New"/>
              <a:buNone/>
            </a:pPr>
            <a:r>
              <a:rPr b="1" i="0" lang="en-US" sz="2000" u="none" cap="none" strike="noStrike">
                <a:solidFill>
                  <a:srgbClr val="000000"/>
                </a:solidFill>
                <a:latin typeface="Courier New"/>
                <a:ea typeface="Courier New"/>
                <a:cs typeface="Courier New"/>
                <a:sym typeface="Courier New"/>
              </a:rPr>
              <a:t>mysqld</a:t>
            </a:r>
            <a:endParaRPr/>
          </a:p>
        </p:txBody>
      </p:sp>
      <p:sp>
        <p:nvSpPr>
          <p:cNvPr id="101" name="Google Shape;101;p15"/>
          <p:cNvSpPr txBox="1"/>
          <p:nvPr/>
        </p:nvSpPr>
        <p:spPr>
          <a:xfrm>
            <a:off x="1025525" y="3132138"/>
            <a:ext cx="1522413" cy="368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"mysql" </a:t>
            </a:r>
            <a:r>
              <a:rPr b="0" i="0" lang="en-US" sz="1800" u="none" cap="none" strike="noStrike">
                <a:solidFill>
                  <a:srgbClr val="CC0000"/>
                </a:solidFill>
                <a:latin typeface="Arial"/>
                <a:ea typeface="Arial"/>
                <a:cs typeface="Arial"/>
                <a:sym typeface="Arial"/>
              </a:rPr>
              <a:t>utility</a:t>
            </a:r>
            <a:endParaRPr/>
          </a:p>
        </p:txBody>
      </p:sp>
      <p:pic>
        <p:nvPicPr>
          <p:cNvPr id="102" name="Google Shape;102;p15"/>
          <p:cNvPicPr preferRelativeResize="0"/>
          <p:nvPr/>
        </p:nvPicPr>
        <p:blipFill rotWithShape="1">
          <a:blip r:embed="rId4">
            <a:alphaModFix/>
          </a:blip>
          <a:srcRect b="0" l="0" r="0" t="0"/>
          <a:stretch/>
        </p:blipFill>
        <p:spPr>
          <a:xfrm>
            <a:off x="749300" y="3927475"/>
            <a:ext cx="623888" cy="628650"/>
          </a:xfrm>
          <a:prstGeom prst="rect">
            <a:avLst/>
          </a:prstGeom>
          <a:noFill/>
          <a:ln>
            <a:noFill/>
          </a:ln>
        </p:spPr>
      </p:pic>
      <p:sp>
        <p:nvSpPr>
          <p:cNvPr id="103" name="Google Shape;103;p15"/>
          <p:cNvSpPr txBox="1"/>
          <p:nvPr/>
        </p:nvSpPr>
        <p:spPr>
          <a:xfrm>
            <a:off x="365125" y="4495800"/>
            <a:ext cx="1506538" cy="642938"/>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CC0000"/>
              </a:buClr>
              <a:buSzPts val="1800"/>
              <a:buFont typeface="Arial"/>
              <a:buNone/>
            </a:pPr>
            <a:r>
              <a:rPr b="0" i="0" lang="en-US" sz="1800" u="none" cap="none" strike="noStrike">
                <a:solidFill>
                  <a:srgbClr val="CC0000"/>
                </a:solidFill>
                <a:latin typeface="Arial"/>
                <a:ea typeface="Arial"/>
                <a:cs typeface="Arial"/>
                <a:sym typeface="Arial"/>
              </a:rPr>
              <a:t>Java App </a:t>
            </a:r>
            <a:br>
              <a:rPr b="0" i="0" lang="en-US" sz="1800" u="none" cap="none" strike="noStrike">
                <a:solidFill>
                  <a:srgbClr val="CC0000"/>
                </a:solidFill>
                <a:latin typeface="Arial"/>
                <a:ea typeface="Arial"/>
                <a:cs typeface="Arial"/>
                <a:sym typeface="Arial"/>
              </a:rPr>
            </a:br>
            <a:r>
              <a:rPr b="0" i="0" lang="en-US" sz="1800" u="none" cap="none" strike="noStrike">
                <a:solidFill>
                  <a:srgbClr val="CC0000"/>
                </a:solidFill>
                <a:latin typeface="Arial"/>
                <a:ea typeface="Arial"/>
                <a:cs typeface="Arial"/>
                <a:sym typeface="Arial"/>
              </a:rPr>
              <a:t>+JDBC </a:t>
            </a:r>
            <a:r>
              <a:rPr b="0" i="0" lang="en-US" sz="1800" u="none" cap="none" strike="noStrike">
                <a:solidFill>
                  <a:srgbClr val="000000"/>
                </a:solidFill>
                <a:latin typeface="Arial"/>
                <a:ea typeface="Arial"/>
                <a:cs typeface="Arial"/>
                <a:sym typeface="Arial"/>
              </a:rPr>
              <a:t>client</a:t>
            </a:r>
            <a:endParaRPr/>
          </a:p>
        </p:txBody>
      </p:sp>
      <p:sp>
        <p:nvSpPr>
          <p:cNvPr id="104" name="Google Shape;104;p15"/>
          <p:cNvSpPr txBox="1"/>
          <p:nvPr/>
        </p:nvSpPr>
        <p:spPr>
          <a:xfrm>
            <a:off x="2349500" y="5481638"/>
            <a:ext cx="1462088" cy="3683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CC0000"/>
              </a:buClr>
              <a:buSzPts val="1800"/>
              <a:buFont typeface="Arial"/>
              <a:buNone/>
            </a:pPr>
            <a:r>
              <a:rPr b="0" i="0" lang="en-US" sz="1800" u="none" cap="none" strike="noStrike">
                <a:solidFill>
                  <a:srgbClr val="CC0000"/>
                </a:solidFill>
                <a:latin typeface="Arial"/>
                <a:ea typeface="Arial"/>
                <a:cs typeface="Arial"/>
                <a:sym typeface="Arial"/>
              </a:rPr>
              <a:t>Excel </a:t>
            </a:r>
            <a:r>
              <a:rPr b="0" i="0" lang="en-US" sz="1800" u="none" cap="none" strike="noStrike">
                <a:solidFill>
                  <a:srgbClr val="000000"/>
                </a:solidFill>
                <a:latin typeface="Arial"/>
                <a:ea typeface="Arial"/>
                <a:cs typeface="Arial"/>
                <a:sym typeface="Arial"/>
              </a:rPr>
              <a:t>client </a:t>
            </a:r>
            <a:r>
              <a:rPr b="0" i="0" lang="en-US" sz="1800" u="none" cap="none" strike="noStrike">
                <a:solidFill>
                  <a:srgbClr val="CC0000"/>
                </a:solidFill>
                <a:latin typeface="Arial"/>
                <a:ea typeface="Arial"/>
                <a:cs typeface="Arial"/>
                <a:sym typeface="Arial"/>
              </a:rPr>
              <a:t> </a:t>
            </a:r>
            <a:endParaRPr/>
          </a:p>
        </p:txBody>
      </p:sp>
      <p:cxnSp>
        <p:nvCxnSpPr>
          <p:cNvPr id="105" name="Google Shape;105;p15"/>
          <p:cNvCxnSpPr/>
          <p:nvPr/>
        </p:nvCxnSpPr>
        <p:spPr>
          <a:xfrm>
            <a:off x="3259138" y="5026025"/>
            <a:ext cx="995362" cy="1588"/>
          </a:xfrm>
          <a:prstGeom prst="straightConnector1">
            <a:avLst/>
          </a:prstGeom>
          <a:noFill/>
          <a:ln cap="flat" cmpd="sng" w="9525">
            <a:solidFill>
              <a:srgbClr val="000000"/>
            </a:solidFill>
            <a:prstDash val="solid"/>
            <a:miter lim="800000"/>
            <a:headEnd len="med" w="med" type="none"/>
            <a:tailEnd len="med" w="med" type="none"/>
          </a:ln>
        </p:spPr>
      </p:cxnSp>
      <p:cxnSp>
        <p:nvCxnSpPr>
          <p:cNvPr id="106" name="Google Shape;106;p15"/>
          <p:cNvCxnSpPr/>
          <p:nvPr/>
        </p:nvCxnSpPr>
        <p:spPr>
          <a:xfrm>
            <a:off x="3041650" y="3729038"/>
            <a:ext cx="1711325" cy="1203325"/>
          </a:xfrm>
          <a:prstGeom prst="straightConnector1">
            <a:avLst/>
          </a:prstGeom>
          <a:noFill/>
          <a:ln cap="flat" cmpd="sng" w="9525">
            <a:solidFill>
              <a:srgbClr val="000000"/>
            </a:solidFill>
            <a:prstDash val="solid"/>
            <a:miter lim="800000"/>
            <a:headEnd len="med" w="med" type="none"/>
            <a:tailEnd len="med" w="med" type="none"/>
          </a:ln>
        </p:spPr>
      </p:cxnSp>
      <p:cxnSp>
        <p:nvCxnSpPr>
          <p:cNvPr id="107" name="Google Shape;107;p15"/>
          <p:cNvCxnSpPr/>
          <p:nvPr/>
        </p:nvCxnSpPr>
        <p:spPr>
          <a:xfrm>
            <a:off x="1196975" y="4319588"/>
            <a:ext cx="3079750" cy="601662"/>
          </a:xfrm>
          <a:prstGeom prst="straightConnector1">
            <a:avLst/>
          </a:prstGeom>
          <a:noFill/>
          <a:ln cap="flat" cmpd="sng" w="9525">
            <a:solidFill>
              <a:srgbClr val="000000"/>
            </a:solidFill>
            <a:prstDash val="solid"/>
            <a:miter lim="800000"/>
            <a:headEnd len="med" w="med" type="none"/>
            <a:tailEnd len="med" w="med" type="none"/>
          </a:ln>
        </p:spPr>
      </p:cxnSp>
      <p:grpSp>
        <p:nvGrpSpPr>
          <p:cNvPr id="108" name="Google Shape;108;p15"/>
          <p:cNvGrpSpPr/>
          <p:nvPr/>
        </p:nvGrpSpPr>
        <p:grpSpPr>
          <a:xfrm>
            <a:off x="4254500" y="4943475"/>
            <a:ext cx="885825" cy="201613"/>
            <a:chOff x="2680" y="3114"/>
            <a:chExt cx="558" cy="127"/>
          </a:xfrm>
        </p:grpSpPr>
        <p:sp>
          <p:nvSpPr>
            <p:cNvPr id="109" name="Google Shape;109;p15"/>
            <p:cNvSpPr/>
            <p:nvPr/>
          </p:nvSpPr>
          <p:spPr>
            <a:xfrm>
              <a:off x="2680" y="3114"/>
              <a:ext cx="547" cy="35"/>
            </a:xfrm>
            <a:custGeom>
              <a:rect b="b" l="l" r="r" t="t"/>
              <a:pathLst>
                <a:path extrusionOk="0" h="71" w="1098">
                  <a:moveTo>
                    <a:pt x="1098" y="71"/>
                  </a:moveTo>
                  <a:lnTo>
                    <a:pt x="79" y="71"/>
                  </a:lnTo>
                  <a:lnTo>
                    <a:pt x="0" y="0"/>
                  </a:lnTo>
                  <a:lnTo>
                    <a:pt x="1019" y="0"/>
                  </a:lnTo>
                  <a:lnTo>
                    <a:pt x="1098" y="71"/>
                  </a:lnTo>
                  <a:close/>
                </a:path>
              </a:pathLst>
            </a:cu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5"/>
            <p:cNvSpPr/>
            <p:nvPr/>
          </p:nvSpPr>
          <p:spPr>
            <a:xfrm>
              <a:off x="2681" y="3114"/>
              <a:ext cx="42" cy="127"/>
            </a:xfrm>
            <a:custGeom>
              <a:rect b="b" l="l" r="r" t="t"/>
              <a:pathLst>
                <a:path extrusionOk="0" h="256" w="87">
                  <a:moveTo>
                    <a:pt x="87" y="67"/>
                  </a:moveTo>
                  <a:lnTo>
                    <a:pt x="87" y="256"/>
                  </a:lnTo>
                  <a:lnTo>
                    <a:pt x="0" y="189"/>
                  </a:lnTo>
                  <a:lnTo>
                    <a:pt x="0" y="0"/>
                  </a:lnTo>
                  <a:lnTo>
                    <a:pt x="87" y="67"/>
                  </a:lnTo>
                  <a:close/>
                </a:path>
              </a:pathLst>
            </a:custGeom>
            <a:solidFill>
              <a:srgbClr val="7167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15"/>
            <p:cNvSpPr/>
            <p:nvPr/>
          </p:nvSpPr>
          <p:spPr>
            <a:xfrm>
              <a:off x="2711" y="3146"/>
              <a:ext cx="527" cy="95"/>
            </a:xfrm>
            <a:prstGeom prst="rect">
              <a:avLst/>
            </a:prstGeom>
            <a:solidFill>
              <a:srgbClr val="BCB7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2" name="Google Shape;112;p15"/>
            <p:cNvGrpSpPr/>
            <p:nvPr/>
          </p:nvGrpSpPr>
          <p:grpSpPr>
            <a:xfrm>
              <a:off x="3105" y="3157"/>
              <a:ext cx="101" cy="74"/>
              <a:chOff x="3105" y="3157"/>
              <a:chExt cx="101" cy="74"/>
            </a:xfrm>
          </p:grpSpPr>
          <p:grpSp>
            <p:nvGrpSpPr>
              <p:cNvPr id="113" name="Google Shape;113;p15"/>
              <p:cNvGrpSpPr/>
              <p:nvPr/>
            </p:nvGrpSpPr>
            <p:grpSpPr>
              <a:xfrm>
                <a:off x="3105" y="3157"/>
                <a:ext cx="27" cy="34"/>
                <a:chOff x="3105" y="3157"/>
                <a:chExt cx="27" cy="34"/>
              </a:xfrm>
            </p:grpSpPr>
            <p:grpSp>
              <p:nvGrpSpPr>
                <p:cNvPr id="114" name="Google Shape;114;p15"/>
                <p:cNvGrpSpPr/>
                <p:nvPr/>
              </p:nvGrpSpPr>
              <p:grpSpPr>
                <a:xfrm>
                  <a:off x="3105" y="3157"/>
                  <a:ext cx="27" cy="34"/>
                  <a:chOff x="3105" y="3157"/>
                  <a:chExt cx="27" cy="34"/>
                </a:xfrm>
              </p:grpSpPr>
              <p:sp>
                <p:nvSpPr>
                  <p:cNvPr id="115" name="Google Shape;115;p15"/>
                  <p:cNvSpPr/>
                  <p:nvPr/>
                </p:nvSpPr>
                <p:spPr>
                  <a:xfrm>
                    <a:off x="3107" y="3158"/>
                    <a:ext cx="22" cy="3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5"/>
                  <p:cNvSpPr/>
                  <p:nvPr/>
                </p:nvSpPr>
                <p:spPr>
                  <a:xfrm>
                    <a:off x="3105" y="315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7" name="Google Shape;117;p15"/>
                <p:cNvGrpSpPr/>
                <p:nvPr/>
              </p:nvGrpSpPr>
              <p:grpSpPr>
                <a:xfrm>
                  <a:off x="3108" y="3160"/>
                  <a:ext cx="21" cy="13"/>
                  <a:chOff x="3108" y="3160"/>
                  <a:chExt cx="21" cy="13"/>
                </a:xfrm>
              </p:grpSpPr>
              <p:sp>
                <p:nvSpPr>
                  <p:cNvPr id="118" name="Google Shape;118;p15"/>
                  <p:cNvSpPr/>
                  <p:nvPr/>
                </p:nvSpPr>
                <p:spPr>
                  <a:xfrm>
                    <a:off x="3111" y="3162"/>
                    <a:ext cx="16" cy="1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5"/>
                  <p:cNvSpPr/>
                  <p:nvPr/>
                </p:nvSpPr>
                <p:spPr>
                  <a:xfrm>
                    <a:off x="3108" y="3160"/>
                    <a:ext cx="21" cy="13"/>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0" name="Google Shape;120;p15"/>
                <p:cNvSpPr/>
                <p:nvPr/>
              </p:nvSpPr>
              <p:spPr>
                <a:xfrm>
                  <a:off x="3110" y="3161"/>
                  <a:ext cx="18" cy="17"/>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1" name="Google Shape;121;p15"/>
              <p:cNvGrpSpPr/>
              <p:nvPr/>
            </p:nvGrpSpPr>
            <p:grpSpPr>
              <a:xfrm>
                <a:off x="3105" y="3197"/>
                <a:ext cx="27" cy="34"/>
                <a:chOff x="3105" y="3197"/>
                <a:chExt cx="27" cy="34"/>
              </a:xfrm>
            </p:grpSpPr>
            <p:grpSp>
              <p:nvGrpSpPr>
                <p:cNvPr id="122" name="Google Shape;122;p15"/>
                <p:cNvGrpSpPr/>
                <p:nvPr/>
              </p:nvGrpSpPr>
              <p:grpSpPr>
                <a:xfrm>
                  <a:off x="3105" y="3197"/>
                  <a:ext cx="27" cy="34"/>
                  <a:chOff x="3105" y="3197"/>
                  <a:chExt cx="27" cy="34"/>
                </a:xfrm>
              </p:grpSpPr>
              <p:sp>
                <p:nvSpPr>
                  <p:cNvPr id="123" name="Google Shape;123;p15"/>
                  <p:cNvSpPr/>
                  <p:nvPr/>
                </p:nvSpPr>
                <p:spPr>
                  <a:xfrm>
                    <a:off x="3107" y="3198"/>
                    <a:ext cx="22" cy="3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5"/>
                  <p:cNvSpPr/>
                  <p:nvPr/>
                </p:nvSpPr>
                <p:spPr>
                  <a:xfrm>
                    <a:off x="3105" y="319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5" name="Google Shape;125;p15"/>
                <p:cNvGrpSpPr/>
                <p:nvPr/>
              </p:nvGrpSpPr>
              <p:grpSpPr>
                <a:xfrm>
                  <a:off x="3108" y="3200"/>
                  <a:ext cx="21" cy="14"/>
                  <a:chOff x="3108" y="3200"/>
                  <a:chExt cx="21" cy="14"/>
                </a:xfrm>
              </p:grpSpPr>
              <p:sp>
                <p:nvSpPr>
                  <p:cNvPr id="126" name="Google Shape;126;p15"/>
                  <p:cNvSpPr/>
                  <p:nvPr/>
                </p:nvSpPr>
                <p:spPr>
                  <a:xfrm>
                    <a:off x="3111" y="3201"/>
                    <a:ext cx="16" cy="1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5"/>
                  <p:cNvSpPr/>
                  <p:nvPr/>
                </p:nvSpPr>
                <p:spPr>
                  <a:xfrm>
                    <a:off x="3108" y="3200"/>
                    <a:ext cx="21" cy="1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8" name="Google Shape;128;p15"/>
                <p:cNvSpPr/>
                <p:nvPr/>
              </p:nvSpPr>
              <p:spPr>
                <a:xfrm>
                  <a:off x="3110" y="3200"/>
                  <a:ext cx="18" cy="18"/>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9" name="Google Shape;129;p15"/>
              <p:cNvGrpSpPr/>
              <p:nvPr/>
            </p:nvGrpSpPr>
            <p:grpSpPr>
              <a:xfrm>
                <a:off x="3142" y="3157"/>
                <a:ext cx="27" cy="34"/>
                <a:chOff x="3142" y="3157"/>
                <a:chExt cx="27" cy="34"/>
              </a:xfrm>
            </p:grpSpPr>
            <p:grpSp>
              <p:nvGrpSpPr>
                <p:cNvPr id="130" name="Google Shape;130;p15"/>
                <p:cNvGrpSpPr/>
                <p:nvPr/>
              </p:nvGrpSpPr>
              <p:grpSpPr>
                <a:xfrm>
                  <a:off x="3142" y="3157"/>
                  <a:ext cx="27" cy="34"/>
                  <a:chOff x="3142" y="3157"/>
                  <a:chExt cx="27" cy="34"/>
                </a:xfrm>
              </p:grpSpPr>
              <p:sp>
                <p:nvSpPr>
                  <p:cNvPr id="131" name="Google Shape;131;p15"/>
                  <p:cNvSpPr/>
                  <p:nvPr/>
                </p:nvSpPr>
                <p:spPr>
                  <a:xfrm>
                    <a:off x="3144" y="3158"/>
                    <a:ext cx="23" cy="3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5"/>
                  <p:cNvSpPr/>
                  <p:nvPr/>
                </p:nvSpPr>
                <p:spPr>
                  <a:xfrm>
                    <a:off x="3142" y="315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3" name="Google Shape;133;p15"/>
                <p:cNvGrpSpPr/>
                <p:nvPr/>
              </p:nvGrpSpPr>
              <p:grpSpPr>
                <a:xfrm>
                  <a:off x="3146" y="3160"/>
                  <a:ext cx="20" cy="13"/>
                  <a:chOff x="3146" y="3160"/>
                  <a:chExt cx="20" cy="13"/>
                </a:xfrm>
              </p:grpSpPr>
              <p:sp>
                <p:nvSpPr>
                  <p:cNvPr id="134" name="Google Shape;134;p15"/>
                  <p:cNvSpPr/>
                  <p:nvPr/>
                </p:nvSpPr>
                <p:spPr>
                  <a:xfrm>
                    <a:off x="3148" y="3162"/>
                    <a:ext cx="15" cy="1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5"/>
                  <p:cNvSpPr/>
                  <p:nvPr/>
                </p:nvSpPr>
                <p:spPr>
                  <a:xfrm>
                    <a:off x="3146" y="3160"/>
                    <a:ext cx="20" cy="13"/>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15"/>
                <p:cNvSpPr/>
                <p:nvPr/>
              </p:nvSpPr>
              <p:spPr>
                <a:xfrm>
                  <a:off x="3147" y="3161"/>
                  <a:ext cx="18" cy="17"/>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7" name="Google Shape;137;p15"/>
              <p:cNvGrpSpPr/>
              <p:nvPr/>
            </p:nvGrpSpPr>
            <p:grpSpPr>
              <a:xfrm>
                <a:off x="3142" y="3197"/>
                <a:ext cx="27" cy="34"/>
                <a:chOff x="3142" y="3197"/>
                <a:chExt cx="27" cy="34"/>
              </a:xfrm>
            </p:grpSpPr>
            <p:grpSp>
              <p:nvGrpSpPr>
                <p:cNvPr id="138" name="Google Shape;138;p15"/>
                <p:cNvGrpSpPr/>
                <p:nvPr/>
              </p:nvGrpSpPr>
              <p:grpSpPr>
                <a:xfrm>
                  <a:off x="3142" y="3197"/>
                  <a:ext cx="27" cy="34"/>
                  <a:chOff x="3142" y="3197"/>
                  <a:chExt cx="27" cy="34"/>
                </a:xfrm>
              </p:grpSpPr>
              <p:sp>
                <p:nvSpPr>
                  <p:cNvPr id="139" name="Google Shape;139;p15"/>
                  <p:cNvSpPr/>
                  <p:nvPr/>
                </p:nvSpPr>
                <p:spPr>
                  <a:xfrm>
                    <a:off x="3144" y="3198"/>
                    <a:ext cx="23" cy="3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5"/>
                  <p:cNvSpPr/>
                  <p:nvPr/>
                </p:nvSpPr>
                <p:spPr>
                  <a:xfrm>
                    <a:off x="3142" y="319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1" name="Google Shape;141;p15"/>
                <p:cNvGrpSpPr/>
                <p:nvPr/>
              </p:nvGrpSpPr>
              <p:grpSpPr>
                <a:xfrm>
                  <a:off x="3146" y="3200"/>
                  <a:ext cx="20" cy="14"/>
                  <a:chOff x="3146" y="3200"/>
                  <a:chExt cx="20" cy="14"/>
                </a:xfrm>
              </p:grpSpPr>
              <p:sp>
                <p:nvSpPr>
                  <p:cNvPr id="142" name="Google Shape;142;p15"/>
                  <p:cNvSpPr/>
                  <p:nvPr/>
                </p:nvSpPr>
                <p:spPr>
                  <a:xfrm>
                    <a:off x="3148" y="3201"/>
                    <a:ext cx="15" cy="1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15"/>
                  <p:cNvSpPr/>
                  <p:nvPr/>
                </p:nvSpPr>
                <p:spPr>
                  <a:xfrm>
                    <a:off x="3146" y="3200"/>
                    <a:ext cx="20" cy="1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 name="Google Shape;144;p15"/>
                <p:cNvSpPr/>
                <p:nvPr/>
              </p:nvSpPr>
              <p:spPr>
                <a:xfrm>
                  <a:off x="3147" y="3200"/>
                  <a:ext cx="18" cy="18"/>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5" name="Google Shape;145;p15"/>
              <p:cNvGrpSpPr/>
              <p:nvPr/>
            </p:nvGrpSpPr>
            <p:grpSpPr>
              <a:xfrm>
                <a:off x="3179" y="3157"/>
                <a:ext cx="27" cy="34"/>
                <a:chOff x="3179" y="3157"/>
                <a:chExt cx="27" cy="34"/>
              </a:xfrm>
            </p:grpSpPr>
            <p:grpSp>
              <p:nvGrpSpPr>
                <p:cNvPr id="146" name="Google Shape;146;p15"/>
                <p:cNvGrpSpPr/>
                <p:nvPr/>
              </p:nvGrpSpPr>
              <p:grpSpPr>
                <a:xfrm>
                  <a:off x="3179" y="3157"/>
                  <a:ext cx="27" cy="34"/>
                  <a:chOff x="3179" y="3157"/>
                  <a:chExt cx="27" cy="34"/>
                </a:xfrm>
              </p:grpSpPr>
              <p:sp>
                <p:nvSpPr>
                  <p:cNvPr id="147" name="Google Shape;147;p15"/>
                  <p:cNvSpPr/>
                  <p:nvPr/>
                </p:nvSpPr>
                <p:spPr>
                  <a:xfrm>
                    <a:off x="3182" y="3158"/>
                    <a:ext cx="22" cy="3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5"/>
                  <p:cNvSpPr/>
                  <p:nvPr/>
                </p:nvSpPr>
                <p:spPr>
                  <a:xfrm>
                    <a:off x="3179" y="315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9" name="Google Shape;149;p15"/>
                <p:cNvGrpSpPr/>
                <p:nvPr/>
              </p:nvGrpSpPr>
              <p:grpSpPr>
                <a:xfrm>
                  <a:off x="3183" y="3160"/>
                  <a:ext cx="20" cy="13"/>
                  <a:chOff x="3183" y="3160"/>
                  <a:chExt cx="20" cy="13"/>
                </a:xfrm>
              </p:grpSpPr>
              <p:sp>
                <p:nvSpPr>
                  <p:cNvPr id="150" name="Google Shape;150;p15"/>
                  <p:cNvSpPr/>
                  <p:nvPr/>
                </p:nvSpPr>
                <p:spPr>
                  <a:xfrm>
                    <a:off x="3185" y="3162"/>
                    <a:ext cx="16" cy="1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5"/>
                  <p:cNvSpPr/>
                  <p:nvPr/>
                </p:nvSpPr>
                <p:spPr>
                  <a:xfrm>
                    <a:off x="3183" y="3160"/>
                    <a:ext cx="20" cy="13"/>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2" name="Google Shape;152;p15"/>
                <p:cNvSpPr/>
                <p:nvPr/>
              </p:nvSpPr>
              <p:spPr>
                <a:xfrm>
                  <a:off x="3184" y="3161"/>
                  <a:ext cx="18" cy="17"/>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3" name="Google Shape;153;p15"/>
              <p:cNvGrpSpPr/>
              <p:nvPr/>
            </p:nvGrpSpPr>
            <p:grpSpPr>
              <a:xfrm>
                <a:off x="3179" y="3197"/>
                <a:ext cx="27" cy="34"/>
                <a:chOff x="3179" y="3197"/>
                <a:chExt cx="27" cy="34"/>
              </a:xfrm>
            </p:grpSpPr>
            <p:grpSp>
              <p:nvGrpSpPr>
                <p:cNvPr id="154" name="Google Shape;154;p15"/>
                <p:cNvGrpSpPr/>
                <p:nvPr/>
              </p:nvGrpSpPr>
              <p:grpSpPr>
                <a:xfrm>
                  <a:off x="3179" y="3197"/>
                  <a:ext cx="27" cy="34"/>
                  <a:chOff x="3179" y="3197"/>
                  <a:chExt cx="27" cy="34"/>
                </a:xfrm>
              </p:grpSpPr>
              <p:sp>
                <p:nvSpPr>
                  <p:cNvPr id="155" name="Google Shape;155;p15"/>
                  <p:cNvSpPr/>
                  <p:nvPr/>
                </p:nvSpPr>
                <p:spPr>
                  <a:xfrm>
                    <a:off x="3182" y="3198"/>
                    <a:ext cx="22" cy="30"/>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5"/>
                  <p:cNvSpPr/>
                  <p:nvPr/>
                </p:nvSpPr>
                <p:spPr>
                  <a:xfrm>
                    <a:off x="3179" y="3197"/>
                    <a:ext cx="27" cy="3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7" name="Google Shape;157;p15"/>
                <p:cNvGrpSpPr/>
                <p:nvPr/>
              </p:nvGrpSpPr>
              <p:grpSpPr>
                <a:xfrm>
                  <a:off x="3183" y="3200"/>
                  <a:ext cx="20" cy="14"/>
                  <a:chOff x="3183" y="3200"/>
                  <a:chExt cx="20" cy="14"/>
                </a:xfrm>
              </p:grpSpPr>
              <p:sp>
                <p:nvSpPr>
                  <p:cNvPr id="158" name="Google Shape;158;p15"/>
                  <p:cNvSpPr/>
                  <p:nvPr/>
                </p:nvSpPr>
                <p:spPr>
                  <a:xfrm>
                    <a:off x="3185" y="3201"/>
                    <a:ext cx="16" cy="11"/>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5"/>
                  <p:cNvSpPr/>
                  <p:nvPr/>
                </p:nvSpPr>
                <p:spPr>
                  <a:xfrm>
                    <a:off x="3183" y="3200"/>
                    <a:ext cx="20" cy="14"/>
                  </a:xfrm>
                  <a:prstGeom prst="rect">
                    <a:avLst/>
                  </a:prstGeom>
                  <a:solidFill>
                    <a:srgbClr val="322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15"/>
                <p:cNvSpPr/>
                <p:nvPr/>
              </p:nvSpPr>
              <p:spPr>
                <a:xfrm>
                  <a:off x="3184" y="3200"/>
                  <a:ext cx="18" cy="18"/>
                </a:xfrm>
                <a:prstGeom prst="rect">
                  <a:avLst/>
                </a:prstGeom>
                <a:solidFill>
                  <a:srgbClr val="E9E7D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grpSp>
      <p:pic>
        <p:nvPicPr>
          <p:cNvPr id="161" name="Google Shape;161;p15"/>
          <p:cNvPicPr preferRelativeResize="0"/>
          <p:nvPr/>
        </p:nvPicPr>
        <p:blipFill rotWithShape="1">
          <a:blip r:embed="rId4">
            <a:alphaModFix/>
          </a:blip>
          <a:srcRect b="0" l="0" r="0" t="0"/>
          <a:stretch/>
        </p:blipFill>
        <p:spPr>
          <a:xfrm>
            <a:off x="2703513" y="4843463"/>
            <a:ext cx="623887" cy="628650"/>
          </a:xfrm>
          <a:prstGeom prst="rect">
            <a:avLst/>
          </a:prstGeom>
          <a:noFill/>
          <a:ln>
            <a:noFill/>
          </a:ln>
        </p:spPr>
      </p:pic>
      <p:cxnSp>
        <p:nvCxnSpPr>
          <p:cNvPr id="162" name="Google Shape;162;p15"/>
          <p:cNvCxnSpPr/>
          <p:nvPr/>
        </p:nvCxnSpPr>
        <p:spPr>
          <a:xfrm>
            <a:off x="5133975" y="5049838"/>
            <a:ext cx="1123950" cy="1587"/>
          </a:xfrm>
          <a:prstGeom prst="straightConnector1">
            <a:avLst/>
          </a:prstGeom>
          <a:noFill/>
          <a:ln cap="flat" cmpd="sng" w="9525">
            <a:solidFill>
              <a:srgbClr val="000000"/>
            </a:solidFill>
            <a:prstDash val="solid"/>
            <a:miter lim="800000"/>
            <a:headEnd len="med" w="med" type="none"/>
            <a:tailEnd len="med" w="med" type="none"/>
          </a:ln>
        </p:spPr>
      </p:cxnSp>
      <p:sp>
        <p:nvSpPr>
          <p:cNvPr id="163" name="Google Shape;163;p15"/>
          <p:cNvSpPr/>
          <p:nvPr/>
        </p:nvSpPr>
        <p:spPr>
          <a:xfrm rot="5400000">
            <a:off x="6299994" y="5282406"/>
            <a:ext cx="206375" cy="1668463"/>
          </a:xfrm>
          <a:prstGeom prst="rightBrace">
            <a:avLst>
              <a:gd fmla="val 67372" name="adj1"/>
              <a:gd fmla="val 50000" name="adj2"/>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5"/>
          <p:cNvSpPr txBox="1"/>
          <p:nvPr/>
        </p:nvSpPr>
        <p:spPr>
          <a:xfrm>
            <a:off x="5303838" y="6156325"/>
            <a:ext cx="2395537" cy="460375"/>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333399"/>
              </a:buClr>
              <a:buSzPts val="2400"/>
              <a:buFont typeface="Arial"/>
              <a:buNone/>
            </a:pPr>
            <a:r>
              <a:rPr lang="en-US" sz="2400">
                <a:solidFill>
                  <a:srgbClr val="333399"/>
                </a:solidFill>
                <a:latin typeface="Arial"/>
                <a:ea typeface="Arial"/>
                <a:cs typeface="Arial"/>
                <a:sym typeface="Arial"/>
              </a:rPr>
              <a:t>Server side</a:t>
            </a:r>
            <a:endParaRPr/>
          </a:p>
        </p:txBody>
      </p:sp>
      <p:sp>
        <p:nvSpPr>
          <p:cNvPr id="165" name="Google Shape;165;p15"/>
          <p:cNvSpPr/>
          <p:nvPr/>
        </p:nvSpPr>
        <p:spPr>
          <a:xfrm rot="5400000">
            <a:off x="2362200" y="4367213"/>
            <a:ext cx="206375" cy="3184525"/>
          </a:xfrm>
          <a:prstGeom prst="rightBrace">
            <a:avLst>
              <a:gd fmla="val 128590" name="adj1"/>
              <a:gd fmla="val 50000" name="adj2"/>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5"/>
          <p:cNvSpPr txBox="1"/>
          <p:nvPr/>
        </p:nvSpPr>
        <p:spPr>
          <a:xfrm>
            <a:off x="779463" y="6089650"/>
            <a:ext cx="3335337" cy="460375"/>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333399"/>
              </a:buClr>
              <a:buSzPts val="2400"/>
              <a:buFont typeface="Arial"/>
              <a:buNone/>
            </a:pPr>
            <a:r>
              <a:rPr lang="en-US" sz="2400">
                <a:solidFill>
                  <a:srgbClr val="333399"/>
                </a:solidFill>
                <a:latin typeface="Arial"/>
                <a:ea typeface="Arial"/>
                <a:cs typeface="Arial"/>
                <a:sym typeface="Arial"/>
              </a:rPr>
              <a:t>Client side</a:t>
            </a:r>
            <a:endParaRPr/>
          </a:p>
        </p:txBody>
      </p:sp>
      <p:sp>
        <p:nvSpPr>
          <p:cNvPr id="167" name="Google Shape;167;p15"/>
          <p:cNvSpPr/>
          <p:nvPr/>
        </p:nvSpPr>
        <p:spPr>
          <a:xfrm>
            <a:off x="7627938" y="4003675"/>
            <a:ext cx="822325" cy="1076325"/>
          </a:xfrm>
          <a:prstGeom prst="flowChartMagneticDisk">
            <a:avLst/>
          </a:prstGeom>
          <a:gradFill>
            <a:gsLst>
              <a:gs pos="0">
                <a:srgbClr val="6699FF"/>
              </a:gs>
              <a:gs pos="50000">
                <a:srgbClr val="2F4675"/>
              </a:gs>
              <a:gs pos="100000">
                <a:srgbClr val="6699FF"/>
              </a:gs>
            </a:gsLst>
            <a:lin ang="10800000" scaled="0"/>
          </a:gra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cxnSp>
        <p:nvCxnSpPr>
          <p:cNvPr id="168" name="Google Shape;168;p15"/>
          <p:cNvCxnSpPr/>
          <p:nvPr/>
        </p:nvCxnSpPr>
        <p:spPr>
          <a:xfrm>
            <a:off x="6837363" y="4572000"/>
            <a:ext cx="720725" cy="1588"/>
          </a:xfrm>
          <a:prstGeom prst="straightConnector1">
            <a:avLst/>
          </a:prstGeom>
          <a:noFill/>
          <a:ln cap="flat" cmpd="sng" w="9525">
            <a:solidFill>
              <a:srgbClr val="000000"/>
            </a:solidFill>
            <a:prstDash val="solid"/>
            <a:miter lim="800000"/>
            <a:headEnd len="med" w="med" type="none"/>
            <a:tailEnd len="med" w="med" type="triangle"/>
          </a:ln>
        </p:spPr>
      </p:cxnSp>
      <p:sp>
        <p:nvSpPr>
          <p:cNvPr id="169" name="Google Shape;169;p15"/>
          <p:cNvSpPr txBox="1"/>
          <p:nvPr/>
        </p:nvSpPr>
        <p:spPr>
          <a:xfrm>
            <a:off x="7054850" y="5008563"/>
            <a:ext cx="2089150" cy="1008062"/>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2000"/>
              <a:buFont typeface="Comic Sans MS"/>
              <a:buNone/>
            </a:pPr>
            <a:r>
              <a:rPr lang="en-US" sz="2000">
                <a:solidFill>
                  <a:srgbClr val="000000"/>
                </a:solidFill>
                <a:latin typeface="Comic Sans MS"/>
                <a:ea typeface="Comic Sans MS"/>
                <a:cs typeface="Comic Sans MS"/>
                <a:sym typeface="Comic Sans MS"/>
              </a:rPr>
              <a:t>server controls access to database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Warning: </a:t>
            </a:r>
            <a:r>
              <a:rPr lang="en-US">
                <a:solidFill>
                  <a:srgbClr val="FF0000"/>
                </a:solidFill>
              </a:rPr>
              <a:t>don't forget WHERE</a:t>
            </a:r>
            <a:endParaRPr b="1"/>
          </a:p>
        </p:txBody>
      </p:sp>
      <p:sp>
        <p:nvSpPr>
          <p:cNvPr id="340" name="Google Shape;340;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solidFill>
                  <a:srgbClr val="333399"/>
                </a:solidFill>
              </a:rPr>
              <a:t>UPDATE</a:t>
            </a:r>
            <a:r>
              <a:rPr lang="en-US" sz="2000"/>
              <a:t> can change </a:t>
            </a:r>
            <a:r>
              <a:rPr i="1" lang="en-US" sz="2000">
                <a:solidFill>
                  <a:srgbClr val="FF0000"/>
                </a:solidFill>
              </a:rPr>
              <a:t>every row in a database</a:t>
            </a:r>
            <a:endParaRPr/>
          </a:p>
          <a:p>
            <a:pPr indent="-455613" lvl="0" marL="455613" rtl="0" algn="l">
              <a:spcBef>
                <a:spcPts val="1500"/>
              </a:spcBef>
              <a:spcAft>
                <a:spcPts val="0"/>
              </a:spcAft>
              <a:buClr>
                <a:srgbClr val="3333CC"/>
              </a:buClr>
              <a:buSzPts val="1900"/>
              <a:buFont typeface="Noto Sans Symbols"/>
              <a:buChar char="▪"/>
            </a:pPr>
            <a:r>
              <a:rPr b="1" lang="en-US" sz="2000">
                <a:latin typeface="Courier New"/>
                <a:ea typeface="Courier New"/>
                <a:cs typeface="Courier New"/>
                <a:sym typeface="Courier New"/>
              </a:rPr>
              <a:t>Make sure that your WHERE clause selects </a:t>
            </a:r>
            <a:r>
              <a:rPr b="1" lang="en-US" sz="2000">
                <a:solidFill>
                  <a:srgbClr val="FF0000"/>
                </a:solidFill>
                <a:latin typeface="Courier New"/>
                <a:ea typeface="Courier New"/>
                <a:cs typeface="Courier New"/>
                <a:sym typeface="Courier New"/>
              </a:rPr>
              <a:t>only</a:t>
            </a:r>
            <a:r>
              <a:rPr b="1" lang="en-US" sz="2000">
                <a:latin typeface="Courier New"/>
                <a:ea typeface="Courier New"/>
                <a:cs typeface="Courier New"/>
                <a:sym typeface="Courier New"/>
              </a:rPr>
              <a:t> records you </a:t>
            </a:r>
            <a:r>
              <a:rPr b="1" lang="en-US">
                <a:latin typeface="Courier New"/>
                <a:ea typeface="Courier New"/>
                <a:cs typeface="Courier New"/>
                <a:sym typeface="Courier New"/>
              </a:rPr>
              <a:t>want to change!</a:t>
            </a:r>
            <a:endParaRPr/>
          </a:p>
          <a:p>
            <a:pPr indent="-139700" lvl="0" marL="342900" rtl="0" algn="l">
              <a:spcBef>
                <a:spcPts val="640"/>
              </a:spcBef>
              <a:spcAft>
                <a:spcPts val="0"/>
              </a:spcAft>
              <a:buClr>
                <a:schemeClr val="dk1"/>
              </a:buClr>
              <a:buSzPts val="3200"/>
              <a:buNone/>
            </a:pPr>
            <a:r>
              <a:t/>
            </a:r>
            <a:endParaRPr/>
          </a:p>
        </p:txBody>
      </p:sp>
      <p:sp>
        <p:nvSpPr>
          <p:cNvPr id="341" name="Google Shape;341;p42"/>
          <p:cNvSpPr txBox="1"/>
          <p:nvPr/>
        </p:nvSpPr>
        <p:spPr>
          <a:xfrm>
            <a:off x="687388" y="3135313"/>
            <a:ext cx="7718425" cy="1571625"/>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400"/>
              <a:buFont typeface="Courier New"/>
              <a:buNone/>
            </a:pPr>
            <a:r>
              <a:rPr b="1" lang="en-US" sz="2400">
                <a:solidFill>
                  <a:srgbClr val="000000"/>
                </a:solidFill>
                <a:latin typeface="Courier New"/>
                <a:ea typeface="Courier New"/>
                <a:cs typeface="Courier New"/>
                <a:sym typeface="Courier New"/>
              </a:rPr>
              <a:t>sql&gt;</a:t>
            </a:r>
            <a:r>
              <a:rPr b="1" lang="en-US" sz="2400">
                <a:solidFill>
                  <a:srgbClr val="333399"/>
                </a:solidFill>
                <a:latin typeface="Courier New"/>
                <a:ea typeface="Courier New"/>
                <a:cs typeface="Courier New"/>
                <a:sym typeface="Courier New"/>
              </a:rPr>
              <a:t> UPDATE country </a:t>
            </a:r>
            <a:endParaRPr/>
          </a:p>
          <a:p>
            <a:pPr indent="0" lvl="0" marL="0" marR="0" rtl="0" algn="l">
              <a:spcBef>
                <a:spcPts val="1500"/>
              </a:spcBef>
              <a:spcAft>
                <a:spcPts val="0"/>
              </a:spcAft>
              <a:buClr>
                <a:srgbClr val="333399"/>
              </a:buClr>
              <a:buSzPts val="2400"/>
              <a:buFont typeface="Courier New"/>
              <a:buNone/>
            </a:pPr>
            <a:r>
              <a:rPr b="1" lang="en-US" sz="2400">
                <a:solidFill>
                  <a:srgbClr val="333399"/>
                </a:solidFill>
                <a:latin typeface="Courier New"/>
                <a:ea typeface="Courier New"/>
                <a:cs typeface="Courier New"/>
                <a:sym typeface="Courier New"/>
              </a:rPr>
              <a:t>  SET population=68100000, gnp=345600 ;</a:t>
            </a:r>
            <a:endParaRPr/>
          </a:p>
          <a:p>
            <a:pPr indent="0" lvl="0" marL="0" marR="0" rtl="0" algn="l">
              <a:spcBef>
                <a:spcPts val="1500"/>
              </a:spcBef>
              <a:spcAft>
                <a:spcPts val="0"/>
              </a:spcAft>
              <a:buClr>
                <a:srgbClr val="000000"/>
              </a:buClr>
              <a:buSzPts val="2400"/>
              <a:buFont typeface="Arial"/>
              <a:buNone/>
            </a:pPr>
            <a:r>
              <a:rPr lang="en-US" sz="2400">
                <a:solidFill>
                  <a:srgbClr val="000000"/>
                </a:solidFill>
                <a:latin typeface="Arial"/>
                <a:ea typeface="Arial"/>
                <a:cs typeface="Arial"/>
                <a:sym typeface="Arial"/>
              </a:rPr>
              <a:t>Query OK, 240 rows affected (0.14 sec)</a:t>
            </a:r>
            <a:endParaRPr/>
          </a:p>
        </p:txBody>
      </p:sp>
      <p:sp>
        <p:nvSpPr>
          <p:cNvPr id="342" name="Google Shape;342;p42"/>
          <p:cNvSpPr txBox="1"/>
          <p:nvPr/>
        </p:nvSpPr>
        <p:spPr>
          <a:xfrm>
            <a:off x="812800" y="5588000"/>
            <a:ext cx="3744913" cy="825500"/>
          </a:xfrm>
          <a:prstGeom prst="rect">
            <a:avLst/>
          </a:prstGeom>
          <a:noFill/>
          <a:ln>
            <a:noFill/>
          </a:ln>
        </p:spPr>
        <p:txBody>
          <a:bodyPr anchorCtr="0" anchor="t" bIns="46800" lIns="90000" spcFirstLastPara="1" rIns="90000" wrap="square" tIns="46800">
            <a:noAutofit/>
          </a:bodyPr>
          <a:lstStyle/>
          <a:p>
            <a:pPr indent="0" lvl="0" marL="0" marR="0" rtl="0" algn="l">
              <a:spcBef>
                <a:spcPts val="0"/>
              </a:spcBef>
              <a:spcAft>
                <a:spcPts val="0"/>
              </a:spcAft>
              <a:buClr>
                <a:srgbClr val="FF0000"/>
              </a:buClr>
              <a:buSzPts val="2400"/>
              <a:buFont typeface="Comic Sans MS"/>
              <a:buNone/>
            </a:pPr>
            <a:r>
              <a:rPr lang="en-US" sz="2400">
                <a:solidFill>
                  <a:srgbClr val="FF0000"/>
                </a:solidFill>
                <a:latin typeface="Comic Sans MS"/>
                <a:ea typeface="Comic Sans MS"/>
                <a:cs typeface="Comic Sans MS"/>
                <a:sym typeface="Comic Sans MS"/>
              </a:rPr>
              <a:t>Changed every country in the database!!</a:t>
            </a:r>
            <a:endParaRPr/>
          </a:p>
        </p:txBody>
      </p:sp>
      <p:cxnSp>
        <p:nvCxnSpPr>
          <p:cNvPr id="343" name="Google Shape;343;p42"/>
          <p:cNvCxnSpPr/>
          <p:nvPr/>
        </p:nvCxnSpPr>
        <p:spPr>
          <a:xfrm flipH="1" rot="10800000">
            <a:off x="1606550" y="4856163"/>
            <a:ext cx="508000" cy="779462"/>
          </a:xfrm>
          <a:prstGeom prst="straightConnector1">
            <a:avLst/>
          </a:prstGeom>
          <a:noFill/>
          <a:ln cap="flat" cmpd="sng" w="9525">
            <a:solidFill>
              <a:srgbClr val="000000"/>
            </a:solidFill>
            <a:prstDash val="solid"/>
            <a:miter lim="800000"/>
            <a:headEnd len="med" w="med" type="none"/>
            <a:tailEnd len="med" w="med" type="triangle"/>
          </a:ln>
        </p:spPr>
      </p:cxnSp>
      <p:sp>
        <p:nvSpPr>
          <p:cNvPr id="344" name="Google Shape;344;p42"/>
          <p:cNvSpPr txBox="1"/>
          <p:nvPr/>
        </p:nvSpPr>
        <p:spPr>
          <a:xfrm>
            <a:off x="5541963" y="5135563"/>
            <a:ext cx="3373437" cy="901700"/>
          </a:xfrm>
          <a:prstGeom prst="rect">
            <a:avLst/>
          </a:prstGeom>
          <a:noFill/>
          <a:ln>
            <a:noFill/>
          </a:ln>
        </p:spPr>
        <p:txBody>
          <a:bodyPr anchorCtr="0" anchor="t" bIns="46800" lIns="90000" spcFirstLastPara="1" rIns="90000" wrap="square" tIns="46800">
            <a:noAutofit/>
          </a:bodyPr>
          <a:lstStyle/>
          <a:p>
            <a:pPr indent="0" lvl="0" marL="0" marR="0" rtl="0" algn="ctr">
              <a:spcBef>
                <a:spcPts val="0"/>
              </a:spcBef>
              <a:spcAft>
                <a:spcPts val="0"/>
              </a:spcAft>
              <a:buClr>
                <a:srgbClr val="333399"/>
              </a:buClr>
              <a:buSzPts val="2400"/>
              <a:buFont typeface="Comic Sans MS"/>
              <a:buNone/>
            </a:pPr>
            <a:r>
              <a:rPr lang="en-US" sz="2400">
                <a:solidFill>
                  <a:srgbClr val="333399"/>
                </a:solidFill>
                <a:latin typeface="Comic Sans MS"/>
                <a:ea typeface="Comic Sans MS"/>
                <a:cs typeface="Comic Sans MS"/>
                <a:sym typeface="Comic Sans MS"/>
              </a:rPr>
              <a:t>Oops! </a:t>
            </a:r>
            <a:endParaRPr/>
          </a:p>
          <a:p>
            <a:pPr indent="0" lvl="0" marL="0" marR="0" rtl="0" algn="ctr">
              <a:spcBef>
                <a:spcPts val="600"/>
              </a:spcBef>
              <a:spcAft>
                <a:spcPts val="0"/>
              </a:spcAft>
              <a:buClr>
                <a:srgbClr val="000000"/>
              </a:buClr>
              <a:buSzPts val="2400"/>
              <a:buFont typeface="Comic Sans MS"/>
              <a:buNone/>
            </a:pPr>
            <a:r>
              <a:rPr lang="en-US" sz="2400">
                <a:solidFill>
                  <a:srgbClr val="000000"/>
                </a:solidFill>
                <a:latin typeface="Comic Sans MS"/>
                <a:ea typeface="Comic Sans MS"/>
                <a:cs typeface="Comic Sans MS"/>
                <a:sym typeface="Comic Sans MS"/>
              </a:rPr>
              <a:t>I forgot "WHERE ..."</a:t>
            </a:r>
            <a:endParaRPr/>
          </a:p>
        </p:txBody>
      </p:sp>
      <p:cxnSp>
        <p:nvCxnSpPr>
          <p:cNvPr id="345" name="Google Shape;345;p42"/>
          <p:cNvCxnSpPr/>
          <p:nvPr/>
        </p:nvCxnSpPr>
        <p:spPr>
          <a:xfrm flipH="1" rot="10800000">
            <a:off x="7112000" y="4035425"/>
            <a:ext cx="573088" cy="1128713"/>
          </a:xfrm>
          <a:prstGeom prst="straightConnector1">
            <a:avLst/>
          </a:prstGeom>
          <a:noFill/>
          <a:ln cap="flat" cmpd="sng" w="9525">
            <a:solidFill>
              <a:srgbClr val="000000"/>
            </a:solidFill>
            <a:prstDash val="solid"/>
            <a:miter lim="800000"/>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Deleting Records</a:t>
            </a:r>
            <a:endParaRPr b="1"/>
          </a:p>
        </p:txBody>
      </p:sp>
      <p:sp>
        <p:nvSpPr>
          <p:cNvPr id="351" name="Google Shape;351;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t>DELETE one or more records</a:t>
            </a:r>
            <a:endParaRPr/>
          </a:p>
          <a:p>
            <a:pPr indent="-455613" lvl="0" marL="455613" rtl="0" algn="l">
              <a:spcBef>
                <a:spcPts val="1500"/>
              </a:spcBef>
              <a:spcAft>
                <a:spcPts val="0"/>
              </a:spcAft>
              <a:buClr>
                <a:schemeClr val="dk1"/>
              </a:buClr>
              <a:buSzPts val="1900"/>
              <a:buFont typeface="Calibri"/>
              <a:buNone/>
            </a:pPr>
            <a:r>
              <a:rPr lang="en-US" sz="2000"/>
              <a:t>	</a:t>
            </a:r>
            <a:r>
              <a:rPr b="1" lang="en-US" sz="2000">
                <a:solidFill>
                  <a:srgbClr val="333399"/>
                </a:solidFill>
                <a:latin typeface="Courier New"/>
                <a:ea typeface="Courier New"/>
                <a:cs typeface="Courier New"/>
                <a:sym typeface="Courier New"/>
              </a:rPr>
              <a:t>DELETE </a:t>
            </a:r>
            <a:r>
              <a:rPr b="1" lang="en-US" sz="2000">
                <a:solidFill>
                  <a:srgbClr val="FF0000"/>
                </a:solidFill>
                <a:latin typeface="Courier New"/>
                <a:ea typeface="Courier New"/>
                <a:cs typeface="Courier New"/>
                <a:sym typeface="Courier New"/>
              </a:rPr>
              <a:t>FROM</a:t>
            </a:r>
            <a:r>
              <a:rPr b="1" lang="en-US" sz="2000">
                <a:solidFill>
                  <a:srgbClr val="333399"/>
                </a:solidFill>
                <a:latin typeface="Courier New"/>
                <a:ea typeface="Courier New"/>
                <a:cs typeface="Courier New"/>
                <a:sym typeface="Courier New"/>
              </a:rPr>
              <a:t> </a:t>
            </a:r>
            <a:r>
              <a:rPr b="1" i="1" lang="en-US" sz="2000">
                <a:solidFill>
                  <a:srgbClr val="333399"/>
                </a:solidFill>
                <a:latin typeface="Courier New"/>
                <a:ea typeface="Courier New"/>
                <a:cs typeface="Courier New"/>
                <a:sym typeface="Courier New"/>
              </a:rPr>
              <a:t>tablename</a:t>
            </a:r>
            <a:r>
              <a:rPr b="1" lang="en-US" sz="2000">
                <a:solidFill>
                  <a:srgbClr val="333399"/>
                </a:solidFill>
                <a:latin typeface="Courier New"/>
                <a:ea typeface="Courier New"/>
                <a:cs typeface="Courier New"/>
                <a:sym typeface="Courier New"/>
              </a:rPr>
              <a:t> </a:t>
            </a:r>
            <a:r>
              <a:rPr b="1" lang="en-US" sz="2000">
                <a:solidFill>
                  <a:srgbClr val="FF0000"/>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a:t>
            </a:r>
            <a:r>
              <a:rPr b="1" i="1" lang="en-US" sz="2000">
                <a:solidFill>
                  <a:srgbClr val="333399"/>
                </a:solidFill>
                <a:latin typeface="Courier New"/>
                <a:ea typeface="Courier New"/>
                <a:cs typeface="Courier New"/>
                <a:sym typeface="Courier New"/>
              </a:rPr>
              <a:t>condition</a:t>
            </a:r>
            <a:r>
              <a:rPr b="1" lang="en-US" sz="2000">
                <a:solidFill>
                  <a:srgbClr val="333399"/>
                </a:solidFill>
                <a:latin typeface="Courier New"/>
                <a:ea typeface="Courier New"/>
                <a:cs typeface="Courier New"/>
                <a:sym typeface="Courier New"/>
              </a:rPr>
              <a:t>;</a:t>
            </a:r>
            <a:endParaRPr/>
          </a:p>
          <a:p>
            <a:pPr indent="-455613" lvl="0" marL="455613" rtl="0" algn="l">
              <a:spcBef>
                <a:spcPts val="1500"/>
              </a:spcBef>
              <a:spcAft>
                <a:spcPts val="0"/>
              </a:spcAft>
              <a:buClr>
                <a:schemeClr val="dk1"/>
              </a:buClr>
              <a:buSzPts val="1900"/>
              <a:buFont typeface="Calibri"/>
              <a:buNone/>
            </a:pPr>
            <a:r>
              <a:t/>
            </a:r>
            <a:endParaRPr sz="2000"/>
          </a:p>
          <a:p>
            <a:pPr indent="-455613" lvl="0" marL="455613" rtl="0" algn="l">
              <a:spcBef>
                <a:spcPts val="1500"/>
              </a:spcBef>
              <a:spcAft>
                <a:spcPts val="0"/>
              </a:spcAft>
              <a:buClr>
                <a:srgbClr val="333399"/>
              </a:buClr>
              <a:buSzPts val="1900"/>
              <a:buFont typeface="Calibri"/>
              <a:buNone/>
            </a:pPr>
            <a:r>
              <a:rPr lang="en-US" sz="2000">
                <a:solidFill>
                  <a:srgbClr val="333399"/>
                </a:solidFill>
              </a:rPr>
              <a:t>Example</a:t>
            </a:r>
            <a:r>
              <a:rPr lang="en-US" sz="2000"/>
              <a:t>: Delete all cities with zero population</a:t>
            </a:r>
            <a:endParaRPr/>
          </a:p>
          <a:p>
            <a:pPr indent="-455613" lvl="0" marL="455613" rtl="0" algn="l">
              <a:spcBef>
                <a:spcPts val="1500"/>
              </a:spcBef>
              <a:spcAft>
                <a:spcPts val="0"/>
              </a:spcAft>
              <a:buClr>
                <a:schemeClr val="dk1"/>
              </a:buClr>
              <a:buSzPts val="1900"/>
              <a:buFont typeface="Calibri"/>
              <a:buNone/>
            </a:pPr>
            <a:r>
              <a:t/>
            </a:r>
            <a:endParaRPr sz="2000"/>
          </a:p>
        </p:txBody>
      </p:sp>
      <p:sp>
        <p:nvSpPr>
          <p:cNvPr id="352" name="Google Shape;352;p43"/>
          <p:cNvSpPr txBox="1"/>
          <p:nvPr/>
        </p:nvSpPr>
        <p:spPr>
          <a:xfrm>
            <a:off x="698500" y="3933825"/>
            <a:ext cx="7718425" cy="766763"/>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 </a:t>
            </a:r>
            <a:r>
              <a:rPr b="1" lang="en-US" sz="2000">
                <a:solidFill>
                  <a:srgbClr val="333399"/>
                </a:solidFill>
                <a:latin typeface="Courier New"/>
                <a:ea typeface="Courier New"/>
                <a:cs typeface="Courier New"/>
                <a:sym typeface="Courier New"/>
              </a:rPr>
              <a:t>DELETE FROM City </a:t>
            </a:r>
            <a:r>
              <a:rPr b="1" lang="en-US" sz="2000">
                <a:solidFill>
                  <a:srgbClr val="FF0000"/>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population &lt;= 0; </a:t>
            </a:r>
            <a:endParaRPr/>
          </a:p>
          <a:p>
            <a:pPr indent="0" lvl="0" marL="0" marR="0" rtl="0" algn="l">
              <a:spcBef>
                <a:spcPts val="50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Query OK, 5 rows deleted</a:t>
            </a:r>
            <a:r>
              <a:rPr b="1" lang="en-US" sz="2000">
                <a:solidFill>
                  <a:srgbClr val="333399"/>
                </a:solidFill>
                <a:latin typeface="Courier New"/>
                <a:ea typeface="Courier New"/>
                <a:cs typeface="Courier New"/>
                <a:sym typeface="Courier Ne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Safer Delete</a:t>
            </a:r>
            <a:endParaRPr b="1"/>
          </a:p>
        </p:txBody>
      </p:sp>
      <p:sp>
        <p:nvSpPr>
          <p:cNvPr id="358" name="Google Shape;35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5613" lvl="0" marL="455613" rtl="0" algn="l">
              <a:spcBef>
                <a:spcPts val="0"/>
              </a:spcBef>
              <a:spcAft>
                <a:spcPts val="0"/>
              </a:spcAft>
              <a:buClr>
                <a:srgbClr val="3333CC"/>
              </a:buClr>
              <a:buSzPts val="1900"/>
              <a:buFont typeface="Noto Sans Symbols"/>
              <a:buChar char="▪"/>
            </a:pPr>
            <a:r>
              <a:rPr lang="en-US" sz="2000"/>
              <a:t>First SELECT the </a:t>
            </a:r>
            <a:r>
              <a:rPr lang="en-US" sz="2000">
                <a:solidFill>
                  <a:srgbClr val="333399"/>
                </a:solidFill>
              </a:rPr>
              <a:t>key</a:t>
            </a:r>
            <a:r>
              <a:rPr lang="en-US" sz="2000"/>
              <a:t> of the row you want</a:t>
            </a:r>
            <a:endParaRPr/>
          </a:p>
          <a:p>
            <a:pPr indent="-455613" lvl="0" marL="455613" rtl="0" algn="l">
              <a:spcBef>
                <a:spcPts val="1250"/>
              </a:spcBef>
              <a:spcAft>
                <a:spcPts val="0"/>
              </a:spcAft>
              <a:buClr>
                <a:schemeClr val="dk1"/>
              </a:buClr>
              <a:buSzPts val="1900"/>
              <a:buFont typeface="Calibri"/>
              <a:buNone/>
            </a:pPr>
            <a:r>
              <a:rPr lang="en-US" sz="2000"/>
              <a:t>	</a:t>
            </a:r>
            <a:r>
              <a:rPr lang="en-US" sz="1800">
                <a:latin typeface="Courier New"/>
                <a:ea typeface="Courier New"/>
                <a:cs typeface="Courier New"/>
                <a:sym typeface="Courier New"/>
              </a:rPr>
              <a:t>sql&gt; </a:t>
            </a:r>
            <a:r>
              <a:rPr b="1" lang="en-US" sz="1800">
                <a:solidFill>
                  <a:srgbClr val="333399"/>
                </a:solidFill>
                <a:latin typeface="Courier New"/>
                <a:ea typeface="Courier New"/>
                <a:cs typeface="Courier New"/>
                <a:sym typeface="Courier New"/>
              </a:rPr>
              <a:t>SELECT id FROM City WHERE name='Bangsaen';</a:t>
            </a:r>
            <a:endParaRPr/>
          </a:p>
          <a:p>
            <a:pPr indent="-455613" lvl="0" marL="455613" rtl="0" algn="l">
              <a:spcBef>
                <a:spcPts val="1250"/>
              </a:spcBef>
              <a:spcAft>
                <a:spcPts val="0"/>
              </a:spcAft>
              <a:buClr>
                <a:srgbClr val="333399"/>
              </a:buClr>
              <a:buSzPts val="1710"/>
              <a:buFont typeface="Courier New"/>
              <a:buNone/>
            </a:pPr>
            <a:r>
              <a:rPr b="1" lang="en-US" sz="1800">
                <a:solidFill>
                  <a:srgbClr val="333399"/>
                </a:solidFill>
                <a:latin typeface="Courier New"/>
                <a:ea typeface="Courier New"/>
                <a:cs typeface="Courier New"/>
                <a:sym typeface="Courier New"/>
              </a:rPr>
              <a:t>	</a:t>
            </a:r>
            <a:r>
              <a:rPr b="1" lang="en-US" sz="1800">
                <a:latin typeface="Courier New"/>
                <a:ea typeface="Courier New"/>
                <a:cs typeface="Courier New"/>
                <a:sym typeface="Courier New"/>
              </a:rPr>
              <a:t>6402</a:t>
            </a:r>
            <a:endParaRPr/>
          </a:p>
          <a:p>
            <a:pPr indent="-455613" lvl="0" marL="455613" rtl="0" algn="l">
              <a:spcBef>
                <a:spcPts val="1500"/>
              </a:spcBef>
              <a:spcAft>
                <a:spcPts val="0"/>
              </a:spcAft>
              <a:buClr>
                <a:srgbClr val="3333CC"/>
              </a:buClr>
              <a:buSzPts val="1900"/>
              <a:buFont typeface="Noto Sans Symbols"/>
              <a:buChar char="▪"/>
            </a:pPr>
            <a:r>
              <a:rPr lang="en-US" sz="2000"/>
              <a:t>If only one match, then delete using primary key</a:t>
            </a:r>
            <a:endParaRPr/>
          </a:p>
          <a:p>
            <a:pPr indent="-455613" lvl="0" marL="455613" rtl="0" algn="l">
              <a:spcBef>
                <a:spcPts val="1500"/>
              </a:spcBef>
              <a:spcAft>
                <a:spcPts val="0"/>
              </a:spcAft>
              <a:buClr>
                <a:schemeClr val="dk1"/>
              </a:buClr>
              <a:buSzPts val="1900"/>
              <a:buFont typeface="Calibri"/>
              <a:buNone/>
            </a:pPr>
            <a:r>
              <a:rPr lang="en-US" sz="2000"/>
              <a:t>	</a:t>
            </a:r>
            <a:r>
              <a:rPr lang="en-US" sz="1800">
                <a:latin typeface="Courier New"/>
                <a:ea typeface="Courier New"/>
                <a:cs typeface="Courier New"/>
                <a:sym typeface="Courier New"/>
              </a:rPr>
              <a:t>sql&gt; </a:t>
            </a:r>
            <a:r>
              <a:rPr b="1" lang="en-US" sz="2000">
                <a:solidFill>
                  <a:srgbClr val="333399"/>
                </a:solidFill>
                <a:latin typeface="Courier New"/>
                <a:ea typeface="Courier New"/>
                <a:cs typeface="Courier New"/>
                <a:sym typeface="Courier New"/>
              </a:rPr>
              <a:t>DELETE </a:t>
            </a:r>
            <a:r>
              <a:rPr b="1" lang="en-US" sz="2000">
                <a:solidFill>
                  <a:srgbClr val="FF0000"/>
                </a:solidFill>
                <a:latin typeface="Courier New"/>
                <a:ea typeface="Courier New"/>
                <a:cs typeface="Courier New"/>
                <a:sym typeface="Courier New"/>
              </a:rPr>
              <a:t>FROM</a:t>
            </a:r>
            <a:r>
              <a:rPr b="1" lang="en-US" sz="2000">
                <a:solidFill>
                  <a:srgbClr val="333399"/>
                </a:solidFill>
                <a:latin typeface="Courier New"/>
                <a:ea typeface="Courier New"/>
                <a:cs typeface="Courier New"/>
                <a:sym typeface="Courier New"/>
              </a:rPr>
              <a:t> City </a:t>
            </a:r>
            <a:r>
              <a:rPr b="1" lang="en-US" sz="2000">
                <a:solidFill>
                  <a:srgbClr val="FF0000"/>
                </a:solidFill>
                <a:latin typeface="Courier New"/>
                <a:ea typeface="Courier New"/>
                <a:cs typeface="Courier New"/>
                <a:sym typeface="Courier New"/>
              </a:rPr>
              <a:t>WHERE</a:t>
            </a:r>
            <a:r>
              <a:rPr b="1" lang="en-US" sz="2000">
                <a:solidFill>
                  <a:srgbClr val="333399"/>
                </a:solidFill>
                <a:latin typeface="Courier New"/>
                <a:ea typeface="Courier New"/>
                <a:cs typeface="Courier New"/>
                <a:sym typeface="Courier New"/>
              </a:rPr>
              <a:t> id=6402;</a:t>
            </a:r>
            <a:endParaRPr/>
          </a:p>
          <a:p>
            <a:pPr indent="-455613" lvl="0" marL="455613" rtl="0" algn="l">
              <a:spcBef>
                <a:spcPts val="1500"/>
              </a:spcBef>
              <a:spcAft>
                <a:spcPts val="0"/>
              </a:spcAft>
              <a:buClr>
                <a:schemeClr val="dk1"/>
              </a:buClr>
              <a:buSzPts val="1900"/>
              <a:buFont typeface="Calibri"/>
              <a:buNone/>
            </a:pPr>
            <a:r>
              <a:t/>
            </a:r>
            <a:endParaRPr b="1" sz="2000">
              <a:solidFill>
                <a:srgbClr val="333399"/>
              </a:solidFill>
              <a:latin typeface="Courier New"/>
              <a:ea typeface="Courier New"/>
              <a:cs typeface="Courier New"/>
              <a:sym typeface="Courier New"/>
            </a:endParaRPr>
          </a:p>
          <a:p>
            <a:pPr indent="-455613" lvl="0" marL="455613" rtl="0" algn="l">
              <a:spcBef>
                <a:spcPts val="1500"/>
              </a:spcBef>
              <a:spcAft>
                <a:spcPts val="0"/>
              </a:spcAft>
              <a:buClr>
                <a:schemeClr val="dk1"/>
              </a:buClr>
              <a:buSzPts val="1900"/>
              <a:buFont typeface="Calibri"/>
              <a:buNone/>
            </a:pPr>
            <a:r>
              <a:t/>
            </a:r>
            <a:endParaRPr b="1"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Relating Tables</a:t>
            </a:r>
            <a:endParaRPr b="1"/>
          </a:p>
        </p:txBody>
      </p:sp>
      <p:sp>
        <p:nvSpPr>
          <p:cNvPr id="364" name="Google Shape;364;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455613" lvl="0" marL="457200" rtl="0" algn="l">
              <a:lnSpc>
                <a:spcPct val="80000"/>
              </a:lnSpc>
              <a:spcBef>
                <a:spcPts val="0"/>
              </a:spcBef>
              <a:spcAft>
                <a:spcPts val="0"/>
              </a:spcAft>
              <a:buClr>
                <a:schemeClr val="dk1"/>
              </a:buClr>
              <a:buSzPts val="2812"/>
              <a:buFont typeface="Calibri"/>
              <a:buNone/>
            </a:pPr>
            <a:r>
              <a:rPr lang="en-US" sz="2960"/>
              <a:t>	</a:t>
            </a:r>
            <a:r>
              <a:rPr lang="en-US" sz="2590"/>
              <a:t>The power of a </a:t>
            </a:r>
            <a:r>
              <a:rPr lang="en-US" sz="2590">
                <a:solidFill>
                  <a:srgbClr val="333399"/>
                </a:solidFill>
              </a:rPr>
              <a:t>relational database</a:t>
            </a:r>
            <a:r>
              <a:rPr lang="en-US" sz="2590"/>
              <a:t> is the ability to </a:t>
            </a:r>
            <a:r>
              <a:rPr lang="en-US" sz="2590">
                <a:solidFill>
                  <a:srgbClr val="333399"/>
                </a:solidFill>
              </a:rPr>
              <a:t>selectively</a:t>
            </a:r>
            <a:r>
              <a:rPr lang="en-US" sz="2590"/>
              <a:t> </a:t>
            </a:r>
            <a:r>
              <a:rPr b="1" lang="en-US" sz="2590">
                <a:solidFill>
                  <a:srgbClr val="A50021"/>
                </a:solidFill>
              </a:rPr>
              <a:t>combine</a:t>
            </a:r>
            <a:r>
              <a:rPr lang="en-US" sz="2590"/>
              <a:t> data from </a:t>
            </a:r>
            <a:br>
              <a:rPr lang="en-US" sz="2590"/>
            </a:br>
            <a:r>
              <a:rPr lang="en-US" sz="2590"/>
              <a:t>many tables</a:t>
            </a:r>
            <a:r>
              <a:rPr lang="en-US" sz="2960"/>
              <a:t>.  </a:t>
            </a:r>
            <a:endParaRPr/>
          </a:p>
          <a:p>
            <a:pPr indent="-455613" lvl="0" marL="457200" rtl="0" algn="l">
              <a:lnSpc>
                <a:spcPct val="80000"/>
              </a:lnSpc>
              <a:spcBef>
                <a:spcPts val="1500"/>
              </a:spcBef>
              <a:spcAft>
                <a:spcPts val="0"/>
              </a:spcAft>
              <a:buClr>
                <a:srgbClr val="3333CC"/>
              </a:buClr>
              <a:buSzPts val="2812"/>
              <a:buFont typeface="Noto Sans Symbols"/>
              <a:buChar char="▪"/>
            </a:pPr>
            <a:r>
              <a:rPr lang="en-US" sz="2960"/>
              <a:t>select data from multiple tables by matching values</a:t>
            </a:r>
            <a:endParaRPr/>
          </a:p>
          <a:p>
            <a:pPr indent="-455613" lvl="0" marL="457200" rtl="0" algn="l">
              <a:lnSpc>
                <a:spcPct val="80000"/>
              </a:lnSpc>
              <a:spcBef>
                <a:spcPts val="1500"/>
              </a:spcBef>
              <a:spcAft>
                <a:spcPts val="0"/>
              </a:spcAft>
              <a:buClr>
                <a:srgbClr val="3333CC"/>
              </a:buClr>
              <a:buSzPts val="2812"/>
              <a:buFont typeface="Noto Sans Symbols"/>
              <a:buChar char="▪"/>
            </a:pPr>
            <a:r>
              <a:rPr lang="en-US" sz="2960"/>
              <a:t>Relationship can be: </a:t>
            </a:r>
            <a:endParaRPr/>
          </a:p>
          <a:p>
            <a:pPr indent="-455613" lvl="1" marL="914400" rtl="0" algn="l">
              <a:lnSpc>
                <a:spcPct val="80000"/>
              </a:lnSpc>
              <a:spcBef>
                <a:spcPts val="518"/>
              </a:spcBef>
              <a:spcAft>
                <a:spcPts val="0"/>
              </a:spcAft>
              <a:buClr>
                <a:srgbClr val="FF0000"/>
              </a:buClr>
              <a:buSzPts val="1425"/>
              <a:buFont typeface="Calibri"/>
              <a:buNone/>
            </a:pPr>
            <a:r>
              <a:rPr lang="en-US" sz="2590">
                <a:solidFill>
                  <a:srgbClr val="FF0000"/>
                </a:solidFill>
              </a:rPr>
              <a:t>1-to-1</a:t>
            </a:r>
            <a:r>
              <a:rPr lang="en-US" sz="2590"/>
              <a:t>	student -&gt; photograph</a:t>
            </a:r>
            <a:endParaRPr/>
          </a:p>
          <a:p>
            <a:pPr indent="-455613" lvl="1" marL="914400" rtl="0" algn="l">
              <a:lnSpc>
                <a:spcPct val="80000"/>
              </a:lnSpc>
              <a:spcBef>
                <a:spcPts val="518"/>
              </a:spcBef>
              <a:spcAft>
                <a:spcPts val="0"/>
              </a:spcAft>
              <a:buClr>
                <a:srgbClr val="FF0000"/>
              </a:buClr>
              <a:buSzPts val="1425"/>
              <a:buFont typeface="Calibri"/>
              <a:buNone/>
            </a:pPr>
            <a:r>
              <a:rPr lang="en-US" sz="2590">
                <a:solidFill>
                  <a:srgbClr val="FF0000"/>
                </a:solidFill>
              </a:rPr>
              <a:t>1-to-many</a:t>
            </a:r>
            <a:r>
              <a:rPr lang="en-US" sz="2590"/>
              <a:t>	country -&gt; city</a:t>
            </a:r>
            <a:endParaRPr/>
          </a:p>
          <a:p>
            <a:pPr indent="-455613" lvl="1" marL="914400" rtl="0" algn="l">
              <a:lnSpc>
                <a:spcPct val="80000"/>
              </a:lnSpc>
              <a:spcBef>
                <a:spcPts val="518"/>
              </a:spcBef>
              <a:spcAft>
                <a:spcPts val="0"/>
              </a:spcAft>
              <a:buClr>
                <a:srgbClr val="FF0000"/>
              </a:buClr>
              <a:buSzPts val="1425"/>
              <a:buFont typeface="Calibri"/>
              <a:buNone/>
            </a:pPr>
            <a:r>
              <a:rPr lang="en-US" sz="2590">
                <a:solidFill>
                  <a:srgbClr val="FF0000"/>
                </a:solidFill>
              </a:rPr>
              <a:t>many-to-1</a:t>
            </a:r>
            <a:r>
              <a:rPr lang="en-US" sz="2590"/>
              <a:t>	city -&gt; country</a:t>
            </a:r>
            <a:endParaRPr/>
          </a:p>
          <a:p>
            <a:pPr indent="-455613" lvl="1" marL="914400" rtl="0" algn="l">
              <a:lnSpc>
                <a:spcPct val="80000"/>
              </a:lnSpc>
              <a:spcBef>
                <a:spcPts val="518"/>
              </a:spcBef>
              <a:spcAft>
                <a:spcPts val="0"/>
              </a:spcAft>
              <a:buClr>
                <a:srgbClr val="FF0000"/>
              </a:buClr>
              <a:buSzPts val="1425"/>
              <a:buFont typeface="Calibri"/>
              <a:buNone/>
            </a:pPr>
            <a:r>
              <a:rPr lang="en-US" sz="2590">
                <a:solidFill>
                  <a:srgbClr val="FF0000"/>
                </a:solidFill>
              </a:rPr>
              <a:t>many-to-many</a:t>
            </a:r>
            <a:r>
              <a:rPr lang="en-US" sz="2590"/>
              <a:t>	language -&gt; country</a:t>
            </a:r>
            <a:endParaRPr sz="259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Keys</a:t>
            </a:r>
            <a:endParaRPr b="1"/>
          </a:p>
        </p:txBody>
      </p:sp>
      <p:sp>
        <p:nvSpPr>
          <p:cNvPr id="370" name="Google Shape;370;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900"/>
              <a:buFont typeface="Calibri"/>
              <a:buNone/>
            </a:pPr>
            <a:r>
              <a:rPr lang="en-US" sz="2000"/>
              <a:t>Every table should have a </a:t>
            </a:r>
            <a:r>
              <a:rPr lang="en-US" sz="2000">
                <a:solidFill>
                  <a:srgbClr val="333399"/>
                </a:solidFill>
              </a:rPr>
              <a:t>primary key</a:t>
            </a:r>
            <a:r>
              <a:rPr lang="en-US" sz="2000"/>
              <a:t> that uniquely identifies each row.  </a:t>
            </a:r>
            <a:br>
              <a:rPr lang="en-US" sz="2000"/>
            </a:br>
            <a:endParaRPr sz="2000"/>
          </a:p>
        </p:txBody>
      </p:sp>
      <p:sp>
        <p:nvSpPr>
          <p:cNvPr id="371" name="Google Shape;371;p46"/>
          <p:cNvSpPr txBox="1"/>
          <p:nvPr/>
        </p:nvSpPr>
        <p:spPr>
          <a:xfrm>
            <a:off x="1335088" y="4502150"/>
            <a:ext cx="2220912" cy="1554163"/>
          </a:xfrm>
          <a:prstGeom prst="rect">
            <a:avLst/>
          </a:prstGeom>
          <a:no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City</a:t>
            </a:r>
            <a:endParaRPr/>
          </a:p>
          <a:p>
            <a:pPr indent="0" lvl="0" marL="0" marR="0" rtl="0" algn="l">
              <a:spcBef>
                <a:spcPts val="0"/>
              </a:spcBef>
              <a:spcAft>
                <a:spcPts val="0"/>
              </a:spcAft>
              <a:buClr>
                <a:srgbClr val="FF0000"/>
              </a:buClr>
              <a:buSzPts val="1600"/>
              <a:buFont typeface="Courier New"/>
              <a:buNone/>
            </a:pPr>
            <a:r>
              <a:rPr b="1" lang="en-US" sz="1600">
                <a:solidFill>
                  <a:srgbClr val="FF0000"/>
                </a:solidFill>
                <a:latin typeface="Courier New"/>
                <a:ea typeface="Courier New"/>
                <a:cs typeface="Courier New"/>
                <a:sym typeface="Courier New"/>
              </a:rPr>
              <a:t>ID (PK)</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Name</a:t>
            </a:r>
            <a:endParaRPr/>
          </a:p>
          <a:p>
            <a:pPr indent="0" lvl="0" marL="0" marR="0" rtl="0" algn="l">
              <a:spcBef>
                <a:spcPts val="0"/>
              </a:spcBef>
              <a:spcAft>
                <a:spcPts val="0"/>
              </a:spcAft>
              <a:buClr>
                <a:srgbClr val="333399"/>
              </a:buClr>
              <a:buSzPts val="1600"/>
              <a:buFont typeface="Courier New"/>
              <a:buNone/>
            </a:pPr>
            <a:r>
              <a:rPr b="1" lang="en-US" sz="1600">
                <a:solidFill>
                  <a:srgbClr val="333399"/>
                </a:solidFill>
                <a:latin typeface="Courier New"/>
                <a:ea typeface="Courier New"/>
                <a:cs typeface="Courier New"/>
                <a:sym typeface="Courier New"/>
              </a:rPr>
              <a:t>CountryCode (FK)</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Population</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District</a:t>
            </a:r>
            <a:endParaRPr/>
          </a:p>
        </p:txBody>
      </p:sp>
      <p:sp>
        <p:nvSpPr>
          <p:cNvPr id="372" name="Google Shape;372;p46"/>
          <p:cNvSpPr txBox="1"/>
          <p:nvPr/>
        </p:nvSpPr>
        <p:spPr>
          <a:xfrm>
            <a:off x="5514975" y="4498975"/>
            <a:ext cx="2220913" cy="1554163"/>
          </a:xfrm>
          <a:prstGeom prst="rect">
            <a:avLst/>
          </a:prstGeom>
          <a:noFill/>
          <a:ln cap="flat" cmpd="sng" w="12600">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ctr">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Country</a:t>
            </a:r>
            <a:endParaRPr/>
          </a:p>
          <a:p>
            <a:pPr indent="0" lvl="0" marL="0" marR="0" rtl="0" algn="l">
              <a:spcBef>
                <a:spcPts val="0"/>
              </a:spcBef>
              <a:spcAft>
                <a:spcPts val="0"/>
              </a:spcAft>
              <a:buClr>
                <a:srgbClr val="FF0000"/>
              </a:buClr>
              <a:buSzPts val="1600"/>
              <a:buFont typeface="Courier New"/>
              <a:buNone/>
            </a:pPr>
            <a:r>
              <a:rPr b="1" lang="en-US" sz="1600">
                <a:solidFill>
                  <a:srgbClr val="FF0000"/>
                </a:solidFill>
                <a:latin typeface="Courier New"/>
                <a:ea typeface="Courier New"/>
                <a:cs typeface="Courier New"/>
                <a:sym typeface="Courier New"/>
              </a:rPr>
              <a:t>Code</a:t>
            </a:r>
            <a:r>
              <a:rPr b="1" lang="en-US" sz="1600">
                <a:solidFill>
                  <a:srgbClr val="000000"/>
                </a:solidFill>
                <a:latin typeface="Courier New"/>
                <a:ea typeface="Courier New"/>
                <a:cs typeface="Courier New"/>
                <a:sym typeface="Courier New"/>
              </a:rPr>
              <a:t> </a:t>
            </a:r>
            <a:r>
              <a:rPr b="1" lang="en-US" sz="1600">
                <a:solidFill>
                  <a:srgbClr val="FF0000"/>
                </a:solidFill>
                <a:latin typeface="Courier New"/>
                <a:ea typeface="Courier New"/>
                <a:cs typeface="Courier New"/>
                <a:sym typeface="Courier New"/>
              </a:rPr>
              <a:t>(PK)</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Name</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Continent</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Capital</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t>
            </a:r>
            <a:endParaRPr/>
          </a:p>
        </p:txBody>
      </p:sp>
      <p:cxnSp>
        <p:nvCxnSpPr>
          <p:cNvPr id="373" name="Google Shape;373;p46"/>
          <p:cNvCxnSpPr/>
          <p:nvPr/>
        </p:nvCxnSpPr>
        <p:spPr>
          <a:xfrm flipH="1" rot="10800000">
            <a:off x="3573463" y="5294313"/>
            <a:ext cx="1951037" cy="11112"/>
          </a:xfrm>
          <a:prstGeom prst="straightConnector1">
            <a:avLst/>
          </a:prstGeom>
          <a:noFill/>
          <a:ln cap="flat" cmpd="sng" w="19075">
            <a:solidFill>
              <a:srgbClr val="333399"/>
            </a:solidFill>
            <a:prstDash val="solid"/>
            <a:miter lim="800000"/>
            <a:headEnd len="med" w="med" type="none"/>
            <a:tailEnd len="med" w="med" type="triangle"/>
          </a:ln>
        </p:spPr>
      </p:cxnSp>
      <p:sp>
        <p:nvSpPr>
          <p:cNvPr id="374" name="Google Shape;374;p46"/>
          <p:cNvSpPr txBox="1"/>
          <p:nvPr/>
        </p:nvSpPr>
        <p:spPr>
          <a:xfrm>
            <a:off x="3657600" y="4908550"/>
            <a:ext cx="1701800" cy="336550"/>
          </a:xfrm>
          <a:prstGeom prst="rect">
            <a:avLst/>
          </a:prstGeom>
          <a:noFill/>
          <a:ln>
            <a:noFill/>
          </a:ln>
        </p:spPr>
        <p:txBody>
          <a:bodyPr anchorCtr="0" anchor="t" bIns="46800" lIns="90000" spcFirstLastPara="1" rIns="90000" wrap="square" tIns="46800">
            <a:noAutofit/>
          </a:bodyPr>
          <a:lstStyle/>
          <a:p>
            <a:pPr indent="0" lvl="0" marL="0" marR="0" rtl="0" algn="r">
              <a:spcBef>
                <a:spcPts val="0"/>
              </a:spcBef>
              <a:spcAft>
                <a:spcPts val="0"/>
              </a:spcAft>
              <a:buClr>
                <a:srgbClr val="A50021"/>
              </a:buClr>
              <a:buSzPts val="1600"/>
              <a:buFont typeface="Courier New"/>
              <a:buNone/>
            </a:pPr>
            <a:r>
              <a:rPr b="1" lang="en-US" sz="1600">
                <a:solidFill>
                  <a:srgbClr val="A50021"/>
                </a:solidFill>
                <a:latin typeface="Courier New"/>
                <a:ea typeface="Courier New"/>
                <a:cs typeface="Courier New"/>
                <a:sym typeface="Courier New"/>
              </a:rPr>
              <a:t>CountryCode</a:t>
            </a:r>
            <a:endParaRPr/>
          </a:p>
        </p:txBody>
      </p:sp>
      <p:sp>
        <p:nvSpPr>
          <p:cNvPr id="375" name="Google Shape;375;p46"/>
          <p:cNvSpPr txBox="1"/>
          <p:nvPr/>
        </p:nvSpPr>
        <p:spPr>
          <a:xfrm>
            <a:off x="393700" y="2228850"/>
            <a:ext cx="8328025" cy="1858963"/>
          </a:xfrm>
          <a:prstGeom prst="rect">
            <a:avLst/>
          </a:prstGeom>
          <a:solidFill>
            <a:srgbClr val="FFFFCC"/>
          </a:solidFill>
          <a:ln cap="flat" cmpd="sng" w="9525">
            <a:solidFill>
              <a:srgbClr val="333399"/>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spcBef>
                <a:spcPts val="0"/>
              </a:spcBef>
              <a:spcAft>
                <a:spcPts val="0"/>
              </a:spcAft>
              <a:buClr>
                <a:srgbClr val="000000"/>
              </a:buClr>
              <a:buSzPts val="2000"/>
              <a:buFont typeface="Courier New"/>
              <a:buNone/>
            </a:pPr>
            <a:r>
              <a:rPr b="1" lang="en-US" sz="2000">
                <a:solidFill>
                  <a:srgbClr val="000000"/>
                </a:solidFill>
                <a:latin typeface="Courier New"/>
                <a:ea typeface="Courier New"/>
                <a:cs typeface="Courier New"/>
                <a:sym typeface="Courier New"/>
              </a:rPr>
              <a:t>sql&gt; </a:t>
            </a:r>
            <a:r>
              <a:rPr b="1" lang="en-US" sz="2000">
                <a:solidFill>
                  <a:srgbClr val="333399"/>
                </a:solidFill>
                <a:latin typeface="Courier New"/>
                <a:ea typeface="Courier New"/>
                <a:cs typeface="Courier New"/>
                <a:sym typeface="Courier New"/>
              </a:rPr>
              <a:t>DESCRIBE Country</a:t>
            </a:r>
            <a:r>
              <a:rPr b="1" lang="en-US" sz="20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Field       | Type      | Null| Key | Default | Extra          |</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Code        | char(3)   | NO  | </a:t>
            </a:r>
            <a:r>
              <a:rPr b="1" lang="en-US" sz="1600">
                <a:solidFill>
                  <a:srgbClr val="FF0000"/>
                </a:solidFill>
                <a:latin typeface="Courier New"/>
                <a:ea typeface="Courier New"/>
                <a:cs typeface="Courier New"/>
                <a:sym typeface="Courier New"/>
              </a:rPr>
              <a:t>PRI</a:t>
            </a:r>
            <a:r>
              <a:rPr b="1" lang="en-US" sz="1600">
                <a:solidFill>
                  <a:srgbClr val="000000"/>
                </a:solidFill>
                <a:latin typeface="Courier New"/>
                <a:ea typeface="Courier New"/>
                <a:cs typeface="Courier New"/>
                <a:sym typeface="Courier New"/>
              </a:rPr>
              <a:t> |         |                |</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Name        | char(52)  | NO  |     |         |                |</a:t>
            </a:r>
            <a:endParaRPr/>
          </a:p>
          <a:p>
            <a:pPr indent="0" lvl="0" marL="0" marR="0" rtl="0" algn="l">
              <a:spcBef>
                <a:spcPts val="0"/>
              </a:spcBef>
              <a:spcAft>
                <a:spcPts val="0"/>
              </a:spcAft>
              <a:buClr>
                <a:srgbClr val="000000"/>
              </a:buClr>
              <a:buSzPts val="1600"/>
              <a:buFont typeface="Courier New"/>
              <a:buNone/>
            </a:pPr>
            <a:r>
              <a:rPr b="1" lang="en-US" sz="1600">
                <a:solidFill>
                  <a:srgbClr val="000000"/>
                </a:solidFill>
                <a:latin typeface="Courier New"/>
                <a:ea typeface="Courier New"/>
                <a:cs typeface="Courier New"/>
                <a:sym typeface="Courier New"/>
              </a:rPr>
              <a:t>| ...         |           |     |     |         |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What is Table?</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214312" lvl="0" marL="342900" rtl="0" algn="l">
              <a:spcBef>
                <a:spcPts val="0"/>
              </a:spcBef>
              <a:spcAft>
                <a:spcPts val="0"/>
              </a:spcAft>
              <a:buClr>
                <a:schemeClr val="dk1"/>
              </a:buClr>
              <a:buSzPts val="2000"/>
              <a:buFont typeface="Noto Sans Symbols"/>
              <a:buNone/>
            </a:pPr>
            <a:r>
              <a:t/>
            </a:r>
            <a:endParaRPr sz="2000"/>
          </a:p>
          <a:p>
            <a:pPr indent="-341313" lvl="0" marL="342900" rtl="0" algn="l">
              <a:spcBef>
                <a:spcPts val="400"/>
              </a:spcBef>
              <a:spcAft>
                <a:spcPts val="0"/>
              </a:spcAft>
              <a:buClr>
                <a:schemeClr val="dk1"/>
              </a:buClr>
              <a:buSzPts val="2000"/>
              <a:buFont typeface="Noto Sans Symbols"/>
              <a:buChar char="▪"/>
            </a:pPr>
            <a:r>
              <a:rPr b="1" lang="en-US" sz="2000"/>
              <a:t>Table </a:t>
            </a:r>
            <a:r>
              <a:rPr lang="en-US" sz="2000"/>
              <a:t>: A table is a matrix with data. A table in a database looks like a simple spreadsheet.</a:t>
            </a:r>
            <a:endParaRPr/>
          </a:p>
          <a:p>
            <a:pPr indent="-341313" lvl="0" marL="342900" rtl="0" algn="l">
              <a:spcBef>
                <a:spcPts val="400"/>
              </a:spcBef>
              <a:spcAft>
                <a:spcPts val="0"/>
              </a:spcAft>
              <a:buClr>
                <a:schemeClr val="dk1"/>
              </a:buClr>
              <a:buSzPts val="2000"/>
              <a:buFont typeface="Noto Sans Symbols"/>
              <a:buChar char="▪"/>
            </a:pPr>
            <a:r>
              <a:rPr b="1" lang="en-US" sz="2000"/>
              <a:t>Column </a:t>
            </a:r>
            <a:r>
              <a:rPr lang="en-US" sz="2000"/>
              <a:t>: One column (data element) contains data of one and the same kind, for example the column postcode.</a:t>
            </a:r>
            <a:endParaRPr/>
          </a:p>
          <a:p>
            <a:pPr indent="-341313" lvl="0" marL="342900" rtl="0" algn="l">
              <a:spcBef>
                <a:spcPts val="400"/>
              </a:spcBef>
              <a:spcAft>
                <a:spcPts val="0"/>
              </a:spcAft>
              <a:buClr>
                <a:schemeClr val="dk1"/>
              </a:buClr>
              <a:buSzPts val="2000"/>
              <a:buFont typeface="Noto Sans Symbols"/>
              <a:buChar char="▪"/>
            </a:pPr>
            <a:r>
              <a:rPr b="1" lang="en-US" sz="2000"/>
              <a:t>Row </a:t>
            </a:r>
            <a:r>
              <a:rPr lang="en-US" sz="2000"/>
              <a:t>: A row (= tuple, entry or record) is a group of related data, for example the data of one subscription.</a:t>
            </a:r>
            <a:endParaRPr/>
          </a:p>
          <a:p>
            <a:pPr indent="-341313" lvl="0" marL="342900" rtl="0" algn="l">
              <a:spcBef>
                <a:spcPts val="400"/>
              </a:spcBef>
              <a:spcAft>
                <a:spcPts val="0"/>
              </a:spcAft>
              <a:buClr>
                <a:schemeClr val="dk1"/>
              </a:buClr>
              <a:buSzPts val="2000"/>
              <a:buFont typeface="Noto Sans Symbols"/>
              <a:buChar char="▪"/>
            </a:pPr>
            <a:r>
              <a:rPr b="1" lang="en-US" sz="2000"/>
              <a:t>Primary Key </a:t>
            </a:r>
            <a:r>
              <a:rPr lang="en-US" sz="2000"/>
              <a:t>: A primary key is unique. A key value can not occur twice in one table. With a key, you can find at most one row.</a:t>
            </a:r>
            <a:endParaRPr/>
          </a:p>
          <a:p>
            <a:pPr indent="-341313" lvl="0" marL="342900" rtl="0" algn="l">
              <a:spcBef>
                <a:spcPts val="400"/>
              </a:spcBef>
              <a:spcAft>
                <a:spcPts val="0"/>
              </a:spcAft>
              <a:buClr>
                <a:schemeClr val="dk1"/>
              </a:buClr>
              <a:buSzPts val="2000"/>
              <a:buFont typeface="Noto Sans Symbols"/>
              <a:buChar char="▪"/>
            </a:pPr>
            <a:r>
              <a:rPr b="1" lang="en-US" sz="2000"/>
              <a:t>Foreign Key </a:t>
            </a:r>
            <a:r>
              <a:rPr lang="en-US" sz="2000"/>
              <a:t>: A foreign key is the linking pin between two tables.</a:t>
            </a:r>
            <a:endParaRPr/>
          </a:p>
          <a:p>
            <a:pPr indent="-341313" lvl="0" marL="342900" rtl="0" algn="l">
              <a:spcBef>
                <a:spcPts val="400"/>
              </a:spcBef>
              <a:spcAft>
                <a:spcPts val="0"/>
              </a:spcAft>
              <a:buClr>
                <a:schemeClr val="dk1"/>
              </a:buClr>
              <a:buSzPts val="2000"/>
              <a:buFont typeface="Noto Sans Symbols"/>
              <a:buChar char="▪"/>
            </a:pPr>
            <a:r>
              <a:rPr b="1" lang="en-US" sz="2000"/>
              <a:t>Index </a:t>
            </a:r>
            <a:r>
              <a:rPr lang="en-US" sz="2000"/>
              <a:t>: An index in a database resembles an index at the back of a book.</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Connection</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1850"/>
              <a:buNone/>
            </a:pPr>
            <a:r>
              <a:rPr lang="en-US" sz="1850"/>
              <a:t>	Syntax :</a:t>
            </a:r>
            <a:endParaRPr/>
          </a:p>
          <a:p>
            <a:pPr indent="-341313" lvl="0" marL="342900" rtl="0" algn="l">
              <a:spcBef>
                <a:spcPts val="370"/>
              </a:spcBef>
              <a:spcAft>
                <a:spcPts val="0"/>
              </a:spcAft>
              <a:buClr>
                <a:schemeClr val="dk1"/>
              </a:buClr>
              <a:buSzPts val="1850"/>
              <a:buChar char="•"/>
            </a:pPr>
            <a:r>
              <a:rPr b="1" lang="en-US" sz="1850"/>
              <a:t>mysql_connect(server,UserName,Password)</a:t>
            </a:r>
            <a:endParaRPr/>
          </a:p>
          <a:p>
            <a:pPr indent="-341313" lvl="0" marL="342900" rtl="0" algn="l">
              <a:spcBef>
                <a:spcPts val="370"/>
              </a:spcBef>
              <a:spcAft>
                <a:spcPts val="0"/>
              </a:spcAft>
              <a:buClr>
                <a:schemeClr val="dk1"/>
              </a:buClr>
              <a:buSzPts val="1850"/>
              <a:buChar char="•"/>
            </a:pPr>
            <a:r>
              <a:rPr b="1" lang="en-US" sz="1850"/>
              <a:t>mysqli_connect(server,UserName,Password,“database");</a:t>
            </a:r>
            <a:endParaRPr/>
          </a:p>
          <a:p>
            <a:pPr indent="-341313" lvl="0" marL="342900" rtl="0" algn="l">
              <a:spcBef>
                <a:spcPts val="370"/>
              </a:spcBef>
              <a:spcAft>
                <a:spcPts val="0"/>
              </a:spcAft>
              <a:buClr>
                <a:schemeClr val="dk1"/>
              </a:buClr>
              <a:buSzPts val="1850"/>
              <a:buFont typeface="Noto Sans Symbols"/>
              <a:buChar char="❑"/>
            </a:pPr>
            <a:r>
              <a:rPr b="1" lang="en-US" sz="1850"/>
              <a:t>What is Server ?</a:t>
            </a:r>
            <a:endParaRPr/>
          </a:p>
          <a:p>
            <a:pPr indent="-341313" lvl="0" marL="342900" rtl="0" algn="l">
              <a:spcBef>
                <a:spcPts val="370"/>
              </a:spcBef>
              <a:spcAft>
                <a:spcPts val="0"/>
              </a:spcAft>
              <a:buClr>
                <a:schemeClr val="dk1"/>
              </a:buClr>
              <a:buSzPts val="1850"/>
              <a:buNone/>
            </a:pPr>
            <a:r>
              <a:rPr lang="en-US" sz="1850"/>
              <a:t>	The host name running database server. If not specified, then default value is</a:t>
            </a:r>
            <a:endParaRPr/>
          </a:p>
          <a:p>
            <a:pPr indent="-341313" lvl="0" marL="342900" rtl="0" algn="l">
              <a:spcBef>
                <a:spcPts val="370"/>
              </a:spcBef>
              <a:spcAft>
                <a:spcPts val="0"/>
              </a:spcAft>
              <a:buClr>
                <a:schemeClr val="dk1"/>
              </a:buClr>
              <a:buSzPts val="1850"/>
              <a:buNone/>
            </a:pPr>
            <a:r>
              <a:rPr lang="en-US" sz="1850"/>
              <a:t>	localhost.</a:t>
            </a:r>
            <a:endParaRPr/>
          </a:p>
          <a:p>
            <a:pPr indent="-341313" lvl="0" marL="342900" rtl="0" algn="l">
              <a:spcBef>
                <a:spcPts val="370"/>
              </a:spcBef>
              <a:spcAft>
                <a:spcPts val="0"/>
              </a:spcAft>
              <a:buClr>
                <a:schemeClr val="dk1"/>
              </a:buClr>
              <a:buSzPts val="1850"/>
              <a:buFont typeface="Noto Sans Symbols"/>
              <a:buChar char="❑"/>
            </a:pPr>
            <a:r>
              <a:rPr b="1" lang="en-US" sz="1850"/>
              <a:t>What is UserName ?</a:t>
            </a:r>
            <a:endParaRPr/>
          </a:p>
          <a:p>
            <a:pPr indent="-341313" lvl="0" marL="342900" rtl="0" algn="l">
              <a:spcBef>
                <a:spcPts val="370"/>
              </a:spcBef>
              <a:spcAft>
                <a:spcPts val="0"/>
              </a:spcAft>
              <a:buClr>
                <a:schemeClr val="dk1"/>
              </a:buClr>
              <a:buSzPts val="1850"/>
              <a:buNone/>
            </a:pPr>
            <a:r>
              <a:rPr lang="en-US" sz="1850"/>
              <a:t>	The username accessing the database. If not specified, then default is  root</a:t>
            </a:r>
            <a:endParaRPr/>
          </a:p>
          <a:p>
            <a:pPr indent="-341313" lvl="0" marL="342900" rtl="0" algn="l">
              <a:spcBef>
                <a:spcPts val="370"/>
              </a:spcBef>
              <a:spcAft>
                <a:spcPts val="0"/>
              </a:spcAft>
              <a:buClr>
                <a:schemeClr val="dk1"/>
              </a:buClr>
              <a:buSzPts val="1850"/>
              <a:buFont typeface="Noto Sans Symbols"/>
              <a:buChar char="❑"/>
            </a:pPr>
            <a:r>
              <a:rPr b="1" lang="en-US" sz="1850"/>
              <a:t>What is Password ?</a:t>
            </a:r>
            <a:endParaRPr/>
          </a:p>
          <a:p>
            <a:pPr indent="-341313" lvl="0" marL="342900" rtl="0" algn="l">
              <a:spcBef>
                <a:spcPts val="370"/>
              </a:spcBef>
              <a:spcAft>
                <a:spcPts val="0"/>
              </a:spcAft>
              <a:buClr>
                <a:schemeClr val="dk1"/>
              </a:buClr>
              <a:buSzPts val="1850"/>
              <a:buNone/>
            </a:pPr>
            <a:r>
              <a:rPr lang="en-US" sz="1850"/>
              <a:t>	The password of the user accessing the database. If not specified, then default is an empty password</a:t>
            </a:r>
            <a:endParaRPr/>
          </a:p>
          <a:p>
            <a:pPr indent="-341313" lvl="0" marL="342900" rtl="0" algn="l">
              <a:spcBef>
                <a:spcPts val="370"/>
              </a:spcBef>
              <a:spcAft>
                <a:spcPts val="0"/>
              </a:spcAft>
              <a:buClr>
                <a:schemeClr val="dk1"/>
              </a:buClr>
              <a:buSzPts val="1850"/>
              <a:buFont typeface="Noto Sans Symbols"/>
              <a:buChar char="❑"/>
            </a:pPr>
            <a:r>
              <a:rPr b="1" lang="en-US" sz="1850"/>
              <a:t>What is database ?</a:t>
            </a:r>
            <a:endParaRPr/>
          </a:p>
          <a:p>
            <a:pPr indent="-341313" lvl="0" marL="342900" rtl="0" algn="l">
              <a:spcBef>
                <a:spcPts val="370"/>
              </a:spcBef>
              <a:spcAft>
                <a:spcPts val="0"/>
              </a:spcAft>
              <a:buClr>
                <a:schemeClr val="dk1"/>
              </a:buClr>
              <a:buSzPts val="1850"/>
              <a:buNone/>
            </a:pPr>
            <a:r>
              <a:rPr lang="en-US" sz="1850"/>
              <a:t>	The mysql create database which used in our project</a:t>
            </a:r>
            <a:endParaRPr/>
          </a:p>
          <a:p>
            <a:pPr indent="-341313" lvl="0" marL="342900" rtl="0" algn="l">
              <a:spcBef>
                <a:spcPts val="370"/>
              </a:spcBef>
              <a:spcAft>
                <a:spcPts val="0"/>
              </a:spcAft>
              <a:buClr>
                <a:schemeClr val="dk1"/>
              </a:buClr>
              <a:buSzPts val="1850"/>
              <a:buNone/>
            </a:pPr>
            <a:r>
              <a:t/>
            </a:r>
            <a:endParaRPr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F497A"/>
              </a:buClr>
              <a:buSzPts val="4400"/>
              <a:buFont typeface="Calibri"/>
              <a:buNone/>
            </a:pPr>
            <a:r>
              <a:rPr lang="en-US">
                <a:solidFill>
                  <a:srgbClr val="5F497A"/>
                </a:solidFill>
              </a:rPr>
              <a:t>MySQL</a:t>
            </a:r>
            <a:r>
              <a:rPr lang="en-US">
                <a:solidFill>
                  <a:srgbClr val="000000"/>
                </a:solidFill>
              </a:rPr>
              <a:t> Connection</a:t>
            </a:r>
            <a:endParaRPr/>
          </a:p>
        </p:txBody>
      </p:sp>
      <p:sp>
        <p:nvSpPr>
          <p:cNvPr id="187" name="Google Shape;18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lang="en-US" sz="2000"/>
              <a:t>&lt;?php</a:t>
            </a:r>
            <a:endParaRPr sz="2000"/>
          </a:p>
          <a:p>
            <a:pPr indent="-341313" lvl="1" marL="742950" rtl="0" algn="l">
              <a:spcBef>
                <a:spcPts val="320"/>
              </a:spcBef>
              <a:spcAft>
                <a:spcPts val="0"/>
              </a:spcAft>
              <a:buClr>
                <a:schemeClr val="dk1"/>
              </a:buClr>
              <a:buSzPts val="1600"/>
              <a:buNone/>
            </a:pPr>
            <a:r>
              <a:rPr lang="en-US" sz="1600"/>
              <a:t>   $dbhost = 'localhost:3036';</a:t>
            </a:r>
            <a:endParaRPr/>
          </a:p>
          <a:p>
            <a:pPr indent="-341313" lvl="1" marL="742950" rtl="0" algn="l">
              <a:spcBef>
                <a:spcPts val="320"/>
              </a:spcBef>
              <a:spcAft>
                <a:spcPts val="0"/>
              </a:spcAft>
              <a:buClr>
                <a:schemeClr val="dk1"/>
              </a:buClr>
              <a:buSzPts val="1600"/>
              <a:buNone/>
            </a:pPr>
            <a:r>
              <a:rPr lang="en-US" sz="1600"/>
              <a:t>   $dbuser = 'super';</a:t>
            </a:r>
            <a:endParaRPr/>
          </a:p>
          <a:p>
            <a:pPr indent="-341313" lvl="1" marL="742950" rtl="0" algn="l">
              <a:spcBef>
                <a:spcPts val="320"/>
              </a:spcBef>
              <a:spcAft>
                <a:spcPts val="0"/>
              </a:spcAft>
              <a:buClr>
                <a:schemeClr val="dk1"/>
              </a:buClr>
              <a:buSzPts val="1600"/>
              <a:buNone/>
            </a:pPr>
            <a:r>
              <a:rPr lang="en-US" sz="1600"/>
              <a:t>   $dbpass = 'deep70';</a:t>
            </a:r>
            <a:endParaRPr/>
          </a:p>
          <a:p>
            <a:pPr indent="-341313" lvl="1" marL="742950" rtl="0" algn="l">
              <a:spcBef>
                <a:spcPts val="320"/>
              </a:spcBef>
              <a:spcAft>
                <a:spcPts val="0"/>
              </a:spcAft>
              <a:buClr>
                <a:schemeClr val="dk1"/>
              </a:buClr>
              <a:buSzPts val="1600"/>
              <a:buNone/>
            </a:pPr>
            <a:r>
              <a:rPr lang="en-US" sz="1600"/>
              <a:t>   $conn = mysql_connect($dbhost, $dbuser, $dbpass);</a:t>
            </a:r>
            <a:endParaRPr/>
          </a:p>
          <a:p>
            <a:pPr indent="-341313" lvl="1" marL="742950" rtl="0" algn="l">
              <a:spcBef>
                <a:spcPts val="320"/>
              </a:spcBef>
              <a:spcAft>
                <a:spcPts val="0"/>
              </a:spcAft>
              <a:buClr>
                <a:schemeClr val="dk1"/>
              </a:buClr>
              <a:buSzPts val="1600"/>
              <a:buNone/>
            </a:pPr>
            <a:r>
              <a:rPr lang="en-US" sz="1600"/>
              <a:t>   if(! $conn )</a:t>
            </a:r>
            <a:endParaRPr/>
          </a:p>
          <a:p>
            <a:pPr indent="-341313" lvl="1" marL="742950" rtl="0" algn="l">
              <a:spcBef>
                <a:spcPts val="320"/>
              </a:spcBef>
              <a:spcAft>
                <a:spcPts val="0"/>
              </a:spcAft>
              <a:buClr>
                <a:schemeClr val="dk1"/>
              </a:buClr>
              <a:buSzPts val="1600"/>
              <a:buNone/>
            </a:pPr>
            <a:r>
              <a:rPr lang="en-US" sz="1600"/>
              <a:t>   {</a:t>
            </a:r>
            <a:endParaRPr/>
          </a:p>
          <a:p>
            <a:pPr indent="-341313" lvl="1" marL="742950" rtl="0" algn="l">
              <a:spcBef>
                <a:spcPts val="320"/>
              </a:spcBef>
              <a:spcAft>
                <a:spcPts val="0"/>
              </a:spcAft>
              <a:buClr>
                <a:schemeClr val="dk1"/>
              </a:buClr>
              <a:buSzPts val="1600"/>
              <a:buNone/>
            </a:pPr>
            <a:r>
              <a:rPr lang="en-US" sz="1600"/>
              <a:t>     die('Could not connect: ' . mysql_error());</a:t>
            </a:r>
            <a:endParaRPr/>
          </a:p>
          <a:p>
            <a:pPr indent="-341313" lvl="1" marL="742950" rtl="0" algn="l">
              <a:spcBef>
                <a:spcPts val="320"/>
              </a:spcBef>
              <a:spcAft>
                <a:spcPts val="0"/>
              </a:spcAft>
              <a:buClr>
                <a:schemeClr val="dk1"/>
              </a:buClr>
              <a:buSzPts val="1600"/>
              <a:buNone/>
            </a:pPr>
            <a:r>
              <a:rPr lang="en-US" sz="1600"/>
              <a:t>   }</a:t>
            </a:r>
            <a:endParaRPr/>
          </a:p>
          <a:p>
            <a:pPr indent="-341313" lvl="1" marL="742950" rtl="0" algn="l">
              <a:spcBef>
                <a:spcPts val="320"/>
              </a:spcBef>
              <a:spcAft>
                <a:spcPts val="0"/>
              </a:spcAft>
              <a:buClr>
                <a:schemeClr val="dk1"/>
              </a:buClr>
              <a:buSzPts val="1600"/>
              <a:buNone/>
            </a:pPr>
            <a:r>
              <a:rPr lang="en-US" sz="1600"/>
              <a:t>   echo 'Connected successfully';</a:t>
            </a:r>
            <a:endParaRPr/>
          </a:p>
          <a:p>
            <a:pPr indent="-341313" lvl="1" marL="742950" rtl="0" algn="l">
              <a:spcBef>
                <a:spcPts val="320"/>
              </a:spcBef>
              <a:spcAft>
                <a:spcPts val="0"/>
              </a:spcAft>
              <a:buClr>
                <a:schemeClr val="dk1"/>
              </a:buClr>
              <a:buSzPts val="1600"/>
              <a:buNone/>
            </a:pPr>
            <a:r>
              <a:rPr lang="en-US" sz="1600"/>
              <a:t>   mysql_close($conn);</a:t>
            </a:r>
            <a:endParaRPr/>
          </a:p>
          <a:p>
            <a:pPr indent="-341313" lvl="0" marL="342900" rtl="0" algn="l">
              <a:spcBef>
                <a:spcPts val="400"/>
              </a:spcBef>
              <a:spcAft>
                <a:spcPts val="0"/>
              </a:spcAft>
              <a:buClr>
                <a:schemeClr val="dk1"/>
              </a:buClr>
              <a:buSzPts val="2000"/>
              <a:buNone/>
            </a:pPr>
            <a:r>
              <a:rPr lang="en-US" sz="2000"/>
              <a:t>?&gt;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5F497A"/>
              </a:buClr>
              <a:buSzPts val="4400"/>
              <a:buFont typeface="Calibri"/>
              <a:buNone/>
            </a:pPr>
            <a:r>
              <a:rPr lang="en-US">
                <a:solidFill>
                  <a:srgbClr val="5F497A"/>
                </a:solidFill>
              </a:rPr>
              <a:t>MySQLi</a:t>
            </a:r>
            <a:r>
              <a:rPr lang="en-US">
                <a:solidFill>
                  <a:srgbClr val="000000"/>
                </a:solidFill>
              </a:rPr>
              <a:t> Connection</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000"/>
              <a:buNone/>
            </a:pPr>
            <a:r>
              <a:rPr lang="en-US" sz="2000"/>
              <a:t>&lt;?php</a:t>
            </a:r>
            <a:endParaRPr sz="2000"/>
          </a:p>
          <a:p>
            <a:pPr indent="-341313" lvl="1" marL="742950" rtl="0" algn="l">
              <a:spcBef>
                <a:spcPts val="320"/>
              </a:spcBef>
              <a:spcAft>
                <a:spcPts val="0"/>
              </a:spcAft>
              <a:buClr>
                <a:schemeClr val="dk1"/>
              </a:buClr>
              <a:buSzPts val="1600"/>
              <a:buNone/>
            </a:pPr>
            <a:r>
              <a:rPr lang="en-US" sz="1600"/>
              <a:t>   $dbhost = 'localhost:3036';</a:t>
            </a:r>
            <a:endParaRPr/>
          </a:p>
          <a:p>
            <a:pPr indent="-341313" lvl="1" marL="742950" rtl="0" algn="l">
              <a:spcBef>
                <a:spcPts val="320"/>
              </a:spcBef>
              <a:spcAft>
                <a:spcPts val="0"/>
              </a:spcAft>
              <a:buClr>
                <a:schemeClr val="dk1"/>
              </a:buClr>
              <a:buSzPts val="1600"/>
              <a:buNone/>
            </a:pPr>
            <a:r>
              <a:rPr lang="en-US" sz="1600"/>
              <a:t>   $dbuser = 'super';</a:t>
            </a:r>
            <a:endParaRPr/>
          </a:p>
          <a:p>
            <a:pPr indent="-341313" lvl="1" marL="742950" rtl="0" algn="l">
              <a:spcBef>
                <a:spcPts val="320"/>
              </a:spcBef>
              <a:spcAft>
                <a:spcPts val="0"/>
              </a:spcAft>
              <a:buClr>
                <a:schemeClr val="dk1"/>
              </a:buClr>
              <a:buSzPts val="1600"/>
              <a:buNone/>
            </a:pPr>
            <a:r>
              <a:rPr lang="en-US" sz="1600"/>
              <a:t>   $dbpass = 'deep70';</a:t>
            </a:r>
            <a:endParaRPr/>
          </a:p>
          <a:p>
            <a:pPr indent="-341313" lvl="1" marL="742950" rtl="0" algn="l">
              <a:spcBef>
                <a:spcPts val="320"/>
              </a:spcBef>
              <a:spcAft>
                <a:spcPts val="0"/>
              </a:spcAft>
              <a:buClr>
                <a:schemeClr val="dk1"/>
              </a:buClr>
              <a:buSzPts val="1600"/>
              <a:buNone/>
            </a:pPr>
            <a:r>
              <a:rPr lang="en-US" sz="1600"/>
              <a:t>   $dbname = ‘radix';</a:t>
            </a:r>
            <a:endParaRPr/>
          </a:p>
          <a:p>
            <a:pPr indent="-341313" lvl="1" marL="742950" rtl="0" algn="l">
              <a:spcBef>
                <a:spcPts val="320"/>
              </a:spcBef>
              <a:spcAft>
                <a:spcPts val="0"/>
              </a:spcAft>
              <a:buClr>
                <a:schemeClr val="dk1"/>
              </a:buClr>
              <a:buSzPts val="1600"/>
              <a:buNone/>
            </a:pPr>
            <a:r>
              <a:rPr lang="en-US" sz="1600"/>
              <a:t>   $conn = mysqli_connect($dbhost, $dbuser, $dbpass, $dbname);</a:t>
            </a:r>
            <a:endParaRPr/>
          </a:p>
          <a:p>
            <a:pPr indent="-341313" lvl="1" marL="742950" rtl="0" algn="l">
              <a:spcBef>
                <a:spcPts val="320"/>
              </a:spcBef>
              <a:spcAft>
                <a:spcPts val="0"/>
              </a:spcAft>
              <a:buClr>
                <a:schemeClr val="dk1"/>
              </a:buClr>
              <a:buSzPts val="1600"/>
              <a:buNone/>
            </a:pPr>
            <a:r>
              <a:rPr lang="en-US" sz="1600"/>
              <a:t>   if(! $conn )</a:t>
            </a:r>
            <a:endParaRPr/>
          </a:p>
          <a:p>
            <a:pPr indent="-341313" lvl="1" marL="742950" rtl="0" algn="l">
              <a:spcBef>
                <a:spcPts val="320"/>
              </a:spcBef>
              <a:spcAft>
                <a:spcPts val="0"/>
              </a:spcAft>
              <a:buClr>
                <a:schemeClr val="dk1"/>
              </a:buClr>
              <a:buSzPts val="1600"/>
              <a:buNone/>
            </a:pPr>
            <a:r>
              <a:rPr lang="en-US" sz="1600"/>
              <a:t>   {</a:t>
            </a:r>
            <a:endParaRPr/>
          </a:p>
          <a:p>
            <a:pPr indent="-341313" lvl="1" marL="742950" rtl="0" algn="l">
              <a:spcBef>
                <a:spcPts val="320"/>
              </a:spcBef>
              <a:spcAft>
                <a:spcPts val="0"/>
              </a:spcAft>
              <a:buClr>
                <a:schemeClr val="dk1"/>
              </a:buClr>
              <a:buSzPts val="1600"/>
              <a:buNone/>
            </a:pPr>
            <a:r>
              <a:rPr lang="en-US" sz="1600"/>
              <a:t>	 die("Connection error: " . mysqli_connect_errno();</a:t>
            </a:r>
            <a:endParaRPr/>
          </a:p>
          <a:p>
            <a:pPr indent="-341313" lvl="1" marL="742950" rtl="0" algn="l">
              <a:spcBef>
                <a:spcPts val="320"/>
              </a:spcBef>
              <a:spcAft>
                <a:spcPts val="0"/>
              </a:spcAft>
              <a:buClr>
                <a:schemeClr val="dk1"/>
              </a:buClr>
              <a:buSzPts val="1600"/>
              <a:buNone/>
            </a:pPr>
            <a:r>
              <a:rPr lang="en-US" sz="1600"/>
              <a:t>   }</a:t>
            </a:r>
            <a:endParaRPr/>
          </a:p>
          <a:p>
            <a:pPr indent="-341313" lvl="1" marL="742950" rtl="0" algn="l">
              <a:spcBef>
                <a:spcPts val="320"/>
              </a:spcBef>
              <a:spcAft>
                <a:spcPts val="0"/>
              </a:spcAft>
              <a:buClr>
                <a:schemeClr val="dk1"/>
              </a:buClr>
              <a:buSzPts val="1600"/>
              <a:buNone/>
            </a:pPr>
            <a:r>
              <a:rPr lang="en-US" sz="1600"/>
              <a:t>   echo 'Connected successfully';</a:t>
            </a:r>
            <a:endParaRPr/>
          </a:p>
          <a:p>
            <a:pPr indent="-341313" lvl="1" marL="742950" rtl="0" algn="l">
              <a:spcBef>
                <a:spcPts val="320"/>
              </a:spcBef>
              <a:spcAft>
                <a:spcPts val="0"/>
              </a:spcAft>
              <a:buClr>
                <a:schemeClr val="dk1"/>
              </a:buClr>
              <a:buSzPts val="1600"/>
              <a:buNone/>
            </a:pPr>
            <a:r>
              <a:rPr lang="en-US" sz="1600"/>
              <a:t>   mysqli_close($con);</a:t>
            </a:r>
            <a:endParaRPr/>
          </a:p>
          <a:p>
            <a:pPr indent="-341313" lvl="0" marL="342900" rtl="0" algn="l">
              <a:spcBef>
                <a:spcPts val="400"/>
              </a:spcBef>
              <a:spcAft>
                <a:spcPts val="0"/>
              </a:spcAft>
              <a:buClr>
                <a:schemeClr val="dk1"/>
              </a:buClr>
              <a:buSzPts val="2000"/>
              <a:buNone/>
            </a:pPr>
            <a:r>
              <a:rPr lang="en-US" sz="2000"/>
              <a:t>?&gt;</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MySQL storage engines</a:t>
            </a:r>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400"/>
              <a:buNone/>
            </a:pPr>
            <a:r>
              <a:rPr lang="en-US" sz="2400"/>
              <a:t>MySQL supported storage engines:</a:t>
            </a:r>
            <a:endParaRPr b="1" sz="2400"/>
          </a:p>
          <a:p>
            <a:pPr indent="-341313" lvl="0" marL="342900" rtl="0" algn="l">
              <a:spcBef>
                <a:spcPts val="480"/>
              </a:spcBef>
              <a:spcAft>
                <a:spcPts val="0"/>
              </a:spcAft>
              <a:buClr>
                <a:schemeClr val="dk1"/>
              </a:buClr>
              <a:buSzPts val="2400"/>
              <a:buNone/>
            </a:pPr>
            <a:r>
              <a:t/>
            </a:r>
            <a:endParaRPr sz="2400"/>
          </a:p>
          <a:p>
            <a:pPr indent="-341313" lvl="0" marL="342900" rtl="0" algn="l">
              <a:spcBef>
                <a:spcPts val="480"/>
              </a:spcBef>
              <a:spcAft>
                <a:spcPts val="0"/>
              </a:spcAft>
              <a:buClr>
                <a:schemeClr val="dk1"/>
              </a:buClr>
              <a:buSzPts val="2400"/>
              <a:buChar char="•"/>
            </a:pPr>
            <a:r>
              <a:rPr lang="en-US" sz="2400"/>
              <a:t>MyISAM</a:t>
            </a:r>
            <a:endParaRPr sz="2400"/>
          </a:p>
          <a:p>
            <a:pPr indent="-341313" lvl="0" marL="342900" rtl="0" algn="l">
              <a:spcBef>
                <a:spcPts val="480"/>
              </a:spcBef>
              <a:spcAft>
                <a:spcPts val="0"/>
              </a:spcAft>
              <a:buClr>
                <a:schemeClr val="dk1"/>
              </a:buClr>
              <a:buSzPts val="2400"/>
              <a:buChar char="•"/>
            </a:pPr>
            <a:r>
              <a:rPr lang="en-US" sz="2400"/>
              <a:t>InnoDB</a:t>
            </a:r>
            <a:endParaRPr sz="2400"/>
          </a:p>
          <a:p>
            <a:pPr indent="-341313" lvl="0" marL="342900" rtl="0" algn="l">
              <a:spcBef>
                <a:spcPts val="480"/>
              </a:spcBef>
              <a:spcAft>
                <a:spcPts val="0"/>
              </a:spcAft>
              <a:buClr>
                <a:schemeClr val="dk1"/>
              </a:buClr>
              <a:buSzPts val="2400"/>
              <a:buChar char="•"/>
            </a:pPr>
            <a:r>
              <a:rPr lang="en-US" sz="2400"/>
              <a:t>Memory</a:t>
            </a:r>
            <a:endParaRPr/>
          </a:p>
          <a:p>
            <a:pPr indent="-341313" lvl="0" marL="342900" rtl="0" algn="l">
              <a:spcBef>
                <a:spcPts val="480"/>
              </a:spcBef>
              <a:spcAft>
                <a:spcPts val="0"/>
              </a:spcAft>
              <a:buClr>
                <a:schemeClr val="dk1"/>
              </a:buClr>
              <a:buSzPts val="2400"/>
              <a:buChar char="•"/>
            </a:pPr>
            <a:r>
              <a:rPr lang="en-US" sz="2400"/>
              <a:t>CSV</a:t>
            </a:r>
            <a:endParaRPr/>
          </a:p>
          <a:p>
            <a:pPr indent="-341313" lvl="0" marL="342900" rtl="0" algn="l">
              <a:spcBef>
                <a:spcPts val="480"/>
              </a:spcBef>
              <a:spcAft>
                <a:spcPts val="0"/>
              </a:spcAft>
              <a:buClr>
                <a:schemeClr val="dk1"/>
              </a:buClr>
              <a:buSzPts val="2400"/>
              <a:buChar char="•"/>
            </a:pPr>
            <a:r>
              <a:rPr lang="en-US" sz="2400"/>
              <a:t>Merge</a:t>
            </a:r>
            <a:endParaRPr/>
          </a:p>
          <a:p>
            <a:pPr indent="-341313" lvl="0" marL="342900" rtl="0" algn="l">
              <a:spcBef>
                <a:spcPts val="480"/>
              </a:spcBef>
              <a:spcAft>
                <a:spcPts val="0"/>
              </a:spcAft>
              <a:buClr>
                <a:schemeClr val="dk1"/>
              </a:buClr>
              <a:buSzPts val="2400"/>
              <a:buChar char="•"/>
            </a:pPr>
            <a:r>
              <a:rPr lang="en-US" sz="2400"/>
              <a:t>Archive</a:t>
            </a:r>
            <a:endParaRPr/>
          </a:p>
          <a:p>
            <a:pPr indent="-341313" lvl="0" marL="342900" rtl="0" algn="l">
              <a:spcBef>
                <a:spcPts val="480"/>
              </a:spcBef>
              <a:spcAft>
                <a:spcPts val="0"/>
              </a:spcAft>
              <a:buClr>
                <a:schemeClr val="dk1"/>
              </a:buClr>
              <a:buSzPts val="2400"/>
              <a:buChar char="•"/>
            </a:pPr>
            <a:r>
              <a:rPr lang="en-US" sz="2400"/>
              <a:t>Federated</a:t>
            </a:r>
            <a:endParaRPr/>
          </a:p>
          <a:p>
            <a:pPr indent="-341313" lvl="0" marL="342900" rtl="0" algn="l">
              <a:spcBef>
                <a:spcPts val="480"/>
              </a:spcBef>
              <a:spcAft>
                <a:spcPts val="0"/>
              </a:spcAft>
              <a:buClr>
                <a:schemeClr val="dk1"/>
              </a:buClr>
              <a:buSzPts val="2400"/>
              <a:buChar char="•"/>
            </a:pPr>
            <a:r>
              <a:rPr lang="en-US" sz="2400"/>
              <a:t>Blackhole</a:t>
            </a:r>
            <a:endParaRPr sz="2400"/>
          </a:p>
          <a:p>
            <a:pPr indent="-1889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341313" lvl="0" marL="342900" rtl="0" algn="l">
              <a:spcBef>
                <a:spcPts val="480"/>
              </a:spcBef>
              <a:spcAft>
                <a:spcPts val="0"/>
              </a:spcAft>
              <a:buClr>
                <a:schemeClr val="dk1"/>
              </a:buClr>
              <a:buSzPts val="2400"/>
              <a:buNone/>
            </a:pPr>
            <a:r>
              <a:rPr lang="en-US" sz="2400"/>
              <a:t>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0000"/>
              </a:buClr>
              <a:buSzPts val="4400"/>
              <a:buFont typeface="Calibri"/>
              <a:buNone/>
            </a:pPr>
            <a:r>
              <a:rPr lang="en-US">
                <a:solidFill>
                  <a:srgbClr val="000000"/>
                </a:solidFill>
              </a:rPr>
              <a:t>MySQL storage engines</a:t>
            </a:r>
            <a:endParaRPr/>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1313" lvl="0" marL="342900" rtl="0" algn="l">
              <a:spcBef>
                <a:spcPts val="0"/>
              </a:spcBef>
              <a:spcAft>
                <a:spcPts val="0"/>
              </a:spcAft>
              <a:buClr>
                <a:schemeClr val="dk1"/>
              </a:buClr>
              <a:buSzPts val="2400"/>
              <a:buChar char="•"/>
            </a:pPr>
            <a:r>
              <a:rPr lang="en-US" sz="2400"/>
              <a:t>MyISAM is the original storage engine. It is a fast storage engine. It does not support transactions. MyISAM provides table-level locking. It is used most in Web, data warehousing.</a:t>
            </a:r>
            <a:endParaRPr/>
          </a:p>
          <a:p>
            <a:pPr indent="-188913" lvl="0" marL="342900" rtl="0" algn="l">
              <a:spcBef>
                <a:spcPts val="480"/>
              </a:spcBef>
              <a:spcAft>
                <a:spcPts val="0"/>
              </a:spcAft>
              <a:buClr>
                <a:schemeClr val="dk1"/>
              </a:buClr>
              <a:buSzPts val="2400"/>
              <a:buNone/>
            </a:pPr>
            <a:r>
              <a:t/>
            </a:r>
            <a:endParaRPr sz="2400"/>
          </a:p>
          <a:p>
            <a:pPr indent="-341313" lvl="0" marL="342900" rtl="0" algn="l">
              <a:spcBef>
                <a:spcPts val="480"/>
              </a:spcBef>
              <a:spcAft>
                <a:spcPts val="0"/>
              </a:spcAft>
              <a:buClr>
                <a:schemeClr val="dk1"/>
              </a:buClr>
              <a:buSzPts val="2400"/>
              <a:buChar char="•"/>
            </a:pPr>
            <a:r>
              <a:rPr lang="en-US" sz="2400"/>
              <a:t>InnoDB is the most widely used storage engine with transaction support. It is an ACID compliant storage engine. It supports row-level locking, crash recovery and multi-version concurrency control. It is the only engine which provides foreign key referential integrity constraint.</a:t>
            </a:r>
            <a:endParaRPr/>
          </a:p>
          <a:p>
            <a:pPr indent="-188913" lvl="0" marL="342900" rtl="0" algn="l">
              <a:spcBef>
                <a:spcPts val="480"/>
              </a:spcBef>
              <a:spcAft>
                <a:spcPts val="0"/>
              </a:spcAft>
              <a:buClr>
                <a:schemeClr val="dk1"/>
              </a:buClr>
              <a:buSzPts val="2400"/>
              <a:buNone/>
            </a:pPr>
            <a:r>
              <a:t/>
            </a:r>
            <a:endParaRPr sz="2400"/>
          </a:p>
          <a:p>
            <a:pPr indent="-3413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188913" lvl="0" marL="342900" rtl="0" algn="l">
              <a:spcBef>
                <a:spcPts val="480"/>
              </a:spcBef>
              <a:spcAft>
                <a:spcPts val="0"/>
              </a:spcAft>
              <a:buClr>
                <a:schemeClr val="dk1"/>
              </a:buClr>
              <a:buSzPts val="2400"/>
              <a:buNone/>
            </a:pPr>
            <a:r>
              <a:t/>
            </a:r>
            <a:endParaRPr sz="2400"/>
          </a:p>
          <a:p>
            <a:pPr indent="-341313" lvl="0" marL="342900" rtl="0" algn="l">
              <a:spcBef>
                <a:spcPts val="480"/>
              </a:spcBef>
              <a:spcAft>
                <a:spcPts val="0"/>
              </a:spcAft>
              <a:buClr>
                <a:schemeClr val="dk1"/>
              </a:buClr>
              <a:buSzPts val="2400"/>
              <a:buNone/>
            </a:pPr>
            <a:r>
              <a:rPr lang="en-US" sz="2400"/>
              <a:t>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