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4" Type="http://schemas.openxmlformats.org/officeDocument/2006/relationships/slide" Target="slides/slide32.xml"/><Relationship Id="rId43" Type="http://schemas.openxmlformats.org/officeDocument/2006/relationships/slide" Target="slides/slide31.xml"/><Relationship Id="rId46" Type="http://schemas.openxmlformats.org/officeDocument/2006/relationships/slide" Target="slides/slide34.xml"/><Relationship Id="rId45" Type="http://schemas.openxmlformats.org/officeDocument/2006/relationships/slide" Target="slides/slide33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6.xml"/><Relationship Id="rId47" Type="http://schemas.openxmlformats.org/officeDocument/2006/relationships/slide" Target="slides/slide35.xml"/><Relationship Id="rId49" Type="http://schemas.openxmlformats.org/officeDocument/2006/relationships/slide" Target="slides/slide3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9" Type="http://schemas.openxmlformats.org/officeDocument/2006/relationships/slide" Target="slides/slide17.xml"/><Relationship Id="rId51" Type="http://schemas.openxmlformats.org/officeDocument/2006/relationships/slide" Target="slides/slide39.xml"/><Relationship Id="rId50" Type="http://schemas.openxmlformats.org/officeDocument/2006/relationships/slide" Target="slides/slide38.xml"/><Relationship Id="rId53" Type="http://schemas.openxmlformats.org/officeDocument/2006/relationships/slide" Target="slides/slide41.xml"/><Relationship Id="rId52" Type="http://schemas.openxmlformats.org/officeDocument/2006/relationships/slide" Target="slides/slide40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" name="Google Shape;1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6200" y="6069012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085975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0" y="4667250"/>
            <a:ext cx="14478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 rot="5400000">
            <a:off x="4823619" y="2339181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457200" y="6248400"/>
            <a:ext cx="5573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 rot="5400000">
            <a:off x="5989637" y="144462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 rot="5400000">
            <a:off x="2426494" y="-213519"/>
            <a:ext cx="4525962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5970587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-9525" y="6053137"/>
            <a:ext cx="2249487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59025" y="6043612"/>
            <a:ext cx="6784975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6200" y="6069012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085975" y="236537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1" i="0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/>
        </p:nvSpPr>
        <p:spPr>
          <a:xfrm>
            <a:off x="0" y="1235075"/>
            <a:ext cx="9144000" cy="319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 txBox="1"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0" y="1752600"/>
            <a:ext cx="1295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1" i="0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0" y="1235075"/>
            <a:ext cx="9144000" cy="319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/>
        </p:nvSpPr>
        <p:spPr>
          <a:xfrm>
            <a:off x="0" y="1235075"/>
            <a:ext cx="9144000" cy="3190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1" type="ftr"/>
          </p:nvPr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-9525" y="4572000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-9525" y="4664075"/>
            <a:ext cx="1463675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544637" y="4654550"/>
            <a:ext cx="7599362" cy="712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447800" y="0"/>
            <a:ext cx="100012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0" y="4667250"/>
            <a:ext cx="14478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b="1" i="0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142037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142037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612775" y="1600200"/>
            <a:ext cx="8153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1" type="ftr"/>
          </p:nvPr>
        </p:nvSpPr>
        <p:spPr>
          <a:xfrm>
            <a:off x="457200" y="6248400"/>
            <a:ext cx="5573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 rot="5400000">
            <a:off x="5989637" y="144462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w3schools.com/php/php_ref_string.asp" TargetMode="External"/><Relationship Id="rId4" Type="http://schemas.openxmlformats.org/officeDocument/2006/relationships/hyperlink" Target="http://myphpscriptz.com/php-scripts-tutorials/11-most-important-string-functions-php-a-programmer-should-know/" TargetMode="External"/><Relationship Id="rId5" Type="http://schemas.openxmlformats.org/officeDocument/2006/relationships/hyperlink" Target="http://myphpscriptz.com/php-scripts-tutorials/11-most-important-string-functions-php-a-programmer-should-know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ctrTitle"/>
          </p:nvPr>
        </p:nvSpPr>
        <p:spPr>
          <a:xfrm>
            <a:off x="457200" y="2133600"/>
            <a:ext cx="8458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Twentieth Century"/>
              <a:buNone/>
            </a:pPr>
            <a:br>
              <a:rPr b="0" i="0" lang="en-US" sz="4000" u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i="0" lang="en-US" sz="4000" u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4000" u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STRINGS IN PHP</a:t>
            </a:r>
            <a:br>
              <a:rPr b="0" i="0" lang="en-US" sz="4000" u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i="0" lang="en-US" sz="4000" u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3200" u="none">
                <a:solidFill>
                  <a:srgbClr val="EBB39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 </a:t>
            </a:r>
            <a:br>
              <a:rPr b="0" i="0" lang="en-US" sz="3200" u="none">
                <a:solidFill>
                  <a:srgbClr val="EBB39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3200" u="none">
                <a:solidFill>
                  <a:srgbClr val="EBB39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EKTA MAKAWANA</a:t>
            </a:r>
            <a:br>
              <a:rPr b="0" i="0" lang="en-US" sz="3200" u="none">
                <a:solidFill>
                  <a:srgbClr val="00206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Simple and Complex String Syntax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1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Simple string syntax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uses the value of a variable within a string by including the variable name inside a text string with double quotation marks</a:t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$Vegetable = "broccoli";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"&lt;p&gt;Do you have any $Vegetable?&lt;/p&gt;";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When variables are placed within curly braces inside of a string, it is called </a:t>
            </a:r>
            <a:r>
              <a:rPr b="1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complex string syntax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$Vegetable = "carrot";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"&lt;p&gt;Do you have any {$Vegetable}s?&lt;/p&gt;";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Parsing Strings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1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Parsing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the act of extracting characters or substrings from a larger string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When programming, parsing refers to the extraction of information from string literals </a:t>
            </a:r>
            <a:b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variables</a:t>
            </a:r>
            <a:endParaRPr/>
          </a:p>
          <a:p>
            <a:pPr indent="-20859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wentieth Century"/>
              <a:buNone/>
            </a:pPr>
            <a:r>
              <a:rPr b="0" i="0" lang="en-US" sz="32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Counting Characters and Words in a String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859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most commonly used string counting function is 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function, which returns the total number of characters in a string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</a:t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wentieth Century"/>
              <a:buNone/>
            </a:pPr>
            <a:r>
              <a:rPr b="0" i="0" lang="en-US" sz="36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Counting Characters and Words in a String</a:t>
            </a:r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457200" y="1600200"/>
            <a:ext cx="8458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str_word_count()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returns the number of words in a string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Pass 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str_word_count()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a literal string or the name of a string variable whose words you want to count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&lt;?php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$BookTitle = “Three Mistakes of my life";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"&lt;p&gt;The book title contains ". str_word_count($BookTitle). " words.&lt;/p&gt;";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?&gt;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1" i="0" lang="en-US" sz="1600" u="sng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: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book title contains 5 words.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1" i="0" sz="1600" u="sng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12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t/>
            </a:r>
            <a:endParaRPr b="1" i="0" sz="1600" u="sng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wentieth Century"/>
              <a:buNone/>
            </a:pPr>
            <a:r>
              <a:rPr b="0" i="0" lang="en-US" sz="28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Finding and Extracting Characters and Substrings</a:t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 of Book</a:t>
            </a:r>
            <a:endParaRPr/>
          </a:p>
        </p:txBody>
      </p:sp>
      <p:sp>
        <p:nvSpPr>
          <p:cNvPr id="250" name="Google Shape;250;p33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40"/>
              <a:buFont typeface="Noto Sans Symbols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There are two types of string search and extraction functions:</a:t>
            </a:r>
            <a:r>
              <a:rPr b="0" i="0" lang="en-US" sz="26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-273049" lvl="1" marL="63976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Functions that return a numeric position in a text string </a:t>
            </a:r>
            <a:endParaRPr/>
          </a:p>
          <a:p>
            <a:pPr indent="-273049" lvl="1" marL="639762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Functions that return a character or substring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urier New"/>
              <a:buNone/>
            </a:pPr>
            <a:r>
              <a:rPr b="0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strpos()</a:t>
            </a: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</a:t>
            </a:r>
            <a:endParaRPr/>
          </a:p>
        </p:txBody>
      </p:sp>
      <p:sp>
        <p:nvSpPr>
          <p:cNvPr id="257" name="Google Shape;257;p34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Performs a case-sensitive search and returns the position of the first occurrence of one string in another string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Pass two arguments to 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strpos()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function: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first argument is the string you want to search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second argument contains the characters for which you want to search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the search string is not found, 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strpos()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returns a Boolean value of false</a:t>
            </a:r>
            <a:endParaRPr/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urier New"/>
              <a:buNone/>
            </a:pPr>
            <a:r>
              <a:rPr b="0" i="0" lang="en-US" sz="40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strchr()</a:t>
            </a: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b="0" i="0" lang="en-US" sz="40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strrchr()</a:t>
            </a: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Functions</a:t>
            </a:r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Pass to both functions the string and the character for which you want to search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Both functions return a substring from the specified characters to the end of the string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strchr()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starts searching at the beginning of a string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strrchr()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starts searching at the </a:t>
            </a:r>
            <a:b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 of a string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wentieth Century"/>
              <a:buNone/>
            </a:pPr>
            <a:r>
              <a:rPr b="0" i="0" lang="en-US" sz="28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Finding and Extracting Characters and Substrings</a:t>
            </a:r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228600" y="1676400"/>
            <a:ext cx="876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rPr b="1" i="0" lang="en-US" sz="21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Table 5-3  PHP string search and extraction functions</a:t>
            </a:r>
            <a:endParaRPr/>
          </a:p>
          <a:p>
            <a:pPr indent="-23907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09800"/>
            <a:ext cx="6858000" cy="371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wentieth Century"/>
              <a:buNone/>
            </a:pPr>
            <a:r>
              <a:rPr b="0" i="0" lang="en-US" sz="28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Finding and Extracting Characters and Substrings</a:t>
            </a: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rPr b="1" i="0" lang="en-US" sz="21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Table 5-3  PHP string search and extraction functions (continued)</a:t>
            </a:r>
            <a:endParaRPr/>
          </a:p>
          <a:p>
            <a:pPr indent="-319087" lvl="0" marL="31908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40"/>
              <a:buFont typeface="Noto Sans Symbols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40"/>
              <a:buFont typeface="Noto Sans Symbols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40"/>
              <a:buFont typeface="Noto Sans Symbols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40"/>
              <a:buFont typeface="Noto Sans Symbols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40"/>
              <a:buFont typeface="Noto Sans Symbols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40"/>
              <a:buFont typeface="Noto Sans Symbols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40"/>
              <a:buFont typeface="Noto Sans Symbols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466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40"/>
              <a:buFont typeface="Noto Sans Symbols"/>
              <a:buNone/>
            </a:pPr>
            <a:r>
              <a:t/>
            </a:r>
            <a:endParaRPr b="1" i="0" sz="1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1" name="Google Shape;2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438400"/>
            <a:ext cx="7543800" cy="25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urier New"/>
              <a:buNone/>
            </a:pPr>
            <a:r>
              <a:rPr b="0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substr()</a:t>
            </a: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</a:t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extract characters from the beginning or middle of a string, combine 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substr()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with other functions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You pass to 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substr()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a text string along with the starting and ending positions of the substring you want to extract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&lt;?php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$Email = "president@whitehouse.gov";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$NameEnd = </a:t>
            </a:r>
            <a:r>
              <a:rPr b="1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strpos($Email, "@")</a:t>
            </a: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"&lt;p&gt;The name portion of the e-mail address is '“ . 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substr($Email, 0, $NameEnd)</a:t>
            </a: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"'.&lt;/p&gt;";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?&gt;</a:t>
            </a:r>
            <a:endParaRPr/>
          </a:p>
          <a:p>
            <a:pPr indent="-184149" lvl="1" marL="63976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288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0" i="0" lang="en-US" sz="38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Objectives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String ?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Manipulate strings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Parse strings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Compare strings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str_replace()</a:t>
            </a:r>
            <a:r>
              <a:rPr b="0" i="0" lang="en-US" sz="28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b="0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str_ireplace()</a:t>
            </a:r>
            <a:r>
              <a:rPr b="0" i="0" lang="en-US" sz="28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Functions</a:t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457200" y="1600200"/>
            <a:ext cx="8534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str_replace()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str_ireplace()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functions both accept three arguments: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string you want to search for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replacement string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string in which you want to replace characters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167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&lt;?php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$Email = “president@whitehouse.gov";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$NewEmail = </a:t>
            </a:r>
            <a:r>
              <a:rPr b="1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str_replace("president", "vice.president", $Email)</a:t>
            </a: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$NewEmail;             // prints 'vice.president@whitehouse.gov‘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?&gt;</a:t>
            </a:r>
            <a:endParaRPr/>
          </a:p>
          <a:p>
            <a:pPr indent="-25812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Replacing Characters and Substrings</a:t>
            </a:r>
            <a:endParaRPr/>
          </a:p>
        </p:txBody>
      </p:sp>
      <p:sp>
        <p:nvSpPr>
          <p:cNvPr id="301" name="Google Shape;301;p40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rPr b="1" i="0" lang="en-US" sz="21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Table 5-4  PHP string replacement functions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907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3" name="Google Shape;3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86000"/>
            <a:ext cx="7391400" cy="225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Converting Between Strings and Arrays</a:t>
            </a:r>
            <a:endParaRPr/>
          </a:p>
        </p:txBody>
      </p:sp>
      <p:sp>
        <p:nvSpPr>
          <p:cNvPr id="309" name="Google Shape;309;p41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str_split() 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explode()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functions split a string into an indexed array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str_split()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splits each character in a string into an array element using  the syntax: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	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str_split(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[, 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1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argument represents the number </a:t>
            </a:r>
            <a:b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of characters you want assigned to each array element</a:t>
            </a:r>
            <a:endParaRPr/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Converting Between Strings and Arrays</a:t>
            </a:r>
            <a:endParaRPr/>
          </a:p>
        </p:txBody>
      </p:sp>
      <p:sp>
        <p:nvSpPr>
          <p:cNvPr id="316" name="Google Shape;316;p42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228600" y="1600200"/>
            <a:ext cx="8763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859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explode()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splits a string into an indexed array at a specified separator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syntax for 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explode()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is: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	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explode(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separators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string);</a:t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Converting Between Strings and Arrays</a:t>
            </a:r>
            <a:endParaRPr/>
          </a:p>
        </p:txBody>
      </p:sp>
      <p:sp>
        <p:nvSpPr>
          <p:cNvPr id="323" name="Google Shape;323;p43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457200" y="1600200"/>
            <a:ext cx="8458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&lt;?php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$Presidents = "George W. Bush;William Clinton;George H.W. Bush;Ronald Reagan;Jimmy Carter";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$PresidentArray = </a:t>
            </a:r>
            <a:r>
              <a:rPr b="1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explode(";", $Presidents)</a:t>
            </a: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 ($PresidentArray as $President) {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echo "$President&lt;br /&gt;";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?&gt;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the string does not contain the specified separators, the entire string is assigned to the </a:t>
            </a:r>
            <a:b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first element of the array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urier New"/>
              <a:buNone/>
            </a:pPr>
            <a:r>
              <a:rPr b="0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explode()</a:t>
            </a: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</a:t>
            </a:r>
            <a:endParaRPr/>
          </a:p>
        </p:txBody>
      </p:sp>
      <p:sp>
        <p:nvSpPr>
          <p:cNvPr id="330" name="Google Shape;330;p44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Does not separate a string at each character that is included in the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separator 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argument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Evaluates the characters in the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separator 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argument as a substring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you pass to 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explode()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an empty string as the </a:t>
            </a:r>
            <a:r>
              <a:rPr b="0" i="1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separator 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argument, the function returns a value of false</a:t>
            </a:r>
            <a:endParaRPr/>
          </a:p>
          <a:p>
            <a:pPr indent="-20859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urier New"/>
              <a:buNone/>
            </a:pPr>
            <a:r>
              <a:rPr b="0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implode()</a:t>
            </a: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</a:t>
            </a:r>
            <a:endParaRPr/>
          </a:p>
        </p:txBody>
      </p:sp>
      <p:sp>
        <p:nvSpPr>
          <p:cNvPr id="337" name="Google Shape;337;p45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4572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Combines an array’s elements into a single string, separated by specified characters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syntax is: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$v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ariable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implode(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separators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69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4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466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14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urier New"/>
              <a:buNone/>
            </a:pPr>
            <a:r>
              <a:rPr b="0" i="0" lang="en-US" sz="4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implode()</a:t>
            </a: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</a:t>
            </a:r>
            <a:endParaRPr/>
          </a:p>
        </p:txBody>
      </p:sp>
      <p:sp>
        <p:nvSpPr>
          <p:cNvPr id="344" name="Google Shape;344;p46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&lt;?php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$PresidentsArray = array("George W. Bush",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"William Clinton",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"George H.W. Bush",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"Ronald Reagan", 				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"Jimmy Carter");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$Presidents = </a:t>
            </a:r>
            <a:r>
              <a:rPr b="1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implode(“, ", $PresidentsArray)</a:t>
            </a: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11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 $Presidents;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?&gt;</a:t>
            </a:r>
            <a:endParaRPr/>
          </a:p>
          <a:p>
            <a:pPr indent="-25812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6"/>
          <p:cNvSpPr txBox="1"/>
          <p:nvPr/>
        </p:nvSpPr>
        <p:spPr>
          <a:xfrm>
            <a:off x="533400" y="6115050"/>
            <a:ext cx="81772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5-6  Output of a string created with the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implode()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/>
          </a:p>
        </p:txBody>
      </p:sp>
      <p:pic>
        <p:nvPicPr>
          <p:cNvPr id="347" name="Google Shape;3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886200"/>
            <a:ext cx="54832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Comparing Strings</a:t>
            </a:r>
            <a:endParaRPr/>
          </a:p>
        </p:txBody>
      </p:sp>
      <p:sp>
        <p:nvSpPr>
          <p:cNvPr id="353" name="Google Shape;353;p47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p47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49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&lt;?php </a:t>
            </a:r>
            <a:endParaRPr/>
          </a:p>
          <a:p>
            <a:pPr indent="-27305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$Florida = "Miami is in Florida.";</a:t>
            </a:r>
            <a:endParaRPr/>
          </a:p>
          <a:p>
            <a:pPr indent="-27305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$Cuba = "Havana is in Cuba.";</a:t>
            </a:r>
            <a:endParaRPr/>
          </a:p>
          <a:p>
            <a:pPr indent="-27305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($Florida == $Cuba) {</a:t>
            </a:r>
            <a:endParaRPr/>
          </a:p>
          <a:p>
            <a:pPr indent="-27305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echo "&lt;p&gt;Same location.&lt;/p&gt;";</a:t>
            </a:r>
            <a:endParaRPr/>
          </a:p>
          <a:p>
            <a:pPr indent="-27305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else {</a:t>
            </a:r>
            <a:endParaRPr/>
          </a:p>
          <a:p>
            <a:pPr indent="-27305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echo "&lt;p&gt;Different location.&lt;/p&gt;";</a:t>
            </a:r>
            <a:endParaRPr/>
          </a:p>
          <a:p>
            <a:pPr indent="-273050" lvl="2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25"/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?&gt;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 :</a:t>
            </a:r>
            <a:endParaRPr/>
          </a:p>
          <a:p>
            <a:pPr indent="-273048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🞑"/>
            </a:pP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"Different location.";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Comparing Strings (continued)</a:t>
            </a:r>
            <a:endParaRPr/>
          </a:p>
        </p:txBody>
      </p:sp>
      <p:sp>
        <p:nvSpPr>
          <p:cNvPr id="360" name="Google Shape;360;p48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457200" y="1600200"/>
            <a:ext cx="8305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&lt;?php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$FirstLetter = "A";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$SecondLetter = "B";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($SecondLetter &gt; $FirstLetter) {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echo "&lt;p&gt;The second letter is higher in the alphabet than the first letter.&lt;/p&gt;";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else {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echo "&lt;p&gt;The second letter is lower in the alphabet than The first letter.&lt;/p&gt;";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1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rPr b="0" i="0" lang="en-US" sz="1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?&gt;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1" i="0" lang="en-US" sz="29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🞑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second letter is higher in the alphabet than the first letter.</a:t>
            </a:r>
            <a:endParaRPr b="1" i="0" sz="2400" u="sng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764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None/>
            </a:pPr>
            <a:r>
              <a:t/>
            </a:r>
            <a:endParaRPr b="1" i="0" sz="2400" u="sng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Text Strings &amp; Its construction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text string contains zero or more characters surrounded by double or single quotation marks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Text strings can be used as literal values or assigned to a variable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"&lt;p&gt;This is test string !!&lt;/p&gt;";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$Explorer = “Hello Friends !!”;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$Explorer;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Text strings can also be surrounded with single quotation marks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wentieth Century"/>
              <a:buNone/>
            </a:pPr>
            <a:r>
              <a:rPr b="0" i="0" lang="en-US" sz="3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American Standard Code for Information Interchange (ASCII)</a:t>
            </a:r>
            <a:endParaRPr/>
          </a:p>
        </p:txBody>
      </p:sp>
      <p:sp>
        <p:nvSpPr>
          <p:cNvPr id="367" name="Google Shape;367;p49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Numeric representations of English characters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ASCII values range from 0 to 256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Lowercase letters are represented by the values 97 (“a”) to 122 (“z”) 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Uppercase letters are represented by the values 65 (“A”) to 90 (“Z”)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Since lowercase letters have higher values than uppercase letters, they are evaluated as being “greater” than the uppercase letter</a:t>
            </a:r>
            <a: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endParaRPr/>
          </a:p>
          <a:p>
            <a:pPr indent="-20859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457200" y="277812"/>
            <a:ext cx="8229600" cy="86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 Comparison Functions</a:t>
            </a:r>
            <a:endParaRPr/>
          </a:p>
        </p:txBody>
      </p:sp>
      <p:sp>
        <p:nvSpPr>
          <p:cNvPr id="374" name="Google Shape;374;p50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50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strcasecmp()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performs a case-insensitive comparison of strings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strcmp()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performs a case-sensitive comparison of strings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Both functions accept two arguments representing the strings you want to compare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Most string comparison functions compare strings based on their ASCII values</a:t>
            </a:r>
            <a:endParaRPr/>
          </a:p>
          <a:p>
            <a:pPr indent="-20859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 Comparison Functions</a:t>
            </a:r>
            <a:endParaRPr/>
          </a:p>
        </p:txBody>
      </p:sp>
      <p:sp>
        <p:nvSpPr>
          <p:cNvPr id="381" name="Google Shape;381;p51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rPr b="1" i="0" lang="en-US" sz="21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Table 5-5  PHP string comparison functions</a:t>
            </a:r>
            <a:endParaRPr/>
          </a:p>
          <a:p>
            <a:pPr indent="-23907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83" name="Google Shape;38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86000"/>
            <a:ext cx="76962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1"/>
          <p:cNvSpPr txBox="1"/>
          <p:nvPr/>
        </p:nvSpPr>
        <p:spPr>
          <a:xfrm>
            <a:off x="727075" y="3200400"/>
            <a:ext cx="7918450" cy="251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 Comparison Functions (continued)</a:t>
            </a:r>
            <a:endParaRPr/>
          </a:p>
        </p:txBody>
      </p:sp>
      <p:sp>
        <p:nvSpPr>
          <p:cNvPr id="390" name="Google Shape;390;p52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1" name="Google Shape;391;p52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</a:t>
            </a:r>
            <a:r>
              <a:rPr b="1" i="0" lang="en-US" sz="21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Table 5-5  PHP string comparison functions (continued)</a:t>
            </a:r>
            <a:endParaRPr/>
          </a:p>
          <a:p>
            <a:pPr indent="-23907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92" name="Google Shape;39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09800"/>
            <a:ext cx="69342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Determining the Similarity of Two Strings</a:t>
            </a:r>
            <a:endParaRPr/>
          </a:p>
        </p:txBody>
      </p:sp>
      <p:sp>
        <p:nvSpPr>
          <p:cNvPr id="398" name="Google Shape;398;p53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9" name="Google Shape;399;p53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8597" lvl="0" marL="3190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similar_text()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levenshtein()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functions are used to determine the similarity between two strings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similar_text()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returns the number of characters that two strings have in common</a:t>
            </a:r>
            <a:endParaRPr/>
          </a:p>
          <a:p>
            <a:pPr indent="-319087" lvl="0" marL="319087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levenshtein()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returns the number of characters you need to change for two strings to be the same</a:t>
            </a:r>
            <a:endParaRPr/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Determining the Similarity of Two Strings</a:t>
            </a:r>
            <a:endParaRPr/>
          </a:p>
        </p:txBody>
      </p:sp>
      <p:sp>
        <p:nvSpPr>
          <p:cNvPr id="405" name="Google Shape;405;p54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6" name="Google Shape;406;p54"/>
          <p:cNvSpPr txBox="1"/>
          <p:nvPr>
            <p:ph idx="1" type="body"/>
          </p:nvPr>
        </p:nvSpPr>
        <p:spPr>
          <a:xfrm>
            <a:off x="457200" y="16002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859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Both functions accept two string arguments representing the values you want to compare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&lt;?php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$FirstName = "Don";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$SecondName = "Dan";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"&lt;p&gt;The names \"$FirstName\“ and \"$SecondName\“ have “ . </a:t>
            </a:r>
            <a:r>
              <a:rPr b="1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similar_text($FirstName,$SecondName)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“ characters in common.&lt;/p&gt;";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"&lt;p&gt;You must change “ . </a:t>
            </a:r>
            <a:r>
              <a:rPr b="1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levenshtein($FirstName, $SecondName)</a:t>
            </a:r>
            <a:r>
              <a:rPr b="0" i="0" lang="en-US" sz="1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“ character(s) to make the names \"$FirstName\“ and \"$SecondName</a:t>
            </a: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\“ the same.&lt;/p&gt;";</a:t>
            </a:r>
            <a:endParaRPr b="0" i="0" sz="1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rPr b="0" i="0" lang="en-US" sz="16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?&gt;</a:t>
            </a:r>
            <a:endParaRPr/>
          </a:p>
          <a:p>
            <a:pPr indent="-25812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wentieth Century"/>
              <a:buNone/>
            </a:pP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Determining the Similarity of </a:t>
            </a:r>
            <a:b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40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Two Strings</a:t>
            </a:r>
            <a:endParaRPr/>
          </a:p>
        </p:txBody>
      </p:sp>
      <p:sp>
        <p:nvSpPr>
          <p:cNvPr id="412" name="Google Shape;412;p55"/>
          <p:cNvSpPr txBox="1"/>
          <p:nvPr/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 of Book</a:t>
            </a:r>
            <a:endParaRPr/>
          </a:p>
        </p:txBody>
      </p:sp>
      <p:sp>
        <p:nvSpPr>
          <p:cNvPr id="413" name="Google Shape;413;p55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4" name="Google Shape;414;p55"/>
          <p:cNvSpPr txBox="1"/>
          <p:nvPr/>
        </p:nvSpPr>
        <p:spPr>
          <a:xfrm>
            <a:off x="914400" y="4324350"/>
            <a:ext cx="688022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5-7 Output of a script with the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similar_text()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and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levenshtein()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functions</a:t>
            </a:r>
            <a:endParaRPr/>
          </a:p>
        </p:txBody>
      </p:sp>
      <p:pic>
        <p:nvPicPr>
          <p:cNvPr id="415" name="Google Shape;41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749425"/>
            <a:ext cx="6400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1" name="Google Shape;421;p56"/>
          <p:cNvSpPr txBox="1"/>
          <p:nvPr/>
        </p:nvSpPr>
        <p:spPr>
          <a:xfrm>
            <a:off x="609600" y="6248400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 of Book</a:t>
            </a:r>
            <a:endParaRPr/>
          </a:p>
        </p:txBody>
      </p:sp>
      <p:sp>
        <p:nvSpPr>
          <p:cNvPr id="422" name="Google Shape;422;p56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3" name="Google Shape;423;p56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more reference please refer below links :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sng" cap="none" strike="noStrik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http://www.w3schools.com/php/php_ref_string.asp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</a:pPr>
            <a:r>
              <a:rPr b="0" i="0" lang="en-US" sz="2600" u="sng" cap="none" strike="noStrik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http://myphpscriptz.com/php-scripts-tutorials/11-most-important-string-functions-php-a-programmer-should-know/</a:t>
            </a:r>
            <a:endParaRPr/>
          </a:p>
          <a:p>
            <a:pPr indent="-22002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t/>
            </a:r>
            <a:endParaRPr b="0" i="0" sz="2600" u="sng" cap="none" strike="noStrike">
              <a:solidFill>
                <a:schemeClr val="hlink"/>
              </a:solidFill>
              <a:latin typeface="Twentieth Century"/>
              <a:ea typeface="Twentieth Century"/>
              <a:cs typeface="Twentieth Century"/>
              <a:sym typeface="Twentieth Century"/>
              <a:hlinkClick r:id="rId5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0" i="0" lang="en-US" sz="38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Summary</a:t>
            </a:r>
            <a:endParaRPr/>
          </a:p>
        </p:txBody>
      </p:sp>
      <p:sp>
        <p:nvSpPr>
          <p:cNvPr id="429" name="Google Shape;429;p57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0" name="Google Shape;430;p57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concatenation operator (.) and the concatenation assignment operator (.=) can be used to combine two strings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 escape character tells the compiler or interpreter that the character following the escape character has a special purpose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most commonly used string counting function is 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strlen()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function, which returns the total number of characters in a string</a:t>
            </a:r>
            <a:endParaRPr/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0" i="0" lang="en-US" sz="38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Summary (continued)</a:t>
            </a:r>
            <a:endParaRPr/>
          </a:p>
        </p:txBody>
      </p:sp>
      <p:sp>
        <p:nvSpPr>
          <p:cNvPr id="436" name="Google Shape;436;p58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7" name="Google Shape;437;p58"/>
          <p:cNvSpPr txBox="1"/>
          <p:nvPr>
            <p:ph idx="1" type="body"/>
          </p:nvPr>
        </p:nvSpPr>
        <p:spPr>
          <a:xfrm>
            <a:off x="612775" y="16002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str_replace(),</a:t>
            </a: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str_ireplace()</a:t>
            </a: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substr_replace()</a:t>
            </a: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functions to replace text in strings</a:t>
            </a:r>
            <a:endParaRPr/>
          </a:p>
          <a:p>
            <a:pPr indent="-319087" lvl="0" marL="31908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str_split()</a:t>
            </a: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explode()</a:t>
            </a: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functions  split a string into an indexed array</a:t>
            </a:r>
            <a:endParaRPr/>
          </a:p>
          <a:p>
            <a:pPr indent="-319087" lvl="0" marL="31908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implode()</a:t>
            </a: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combines an array’s elements into a single string, separated by specified characters</a:t>
            </a:r>
            <a:endParaRPr/>
          </a:p>
          <a:p>
            <a:pPr indent="-319087" lvl="0" marL="319087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strcasecmp()</a:t>
            </a: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performs a case-insensitive comparison of strings, whereas the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strcmp()</a:t>
            </a:r>
            <a:r>
              <a:rPr b="0" i="0" lang="en-US" sz="28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 performs a case-sensitive comparison of strings</a:t>
            </a:r>
            <a:endParaRPr/>
          </a:p>
          <a:p>
            <a:pPr indent="-21240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Constructing Text Strings (continued)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include a quoted string within a literal string surrounded by double quotation marks, you surround the quoted string with single quotation marks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include a quoted string within a literal string surrounded by single quotation marks, you surround the quoted string with double quotation marks</a:t>
            </a:r>
            <a:endParaRPr/>
          </a:p>
          <a:p>
            <a:pPr indent="-20859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859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0" i="0" lang="en-US" sz="38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Summary (continued)</a:t>
            </a:r>
            <a:endParaRPr/>
          </a:p>
        </p:txBody>
      </p:sp>
      <p:sp>
        <p:nvSpPr>
          <p:cNvPr id="443" name="Google Shape;443;p59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4" name="Google Shape;444;p59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similar_text()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b="0" i="0" lang="en-US" sz="29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levenshtein()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functions are used to determine the similarity of two strings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0" name="Google Shape;450;p60"/>
          <p:cNvSpPr txBox="1"/>
          <p:nvPr>
            <p:ph idx="1" type="body"/>
          </p:nvPr>
        </p:nvSpPr>
        <p:spPr>
          <a:xfrm>
            <a:off x="609600" y="990600"/>
            <a:ext cx="8153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t/>
            </a:r>
            <a:endParaRPr b="0" i="0" sz="29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9087" lvl="0" marL="319087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280"/>
              <a:buFont typeface="Noto Sans Symbols"/>
              <a:buNone/>
            </a:pPr>
            <a:r>
              <a:rPr b="0" i="0" lang="en-US" sz="13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Constructing Text Strings (continued)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04800" y="14478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$ExplorerQuote = '&lt;p&gt;"Dr. Livingstone, I presume?"&lt;/p&gt;';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$ExplorerQuote;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812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81000" y="4953000"/>
            <a:ext cx="8416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5-1 Output of a text string containing double quotation marks</a:t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438400"/>
            <a:ext cx="5502275" cy="22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b="0" i="0" lang="en-US" sz="4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Working with String Operators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228600" y="1447800"/>
            <a:ext cx="8763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None/>
            </a:pP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PHP, you use two operators to combine strings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1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Concatenation operator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(.)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$Destination = “Paris”;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$Location = “France”;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$Destination = “&lt;p&gt;” . $Destination . “ is in “. $Location . “&lt;/p&gt;”;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$Destination;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</a:pPr>
            <a:r>
              <a:rPr b="1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Concatenation assignment operator</a:t>
            </a:r>
            <a:r>
              <a:rPr b="0" i="0" lang="en-US" sz="29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(.=)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209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$Destination = "&lt;p&gt;Paris";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$Destination .= “ is in France.&lt;/p&gt;";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$Destination;</a:t>
            </a:r>
            <a:endParaRPr b="0" i="0" sz="26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002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457200" y="277812"/>
            <a:ext cx="86868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wentieth Century"/>
              <a:buNone/>
            </a:pPr>
            <a:r>
              <a:rPr b="0" i="0" lang="en-US" sz="38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Adding Escape Characters and  Sequences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04800" y="1752600"/>
            <a:ext cx="85344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 escape character tells the compiler or interpreter that the character that follows it has a special purpose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PHP, the escape character is the backslash \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echo ‘&lt;p&gt;John \'s real name was Radix.&lt;/p&gt;';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◻"/>
            </a:pP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 not add a backslash before an apostrophe </a:t>
            </a:r>
            <a:b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you surround the text string with double </a:t>
            </a:r>
            <a:b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20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quotation marks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accent2"/>
              </a:buClr>
              <a:buSzPts val="1080"/>
              <a:buFont typeface="Noto Sans Symbols"/>
              <a:buNone/>
            </a:pPr>
            <a:r>
              <a:rPr b="0" i="0" lang="en-US" sz="18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echo "&lt;p&gt;John 's real name was Radix.&lt;/p&gt;";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57200" y="277812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wentieth Century"/>
              <a:buNone/>
            </a:pPr>
            <a:r>
              <a:rPr b="0" i="0" lang="en-US" sz="3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Adding Escape Characters and Sequences</a:t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612775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escape character combined with one or more other characters is called an </a:t>
            </a:r>
            <a:r>
              <a:rPr b="1" i="0" lang="en-US" sz="24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escape sequence</a:t>
            </a:r>
            <a:endParaRPr/>
          </a:p>
          <a:p>
            <a:pPr indent="-319087" lvl="0" marL="319087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rPr b="1" i="0" lang="en-US" sz="2100" u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Table 5-1 PHP escape sequences within double quotation marks</a:t>
            </a:r>
            <a:endParaRPr/>
          </a:p>
          <a:p>
            <a:pPr indent="-23907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641725"/>
            <a:ext cx="7086600" cy="23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457200" y="277812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wentieth Century"/>
              <a:buNone/>
            </a:pPr>
            <a:r>
              <a:rPr b="0" i="0" lang="en-US" sz="3400" u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Adding Escape Characters and Sequences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0" y="1271587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152400" y="1600200"/>
            <a:ext cx="8839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49" lvl="1" marL="6397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$Explorer = "Henry M. Stanley";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8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echo "&lt;p&gt;\"Dr. Livingstone, I presume?\“ asked $Explorer.&lt;/p&gt;";</a:t>
            </a:r>
            <a:endParaRPr/>
          </a:p>
          <a:p>
            <a:pPr indent="-265748" lvl="0" marL="319088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228600" y="4953000"/>
            <a:ext cx="883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5-3 Output of literal text containing double quotation escape sequences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514600"/>
            <a:ext cx="5200650" cy="232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7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