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alatino Linotype"/>
      <p:regular r:id="rId11"/>
      <p:bold r:id="rId12"/>
      <p:italic r:id="rId13"/>
      <p:boldItalic r:id="rId14"/>
    </p:embeddedFon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alatinoLinotype-regular.fntdata"/><Relationship Id="rId10" Type="http://schemas.openxmlformats.org/officeDocument/2006/relationships/slide" Target="slides/slide6.xml"/><Relationship Id="rId13" Type="http://schemas.openxmlformats.org/officeDocument/2006/relationships/font" Target="fonts/PalatinoLinotype-italic.fntdata"/><Relationship Id="rId12" Type="http://schemas.openxmlformats.org/officeDocument/2006/relationships/font" Target="fonts/PalatinoLinotyp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font" Target="fonts/PalatinoLinotype-boldItalic.fntdata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2"/>
          <p:cNvSpPr txBox="1"/>
          <p:nvPr>
            <p:ph idx="1" type="subTitle"/>
          </p:nvPr>
        </p:nvSpPr>
        <p:spPr>
          <a:xfrm>
            <a:off x="1910080" y="1850064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1C1C1C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type="ctrTitle"/>
          </p:nvPr>
        </p:nvSpPr>
        <p:spPr>
          <a:xfrm>
            <a:off x="1910080" y="359898"/>
            <a:ext cx="98755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1"/>
          <p:cNvSpPr txBox="1"/>
          <p:nvPr>
            <p:ph idx="1" type="body"/>
          </p:nvPr>
        </p:nvSpPr>
        <p:spPr>
          <a:xfrm rot="5400000">
            <a:off x="4512564" y="-1150620"/>
            <a:ext cx="4800600" cy="999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2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2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2"/>
          <p:cNvSpPr txBox="1"/>
          <p:nvPr>
            <p:ph idx="1" type="body"/>
          </p:nvPr>
        </p:nvSpPr>
        <p:spPr>
          <a:xfrm rot="5400000">
            <a:off x="2306637" y="-507996"/>
            <a:ext cx="5851525" cy="74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type="title"/>
          </p:nvPr>
        </p:nvSpPr>
        <p:spPr>
          <a:xfrm rot="5400000">
            <a:off x="7437437" y="1981203"/>
            <a:ext cx="5851525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7051548" y="969336"/>
            <a:ext cx="4873752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2" type="body"/>
          </p:nvPr>
        </p:nvSpPr>
        <p:spPr>
          <a:xfrm>
            <a:off x="7051548" y="328278"/>
            <a:ext cx="4873752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3" type="body"/>
          </p:nvPr>
        </p:nvSpPr>
        <p:spPr>
          <a:xfrm>
            <a:off x="1908975" y="969336"/>
            <a:ext cx="4873752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4" type="body"/>
          </p:nvPr>
        </p:nvSpPr>
        <p:spPr>
          <a:xfrm>
            <a:off x="1908975" y="328278"/>
            <a:ext cx="4873752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200">
          <p15:clr>
            <a:srgbClr val="FBAE40"/>
          </p15:clr>
        </p15:guide>
        <p15:guide id="3" pos="75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4"/>
          <p:cNvSpPr txBox="1"/>
          <p:nvPr>
            <p:ph idx="1" type="body"/>
          </p:nvPr>
        </p:nvSpPr>
        <p:spPr>
          <a:xfrm>
            <a:off x="3437856" y="1066800"/>
            <a:ext cx="8534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C1C1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1589644" y="2600325"/>
            <a:ext cx="1038261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entury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703478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1914144" y="1524000"/>
            <a:ext cx="487680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200">
          <p15:clr>
            <a:srgbClr val="FBAE40"/>
          </p15:clr>
        </p15:guide>
        <p15:guide id="4" pos="7512">
          <p15:clr>
            <a:srgbClr val="FBAE40"/>
          </p15:clr>
        </p15:guide>
        <p15:guide id="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7051548" y="969336"/>
            <a:ext cx="4873752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2" type="body"/>
          </p:nvPr>
        </p:nvSpPr>
        <p:spPr>
          <a:xfrm>
            <a:off x="7051548" y="328278"/>
            <a:ext cx="4873752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3" type="body"/>
          </p:nvPr>
        </p:nvSpPr>
        <p:spPr>
          <a:xfrm>
            <a:off x="1908975" y="969336"/>
            <a:ext cx="4873752" cy="4114800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4" type="body"/>
          </p:nvPr>
        </p:nvSpPr>
        <p:spPr>
          <a:xfrm>
            <a:off x="1908975" y="328278"/>
            <a:ext cx="4873752" cy="640080"/>
          </a:xfrm>
          <a:prstGeom prst="rect">
            <a:avLst/>
          </a:prstGeom>
          <a:solidFill>
            <a:schemeClr val="lt1"/>
          </a:solidFill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b="0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609600" y="516033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entury Gothic"/>
              <a:buNone/>
              <a:defRPr b="1" sz="4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200">
          <p15:clr>
            <a:srgbClr val="FBAE40"/>
          </p15:clr>
        </p15:guide>
        <p15:guide id="3" pos="75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1914144" y="274320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>
            <a:gsLst>
              <a:gs pos="0">
                <a:srgbClr val="D2CAB5"/>
              </a:gs>
              <a:gs pos="50000">
                <a:schemeClr val="lt2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rotWithShape="0" algn="t" dir="147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8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" type="body"/>
          </p:nvPr>
        </p:nvSpPr>
        <p:spPr>
          <a:xfrm>
            <a:off x="1905000" y="2133601"/>
            <a:ext cx="9575800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9"/>
          <p:cNvSpPr txBox="1"/>
          <p:nvPr>
            <p:ph idx="2" type="body"/>
          </p:nvPr>
        </p:nvSpPr>
        <p:spPr>
          <a:xfrm>
            <a:off x="1905000" y="1406964"/>
            <a:ext cx="5516078" cy="6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type="title"/>
          </p:nvPr>
        </p:nvSpPr>
        <p:spPr>
          <a:xfrm>
            <a:off x="1905000" y="216778"/>
            <a:ext cx="551607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entury Gothic"/>
              <a:buNone/>
              <a:defRPr b="1" sz="2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2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>
            <a:gsLst>
              <a:gs pos="0">
                <a:srgbClr val="D2CAB5"/>
              </a:gs>
              <a:gs pos="50000">
                <a:schemeClr val="lt2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rotWithShape="0" algn="t" dir="14700000" dist="25400">
              <a:srgbClr val="000000">
                <a:alpha val="4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2" name="Google Shape;92;p10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0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0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500" rotWithShape="0" algn="tl" dir="5400000" dist="185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274300">
            <a:noAutofit/>
          </a:bodyPr>
          <a:lstStyle/>
          <a:p>
            <a:pPr indent="0" lvl="0" marL="0" marR="0" rtl="0" algn="l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1117600" y="1143004"/>
            <a:ext cx="5892800" cy="3514531"/>
          </a:xfrm>
          <a:prstGeom prst="roundRect">
            <a:avLst>
              <a:gd fmla="val 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27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97" name="Google Shape;97;p10"/>
          <p:cNvSpPr/>
          <p:nvPr/>
        </p:nvSpPr>
        <p:spPr>
          <a:xfrm rot="-2131329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rgbClr val="E0D6BE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8" name="Google Shape;98;p10"/>
          <p:cNvSpPr/>
          <p:nvPr/>
        </p:nvSpPr>
        <p:spPr>
          <a:xfrm flipH="1" rot="2103354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cap="rnd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5400" sx="96000" rotWithShape="0" algn="tl" dir="3300000" dist="25400" sy="96000">
              <a:schemeClr val="lt2">
                <a:alpha val="20000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117600" y="4800600"/>
            <a:ext cx="5892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0" name="Google Shape;100;p10"/>
          <p:cNvSpPr txBox="1"/>
          <p:nvPr>
            <p:ph type="title"/>
          </p:nvPr>
        </p:nvSpPr>
        <p:spPr>
          <a:xfrm>
            <a:off x="7849195" y="1066800"/>
            <a:ext cx="3657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Century Gothic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3632"/>
            <a:ext cx="12188952" cy="6858000"/>
          </a:xfrm>
          <a:prstGeom prst="rect">
            <a:avLst/>
          </a:prstGeom>
          <a:gradFill>
            <a:gsLst>
              <a:gs pos="0">
                <a:srgbClr val="D2CAB5"/>
              </a:gs>
              <a:gs pos="50000">
                <a:schemeClr val="lt2"/>
              </a:gs>
              <a:gs pos="100000">
                <a:schemeClr val="lt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pSp>
        <p:nvGrpSpPr>
          <p:cNvPr id="14" name="Google Shape;14;p1"/>
          <p:cNvGrpSpPr/>
          <p:nvPr/>
        </p:nvGrpSpPr>
        <p:grpSpPr>
          <a:xfrm>
            <a:off x="-13023" y="-5589"/>
            <a:ext cx="1482349" cy="6868109"/>
            <a:chOff x="-13023" y="-5589"/>
            <a:chExt cx="1482349" cy="6868109"/>
          </a:xfrm>
        </p:grpSpPr>
        <p:grpSp>
          <p:nvGrpSpPr>
            <p:cNvPr id="15" name="Google Shape;15;p1"/>
            <p:cNvGrpSpPr/>
            <p:nvPr/>
          </p:nvGrpSpPr>
          <p:grpSpPr>
            <a:xfrm>
              <a:off x="20147" y="-5589"/>
              <a:ext cx="1397008" cy="6858000"/>
              <a:chOff x="1097" y="-4624"/>
              <a:chExt cx="1397008" cy="6857406"/>
            </a:xfrm>
          </p:grpSpPr>
          <p:sp>
            <p:nvSpPr>
              <p:cNvPr id="16" name="Google Shape;16;p1"/>
              <p:cNvSpPr/>
              <p:nvPr/>
            </p:nvSpPr>
            <p:spPr>
              <a:xfrm flipH="1">
                <a:off x="13149" y="-4624"/>
                <a:ext cx="1367425" cy="6837767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flipH="1">
                <a:off x="13149" y="1692618"/>
                <a:ext cx="1367425" cy="50107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flipH="1">
                <a:off x="14245" y="1286160"/>
                <a:ext cx="1367425" cy="50226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flipH="1">
                <a:off x="13149" y="148913"/>
                <a:ext cx="1367425" cy="303504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 flipH="1">
                <a:off x="14245" y="983847"/>
                <a:ext cx="1367425" cy="3499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flipH="1">
                <a:off x="14245" y="679152"/>
                <a:ext cx="1367425" cy="430857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 flipH="1">
                <a:off x="13149" y="371483"/>
                <a:ext cx="1384956" cy="374917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 flipH="1">
                <a:off x="2192" y="3939738"/>
                <a:ext cx="1367425" cy="50107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 flipH="1">
                <a:off x="3288" y="3533280"/>
                <a:ext cx="1367425" cy="50226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 flipH="1">
                <a:off x="2192" y="2394843"/>
                <a:ext cx="1367425" cy="303504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 flipH="1">
                <a:off x="3288" y="3229776"/>
                <a:ext cx="1367425" cy="3499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 flipH="1">
                <a:off x="2192" y="2926868"/>
                <a:ext cx="1367425" cy="429666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 flipH="1">
                <a:off x="3288" y="2616817"/>
                <a:ext cx="1384956" cy="376107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 flipH="1">
                <a:off x="13149" y="4970461"/>
                <a:ext cx="1367425" cy="50107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 flipH="1">
                <a:off x="14245" y="4564004"/>
                <a:ext cx="1367425" cy="502269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1" name="Google Shape;31;p1"/>
              <p:cNvSpPr/>
              <p:nvPr/>
            </p:nvSpPr>
            <p:spPr>
              <a:xfrm flipH="1">
                <a:off x="2192" y="5672686"/>
                <a:ext cx="1367425" cy="303504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 flipH="1" rot="-5400000">
                <a:off x="512729" y="5994798"/>
                <a:ext cx="346352" cy="1369616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 flipH="1">
                <a:off x="2192" y="6204711"/>
                <a:ext cx="1367425" cy="429666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 flipH="1">
                <a:off x="3288" y="5894661"/>
                <a:ext cx="1384956" cy="376107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</p:grpSp>
        <p:sp>
          <p:nvSpPr>
            <p:cNvPr id="35" name="Google Shape;35;p1"/>
            <p:cNvSpPr/>
            <p:nvPr/>
          </p:nvSpPr>
          <p:spPr>
            <a:xfrm flipH="1" rot="-5400000">
              <a:off x="-2995169" y="2977523"/>
              <a:ext cx="6867143" cy="902851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 flipH="1" rot="-5400000">
              <a:off x="-2170536" y="3221067"/>
              <a:ext cx="6865553" cy="414172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37" name="Google Shape;37;p1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b="0" i="0" sz="32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b="0" i="0" sz="28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  <a:defRPr b="0" i="0" sz="43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en.wikipedia.org/wiki/Web_application" TargetMode="External"/><Relationship Id="rId4" Type="http://schemas.openxmlformats.org/officeDocument/2006/relationships/hyperlink" Target="http://en.wikipedia.org/wiki/Apache_HTTP_Server" TargetMode="External"/><Relationship Id="rId5" Type="http://schemas.openxmlformats.org/officeDocument/2006/relationships/hyperlink" Target="http://en.wikipedia.org/wiki/LAMP_(software_bundle)" TargetMode="External"/><Relationship Id="rId6" Type="http://schemas.openxmlformats.org/officeDocument/2006/relationships/hyperlink" Target="http://code.tutsplus.com/tutorials/an-introduction-to-apache--net-2578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" type="subTitle"/>
          </p:nvPr>
        </p:nvSpPr>
        <p:spPr>
          <a:xfrm>
            <a:off x="1910080" y="1850064"/>
            <a:ext cx="9875520" cy="2975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-457200" lvl="0" marL="484632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2000"/>
              <a:t>Web Application Concept</a:t>
            </a:r>
            <a:endParaRPr/>
          </a:p>
          <a:p>
            <a:pPr indent="-457200" lvl="0" marL="484632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Noto Sans Symbols"/>
              <a:buChar char="⮚"/>
            </a:pPr>
            <a:r>
              <a:rPr lang="en-US" sz="2000"/>
              <a:t>Communication</a:t>
            </a:r>
            <a:endParaRPr sz="2000"/>
          </a:p>
        </p:txBody>
      </p:sp>
      <p:sp>
        <p:nvSpPr>
          <p:cNvPr id="128" name="Google Shape;128;p14"/>
          <p:cNvSpPr txBox="1"/>
          <p:nvPr>
            <p:ph type="ctrTitle"/>
          </p:nvPr>
        </p:nvSpPr>
        <p:spPr>
          <a:xfrm>
            <a:off x="1910080" y="359898"/>
            <a:ext cx="9875520" cy="1472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PHP - Training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914145" y="1447800"/>
            <a:ext cx="3165856" cy="430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Web Applications are dynamic web sites combined with server side programming which provide functionalities such as interacting with users, connecting to back-end databases, and generating results to browsers.</a:t>
            </a:r>
            <a:endParaRPr/>
          </a:p>
          <a:p>
            <a:pPr indent="0" lvl="0" marL="82296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  <a:p>
            <a:pPr indent="-228599" lvl="2" marL="886967" rtl="0" algn="l">
              <a:lnSpc>
                <a:spcPct val="170000"/>
              </a:lnSpc>
              <a:spcBef>
                <a:spcPts val="140"/>
              </a:spcBef>
              <a:spcAft>
                <a:spcPts val="0"/>
              </a:spcAft>
              <a:buSzPts val="700"/>
              <a:buChar char="●"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Online Banking</a:t>
            </a:r>
            <a:endParaRPr/>
          </a:p>
          <a:p>
            <a:pPr indent="-228599" lvl="2" marL="886967" rtl="0" algn="l">
              <a:lnSpc>
                <a:spcPct val="170000"/>
              </a:lnSpc>
              <a:spcBef>
                <a:spcPts val="140"/>
              </a:spcBef>
              <a:spcAft>
                <a:spcPts val="0"/>
              </a:spcAft>
              <a:buSzPts val="700"/>
              <a:buChar char="●"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Social Networking</a:t>
            </a:r>
            <a:endParaRPr/>
          </a:p>
          <a:p>
            <a:pPr indent="-228599" lvl="2" marL="886967" rtl="0" algn="l">
              <a:lnSpc>
                <a:spcPct val="170000"/>
              </a:lnSpc>
              <a:spcBef>
                <a:spcPts val="140"/>
              </a:spcBef>
              <a:spcAft>
                <a:spcPts val="0"/>
              </a:spcAft>
              <a:buSzPts val="700"/>
              <a:buChar char="●"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Online Reservations</a:t>
            </a:r>
            <a:endParaRPr/>
          </a:p>
          <a:p>
            <a:pPr indent="-228599" lvl="2" marL="886967" rtl="0" algn="l">
              <a:lnSpc>
                <a:spcPct val="170000"/>
              </a:lnSpc>
              <a:spcBef>
                <a:spcPts val="140"/>
              </a:spcBef>
              <a:spcAft>
                <a:spcPts val="0"/>
              </a:spcAft>
              <a:buSzPts val="700"/>
              <a:buChar char="●"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eCommerce / Shopping Cart Applications</a:t>
            </a:r>
            <a:endParaRPr/>
          </a:p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Web Application Concept</a:t>
            </a:r>
            <a:endParaRPr/>
          </a:p>
        </p:txBody>
      </p:sp>
      <p:pic>
        <p:nvPicPr>
          <p:cNvPr descr="https://bodvoc.files.wordpress.com/2010/06/web_architecture1.png"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7509" y="1417638"/>
            <a:ext cx="5517091" cy="4697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Two Main Categories</a:t>
            </a:r>
            <a:endParaRPr/>
          </a:p>
          <a:p>
            <a:pPr indent="-1234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Client Side Scripting / Coding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 Client Side Scripting is the type of code that is executed or interpreted by browsers. (generally viewable by any visitor to a site)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HTML (HyperText Markup Language)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CSS (Cascading Style Sheets)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Etc…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1" marL="402336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377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Server Side Scripting / Coding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Server Side Scripting is the type of code that is executed or interpreted by the web server.</a:t>
            </a:r>
            <a:endParaRPr/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Server Side Scripting is not viewable or accessible by any visitor or general public.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PHP (very common Server Side Scripting language - Linux / Unix based Open Source - free redistribution, usually combines with MySQL database)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ASP (Microsoft Web Server (IIS) Scripting language)</a:t>
            </a:r>
            <a:endParaRPr/>
          </a:p>
          <a:p>
            <a:pPr indent="-1737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ASP.NET (Microsoft's Web Application Framework - successor of ASP)</a:t>
            </a:r>
            <a:endParaRPr/>
          </a:p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Web Application Concept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  <a:p>
            <a:pPr indent="-123444" lvl="1" marL="6400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97536" lvl="3" marL="109728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http://en.wikipedia.org/wiki/Web_application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http://en.wikipedia.org/wiki/Apache_HTTP_Server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http://en.wikipedia.org/wiki/LAMP_(software_bundle)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28599" lvl="2" marL="886967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http://code.tutsplus.com/tutorials/an-introduction-to-apache--net-25786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Web Application Concept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idx="1" type="body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3464" lvl="0" marL="365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Professional / Team Work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HR / Company Policy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Pre-Informed to Reporting Head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Proactive Approach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No Assumption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Ask for Clarification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Put your queries</a:t>
            </a:r>
            <a:endParaRPr/>
          </a:p>
          <a:p>
            <a:pPr indent="-283464" lvl="0" marL="36576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Etc….</a:t>
            </a:r>
            <a:endParaRPr/>
          </a:p>
        </p:txBody>
      </p:sp>
      <p:sp>
        <p:nvSpPr>
          <p:cNvPr id="153" name="Google Shape;153;p18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Transparent Communication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d's tie design templat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