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IN"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640"/>
            <a:ext cx="5482800" cy="35967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2" name="Google Shape;62;p1:notes"/>
          <p:cNvSpPr/>
          <p:nvPr/>
        </p:nvSpPr>
        <p:spPr>
          <a:xfrm>
            <a:off x="3884760" y="8685360"/>
            <a:ext cx="2968200" cy="4550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
        <p:nvSpPr>
          <p:cNvPr id="63" name="Google Shape;6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400640"/>
            <a:ext cx="5482800" cy="35967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7" name="Google Shape;77;p3:notes"/>
          <p:cNvSpPr/>
          <p:nvPr/>
        </p:nvSpPr>
        <p:spPr>
          <a:xfrm>
            <a:off x="3884760" y="8685360"/>
            <a:ext cx="2968200" cy="45504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IN" sz="1200" u="none" cap="none" strike="noStrike">
                <a:solidFill>
                  <a:srgbClr val="000000"/>
                </a:solidFill>
                <a:latin typeface="Arial"/>
                <a:ea typeface="Arial"/>
                <a:cs typeface="Arial"/>
                <a:sym typeface="Arial"/>
              </a:rPr>
              <a:t>‹#›</a:t>
            </a:fld>
            <a:endParaRPr b="0" i="0" sz="1200" u="none" cap="none" strike="noStrike">
              <a:latin typeface="Arial"/>
              <a:ea typeface="Arial"/>
              <a:cs typeface="Arial"/>
              <a:sym typeface="Arial"/>
            </a:endParaRPr>
          </a:p>
        </p:txBody>
      </p:sp>
      <p:sp>
        <p:nvSpPr>
          <p:cNvPr id="78" name="Google Shape;78;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w3schools.com/php/php_ref_overview.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w3schools.com/php/php_functions.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hyperlink" Target="https://www.tutorialspoint.com/php/php_global_variables.htm" TargetMode="External"/><Relationship Id="rId6" Type="http://schemas.openxmlformats.org/officeDocument/2006/relationships/hyperlink" Target="https://www.tutorialspoint.com/php/php_static_variables.ht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cxnSp>
        <p:nvCxnSpPr>
          <p:cNvPr id="65" name="Google Shape;65;p14"/>
          <p:cNvCxnSpPr/>
          <p:nvPr/>
        </p:nvCxnSpPr>
        <p:spPr>
          <a:xfrm flipH="1" rot="10800000">
            <a:off x="679320" y="3672000"/>
            <a:ext cx="10552680" cy="16560"/>
          </a:xfrm>
          <a:prstGeom prst="straightConnector1">
            <a:avLst/>
          </a:prstGeom>
          <a:noFill/>
          <a:ln cap="flat" cmpd="sng" w="57225">
            <a:solidFill>
              <a:srgbClr val="4A7EBB"/>
            </a:solidFill>
            <a:prstDash val="solid"/>
            <a:round/>
            <a:headEnd len="sm" w="sm" type="none"/>
            <a:tailEnd len="sm" w="sm" type="none"/>
          </a:ln>
        </p:spPr>
      </p:cxnSp>
      <p:sp>
        <p:nvSpPr>
          <p:cNvPr id="66" name="Google Shape;66;p14"/>
          <p:cNvSpPr/>
          <p:nvPr/>
        </p:nvSpPr>
        <p:spPr>
          <a:xfrm>
            <a:off x="720000" y="2952000"/>
            <a:ext cx="10559520" cy="5745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PHP Functions</a:t>
            </a:r>
            <a:endParaRPr b="0" i="0" sz="3200" u="none" cap="none" strike="noStrike">
              <a:latin typeface="Arial"/>
              <a:ea typeface="Arial"/>
              <a:cs typeface="Arial"/>
              <a:sym typeface="Arial"/>
            </a:endParaRPr>
          </a:p>
        </p:txBody>
      </p:sp>
      <p:sp>
        <p:nvSpPr>
          <p:cNvPr id="67" name="Google Shape;67;p14"/>
          <p:cNvSpPr/>
          <p:nvPr/>
        </p:nvSpPr>
        <p:spPr>
          <a:xfrm>
            <a:off x="790920" y="1540440"/>
            <a:ext cx="10549080" cy="361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cxnSp>
        <p:nvCxnSpPr>
          <p:cNvPr id="139" name="Google Shape;139;p23"/>
          <p:cNvCxnSpPr/>
          <p:nvPr/>
        </p:nvCxnSpPr>
        <p:spPr>
          <a:xfrm flipH="1" rot="10800000">
            <a:off x="790560" y="1004760"/>
            <a:ext cx="10552680" cy="16560"/>
          </a:xfrm>
          <a:prstGeom prst="straightConnector1">
            <a:avLst/>
          </a:prstGeom>
          <a:noFill/>
          <a:ln cap="flat" cmpd="sng" w="57225">
            <a:solidFill>
              <a:srgbClr val="4A7EBB"/>
            </a:solidFill>
            <a:prstDash val="solid"/>
            <a:round/>
            <a:headEnd len="sm" w="sm" type="none"/>
            <a:tailEnd len="sm" w="sm" type="none"/>
          </a:ln>
        </p:spPr>
      </p:cxnSp>
      <p:sp>
        <p:nvSpPr>
          <p:cNvPr id="140" name="Google Shape;140;p23"/>
          <p:cNvSpPr/>
          <p:nvPr/>
        </p:nvSpPr>
        <p:spPr>
          <a:xfrm>
            <a:off x="801000" y="1237680"/>
            <a:ext cx="10549080" cy="1733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Anonymous Functions</a:t>
            </a:r>
            <a:endParaRPr b="0" sz="1800"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lang="en-IN" sz="1800" strike="noStrike">
                <a:solidFill>
                  <a:srgbClr val="000000"/>
                </a:solidFill>
                <a:latin typeface="Times New Roman"/>
                <a:ea typeface="Times New Roman"/>
                <a:cs typeface="Times New Roman"/>
                <a:sym typeface="Times New Roman"/>
              </a:rPr>
              <a:t>Anonymous functions, also known as closures, allow the creation of functions which have no specified name.</a:t>
            </a:r>
            <a:endParaRPr b="0" sz="1800"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lang="en-IN" sz="1800" strike="noStrike">
                <a:solidFill>
                  <a:srgbClr val="000000"/>
                </a:solidFill>
                <a:latin typeface="Times New Roman"/>
                <a:ea typeface="Times New Roman"/>
                <a:cs typeface="Times New Roman"/>
                <a:sym typeface="Times New Roman"/>
              </a:rPr>
              <a:t>How to use anonymous functions?</a:t>
            </a:r>
            <a:endParaRPr b="0" sz="1800" strike="noStrike">
              <a:latin typeface="Arial"/>
              <a:ea typeface="Arial"/>
              <a:cs typeface="Arial"/>
              <a:sym typeface="Arial"/>
            </a:endParaRPr>
          </a:p>
          <a:p>
            <a:pPr indent="-282240" lvl="1" marL="7430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Assign it to a variable, then call it later using the variable's name.</a:t>
            </a:r>
            <a:endParaRPr b="0" i="0" sz="1800" u="none" cap="none" strike="noStrike">
              <a:latin typeface="Arial"/>
              <a:ea typeface="Arial"/>
              <a:cs typeface="Arial"/>
              <a:sym typeface="Arial"/>
            </a:endParaRPr>
          </a:p>
          <a:p>
            <a:pPr indent="-282240" lvl="1" marL="7430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Pass it to another function that can then call it later.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Example Usage : 1 (Assign it to variable)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141" name="Google Shape;141;p23"/>
          <p:cNvSpPr/>
          <p:nvPr/>
        </p:nvSpPr>
        <p:spPr>
          <a:xfrm>
            <a:off x="790920" y="26532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Functions(Continue..)</a:t>
            </a:r>
            <a:endParaRPr b="0" sz="2800" strike="noStrike">
              <a:latin typeface="Arial"/>
              <a:ea typeface="Arial"/>
              <a:cs typeface="Arial"/>
              <a:sym typeface="Arial"/>
            </a:endParaRPr>
          </a:p>
        </p:txBody>
      </p:sp>
      <p:pic>
        <p:nvPicPr>
          <p:cNvPr id="142" name="Google Shape;142;p23"/>
          <p:cNvPicPr preferRelativeResize="0"/>
          <p:nvPr/>
        </p:nvPicPr>
        <p:blipFill rotWithShape="1">
          <a:blip r:embed="rId3">
            <a:alphaModFix/>
          </a:blip>
          <a:srcRect b="0" l="0" r="0" t="0"/>
          <a:stretch/>
        </p:blipFill>
        <p:spPr>
          <a:xfrm>
            <a:off x="936000" y="3312000"/>
            <a:ext cx="5833800" cy="33112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p:nvPr/>
        </p:nvSpPr>
        <p:spPr>
          <a:xfrm>
            <a:off x="1656000" y="576000"/>
            <a:ext cx="4175280" cy="359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Example Usage : 2 (Use as a callback)</a:t>
            </a:r>
            <a:endParaRPr b="0" sz="1800" strike="noStrike">
              <a:latin typeface="Arial"/>
              <a:ea typeface="Arial"/>
              <a:cs typeface="Arial"/>
              <a:sym typeface="Arial"/>
            </a:endParaRPr>
          </a:p>
        </p:txBody>
      </p:sp>
      <p:pic>
        <p:nvPicPr>
          <p:cNvPr id="148" name="Google Shape;148;p24"/>
          <p:cNvPicPr preferRelativeResize="0"/>
          <p:nvPr/>
        </p:nvPicPr>
        <p:blipFill rotWithShape="1">
          <a:blip r:embed="rId3">
            <a:alphaModFix/>
          </a:blip>
          <a:srcRect b="0" l="0" r="0" t="0"/>
          <a:stretch/>
        </p:blipFill>
        <p:spPr>
          <a:xfrm>
            <a:off x="1733760" y="1656000"/>
            <a:ext cx="6473520" cy="33584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p:nvPr/>
        </p:nvSpPr>
        <p:spPr>
          <a:xfrm>
            <a:off x="1944000" y="2601000"/>
            <a:ext cx="7845840" cy="10666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IN" sz="6000" strike="noStrike">
                <a:solidFill>
                  <a:srgbClr val="000000"/>
                </a:solidFill>
                <a:latin typeface="Arial"/>
                <a:ea typeface="Arial"/>
                <a:cs typeface="Arial"/>
                <a:sym typeface="Arial"/>
              </a:rPr>
              <a:t>Thank you</a:t>
            </a:r>
            <a:endParaRPr b="0" sz="60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cxnSp>
        <p:nvCxnSpPr>
          <p:cNvPr id="72" name="Google Shape;72;p15"/>
          <p:cNvCxnSpPr/>
          <p:nvPr/>
        </p:nvCxnSpPr>
        <p:spPr>
          <a:xfrm flipH="1" rot="10800000">
            <a:off x="790560" y="1095480"/>
            <a:ext cx="10552680" cy="16560"/>
          </a:xfrm>
          <a:prstGeom prst="straightConnector1">
            <a:avLst/>
          </a:prstGeom>
          <a:noFill/>
          <a:ln cap="flat" cmpd="sng" w="57225">
            <a:solidFill>
              <a:srgbClr val="4A7EBB"/>
            </a:solidFill>
            <a:prstDash val="solid"/>
            <a:round/>
            <a:headEnd len="sm" w="sm" type="none"/>
            <a:tailEnd len="sm" w="sm" type="none"/>
          </a:ln>
        </p:spPr>
      </p:cxnSp>
      <p:sp>
        <p:nvSpPr>
          <p:cNvPr id="73" name="Google Shape;73;p15"/>
          <p:cNvSpPr/>
          <p:nvPr/>
        </p:nvSpPr>
        <p:spPr>
          <a:xfrm>
            <a:off x="790920" y="281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Functions</a:t>
            </a:r>
            <a:endParaRPr b="0" i="0" sz="2800" u="none" cap="none" strike="noStrike">
              <a:latin typeface="Arial"/>
              <a:ea typeface="Arial"/>
              <a:cs typeface="Arial"/>
              <a:sym typeface="Arial"/>
            </a:endParaRPr>
          </a:p>
        </p:txBody>
      </p:sp>
      <p:sp>
        <p:nvSpPr>
          <p:cNvPr id="74" name="Google Shape;74;p15"/>
          <p:cNvSpPr/>
          <p:nvPr/>
        </p:nvSpPr>
        <p:spPr>
          <a:xfrm>
            <a:off x="745560" y="1307880"/>
            <a:ext cx="10697400" cy="47505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What is a Function?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2240" lvl="0" marL="28584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A function is a reusable piece of code or block of code that performs a specific action.</a:t>
            </a:r>
            <a:endParaRPr b="0" i="0" sz="1800" u="none" cap="none" strike="noStrike">
              <a:latin typeface="Arial"/>
              <a:ea typeface="Arial"/>
              <a:cs typeface="Arial"/>
              <a:sym typeface="Arial"/>
            </a:endParaRPr>
          </a:p>
          <a:p>
            <a:pPr indent="-282240" lvl="0" marL="28584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The function contains the set of programming statements enclosed by {}. A function can be called multiple times to provide reusability and modularity to the PHP program.</a:t>
            </a:r>
            <a:endParaRPr b="0" i="0" sz="1800" u="none" cap="none" strike="noStrike">
              <a:latin typeface="Arial"/>
              <a:ea typeface="Arial"/>
              <a:cs typeface="Arial"/>
              <a:sym typeface="Arial"/>
            </a:endParaRPr>
          </a:p>
          <a:p>
            <a:pPr indent="-282240" lvl="0" marL="28584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Functions can either return values when called or can simply perform an operation without returning any value.</a:t>
            </a:r>
            <a:endParaRPr b="0" i="0" sz="1800" u="none" cap="none" strike="noStrike">
              <a:latin typeface="Arial"/>
              <a:ea typeface="Arial"/>
              <a:cs typeface="Arial"/>
              <a:sym typeface="Arial"/>
            </a:endParaRPr>
          </a:p>
          <a:p>
            <a:pPr indent="-282240" lvl="0" marL="28584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Why use Functions?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Better code organization</a:t>
            </a:r>
            <a:r>
              <a:rPr b="0" i="0" lang="en-IN" sz="1800" u="none" cap="none" strike="noStrike">
                <a:solidFill>
                  <a:srgbClr val="000000"/>
                </a:solidFill>
                <a:latin typeface="Times New Roman"/>
                <a:ea typeface="Times New Roman"/>
                <a:cs typeface="Times New Roman"/>
                <a:sym typeface="Times New Roman"/>
              </a:rPr>
              <a:t>: Same type of code remain on the one place .</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Example addition of the variables, subtraction of the variables.</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00000"/>
                </a:solidFill>
                <a:latin typeface="Times New Roman"/>
                <a:ea typeface="Times New Roman"/>
                <a:cs typeface="Times New Roman"/>
                <a:sym typeface="Times New Roman"/>
              </a:rPr>
              <a:t>Reusability: </a:t>
            </a:r>
            <a:r>
              <a:rPr b="0" i="0" lang="en-IN" sz="1800" u="none" cap="none" strike="noStrike">
                <a:solidFill>
                  <a:srgbClr val="000000"/>
                </a:solidFill>
                <a:latin typeface="Times New Roman"/>
                <a:ea typeface="Times New Roman"/>
                <a:cs typeface="Times New Roman"/>
                <a:sym typeface="Times New Roman"/>
              </a:rPr>
              <a:t>Once function is defined we can use it many times as we want.</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Example: one function for the adding two variables can be user many times where we have to add two     values.</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1" i="0" lang="en-IN" sz="1800" u="none" cap="none" strike="noStrike">
                <a:solidFill>
                  <a:srgbClr val="000000"/>
                </a:solidFill>
                <a:latin typeface="Times New Roman"/>
                <a:ea typeface="Times New Roman"/>
                <a:cs typeface="Times New Roman"/>
                <a:sym typeface="Times New Roman"/>
              </a:rPr>
              <a:t>Easy maintenance: </a:t>
            </a:r>
            <a:r>
              <a:rPr b="0" i="0" lang="en-IN" sz="1800" u="none" cap="none" strike="noStrike">
                <a:solidFill>
                  <a:srgbClr val="000000"/>
                </a:solidFill>
                <a:latin typeface="Times New Roman"/>
                <a:ea typeface="Times New Roman"/>
                <a:cs typeface="Times New Roman"/>
                <a:sym typeface="Times New Roman"/>
              </a:rPr>
              <a:t>Can change the code functionality at once to all of the scripts where it is used.</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     Example: We can add extra condition before after the sum of the two variable function.</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cxnSp>
        <p:nvCxnSpPr>
          <p:cNvPr id="80" name="Google Shape;80;p16"/>
          <p:cNvCxnSpPr/>
          <p:nvPr/>
        </p:nvCxnSpPr>
        <p:spPr>
          <a:xfrm flipH="1" rot="10800000">
            <a:off x="790560" y="1095480"/>
            <a:ext cx="10552680" cy="16560"/>
          </a:xfrm>
          <a:prstGeom prst="straightConnector1">
            <a:avLst/>
          </a:prstGeom>
          <a:noFill/>
          <a:ln cap="flat" cmpd="sng" w="57225">
            <a:solidFill>
              <a:srgbClr val="4A7EBB"/>
            </a:solidFill>
            <a:prstDash val="solid"/>
            <a:round/>
            <a:headEnd len="sm" w="sm" type="none"/>
            <a:tailEnd len="sm" w="sm" type="none"/>
          </a:ln>
        </p:spPr>
      </p:cxnSp>
      <p:sp>
        <p:nvSpPr>
          <p:cNvPr id="81" name="Google Shape;81;p16"/>
          <p:cNvSpPr/>
          <p:nvPr/>
        </p:nvSpPr>
        <p:spPr>
          <a:xfrm>
            <a:off x="790920" y="281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Functions(Continue..)</a:t>
            </a:r>
            <a:endParaRPr b="0" i="0" sz="2800" u="none" cap="none" strike="noStrike">
              <a:latin typeface="Arial"/>
              <a:ea typeface="Arial"/>
              <a:cs typeface="Arial"/>
              <a:sym typeface="Arial"/>
            </a:endParaRPr>
          </a:p>
        </p:txBody>
      </p:sp>
      <p:sp>
        <p:nvSpPr>
          <p:cNvPr id="82" name="Google Shape;82;p16"/>
          <p:cNvSpPr/>
          <p:nvPr/>
        </p:nvSpPr>
        <p:spPr>
          <a:xfrm>
            <a:off x="716760" y="1233720"/>
            <a:ext cx="10697400" cy="5572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Type Of Functions: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39480" lvl="0" marL="3430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Built In Functions</a:t>
            </a:r>
            <a:endParaRPr b="0" i="0" sz="1800" u="none" cap="none" strike="noStrike">
              <a:latin typeface="Arial"/>
              <a:ea typeface="Arial"/>
              <a:cs typeface="Arial"/>
              <a:sym typeface="Arial"/>
            </a:endParaRPr>
          </a:p>
          <a:p>
            <a:pPr indent="-339480" lvl="0" marL="3430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User Defined Functions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Built In Functions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2240" lvl="0" marL="285840" marR="0" rtl="0" algn="just">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Calibri"/>
                <a:ea typeface="Calibri"/>
                <a:cs typeface="Calibri"/>
                <a:sym typeface="Calibri"/>
              </a:rPr>
              <a:t>Built in functions are functions that exist in PHP installation package. These built in functions are what make PHP a very efficient and productive scripting language. The built in functions can be classified into many categories. Below is the list of the categories.</a:t>
            </a:r>
            <a:endParaRPr b="0" i="0" sz="1800" u="none" cap="none" strike="noStrike">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String Functions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Array Functions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Date and Time Functions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Math Functions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File Functions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Miscellaneous Functions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i="0" lang="en-IN" sz="1800" u="sng" cap="none" strike="noStrike">
                <a:solidFill>
                  <a:schemeClr val="hlink"/>
                </a:solidFill>
                <a:latin typeface="Times New Roman"/>
                <a:ea typeface="Times New Roman"/>
                <a:cs typeface="Times New Roman"/>
                <a:sym typeface="Times New Roman"/>
                <a:hlinkClick r:id="rId3"/>
              </a:rPr>
              <a:t>PHP Built In Functions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cxnSp>
        <p:nvCxnSpPr>
          <p:cNvPr id="87" name="Google Shape;87;p17"/>
          <p:cNvCxnSpPr/>
          <p:nvPr/>
        </p:nvCxnSpPr>
        <p:spPr>
          <a:xfrm flipH="1" rot="10800000">
            <a:off x="790560" y="1136520"/>
            <a:ext cx="10552680" cy="16560"/>
          </a:xfrm>
          <a:prstGeom prst="straightConnector1">
            <a:avLst/>
          </a:prstGeom>
          <a:noFill/>
          <a:ln cap="flat" cmpd="sng" w="57225">
            <a:solidFill>
              <a:srgbClr val="4A7EBB"/>
            </a:solidFill>
            <a:prstDash val="solid"/>
            <a:round/>
            <a:headEnd len="sm" w="sm" type="none"/>
            <a:tailEnd len="sm" w="sm" type="none"/>
          </a:ln>
        </p:spPr>
      </p:cxnSp>
      <p:sp>
        <p:nvSpPr>
          <p:cNvPr id="88" name="Google Shape;88;p17"/>
          <p:cNvSpPr/>
          <p:nvPr/>
        </p:nvSpPr>
        <p:spPr>
          <a:xfrm>
            <a:off x="774360" y="1449720"/>
            <a:ext cx="10549080" cy="5573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User Defined Function</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As name suggest User Defined Function created by the user by their need. User Defined function can be use full for the given way.</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2240" lvl="1" marL="7430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You have routine tasks in your application such as adding data to the database.</a:t>
            </a:r>
            <a:endParaRPr b="0" i="0" sz="1800" u="none" cap="none" strike="noStrike">
              <a:latin typeface="Arial"/>
              <a:ea typeface="Arial"/>
              <a:cs typeface="Arial"/>
              <a:sym typeface="Arial"/>
            </a:endParaRPr>
          </a:p>
          <a:p>
            <a:pPr indent="-282240" lvl="1" marL="7430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Performing validation checks on the data.</a:t>
            </a:r>
            <a:endParaRPr b="0" i="0" sz="1800" u="none" cap="none" strike="noStrike">
              <a:latin typeface="Arial"/>
              <a:ea typeface="Arial"/>
              <a:cs typeface="Arial"/>
              <a:sym typeface="Arial"/>
            </a:endParaRPr>
          </a:p>
          <a:p>
            <a:pPr indent="-282240" lvl="1" marL="7430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Authenticating users in the system etc.</a:t>
            </a:r>
            <a:endParaRPr b="0" i="0" sz="1800" u="none" cap="none" strike="noStrike">
              <a:latin typeface="Arial"/>
              <a:ea typeface="Arial"/>
              <a:cs typeface="Arial"/>
              <a:sym typeface="Arial"/>
            </a:endParaRPr>
          </a:p>
          <a:p>
            <a:pPr indent="0" lvl="0" marL="45720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i="0" lang="en-IN" sz="1800" u="none" cap="none" strike="noStrike">
                <a:solidFill>
                  <a:srgbClr val="000000"/>
                </a:solidFill>
                <a:latin typeface="Times New Roman"/>
                <a:ea typeface="Times New Roman"/>
                <a:cs typeface="Times New Roman"/>
                <a:sym typeface="Times New Roman"/>
              </a:rPr>
              <a:t>Rules that we must follow when creating our own functions.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Function names must start with a letter or an underscore but not a number.</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The function name must be unique.</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The function name must not contain spaces.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It is considered a good practice to use descriptive function names.</a:t>
            </a:r>
            <a:endParaRPr b="0" i="0" sz="1800" u="none" cap="none" strike="noStrike">
              <a:latin typeface="Arial"/>
              <a:ea typeface="Arial"/>
              <a:cs typeface="Arial"/>
              <a:sym typeface="Arial"/>
            </a:endParaRPr>
          </a:p>
          <a:p>
            <a:pPr indent="-339479" lvl="1" marL="800280" marR="0" rtl="0" algn="l">
              <a:lnSpc>
                <a:spcPct val="100000"/>
              </a:lnSpc>
              <a:spcBef>
                <a:spcPts val="0"/>
              </a:spcBef>
              <a:spcAft>
                <a:spcPts val="0"/>
              </a:spcAft>
              <a:buClr>
                <a:srgbClr val="000000"/>
              </a:buClr>
              <a:buSzPts val="1800"/>
              <a:buFont typeface="Calibri"/>
              <a:buAutoNum type="arabicPeriod"/>
            </a:pPr>
            <a:r>
              <a:rPr b="0" i="0" lang="en-IN" sz="1800" u="none" cap="none" strike="noStrike">
                <a:solidFill>
                  <a:srgbClr val="000000"/>
                </a:solidFill>
                <a:latin typeface="Times New Roman"/>
                <a:ea typeface="Times New Roman"/>
                <a:cs typeface="Times New Roman"/>
                <a:sym typeface="Times New Roman"/>
              </a:rPr>
              <a:t>Functions can optionally accept parameters and return values too.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89" name="Google Shape;89;p17"/>
          <p:cNvSpPr/>
          <p:nvPr/>
        </p:nvSpPr>
        <p:spPr>
          <a:xfrm>
            <a:off x="790920" y="38916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Functions(Continue..)</a:t>
            </a:r>
            <a:endParaRPr b="0" i="0" sz="2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18"/>
          <p:cNvCxnSpPr/>
          <p:nvPr/>
        </p:nvCxnSpPr>
        <p:spPr>
          <a:xfrm flipH="1" rot="10800000">
            <a:off x="790560" y="1029600"/>
            <a:ext cx="10552680" cy="16560"/>
          </a:xfrm>
          <a:prstGeom prst="straightConnector1">
            <a:avLst/>
          </a:prstGeom>
          <a:noFill/>
          <a:ln cap="flat" cmpd="sng" w="57225">
            <a:solidFill>
              <a:srgbClr val="4A7EBB"/>
            </a:solidFill>
            <a:prstDash val="solid"/>
            <a:round/>
            <a:headEnd len="sm" w="sm" type="none"/>
            <a:tailEnd len="sm" w="sm" type="none"/>
          </a:ln>
        </p:spPr>
      </p:cxnSp>
      <p:sp>
        <p:nvSpPr>
          <p:cNvPr id="95" name="Google Shape;95;p18"/>
          <p:cNvSpPr/>
          <p:nvPr/>
        </p:nvSpPr>
        <p:spPr>
          <a:xfrm>
            <a:off x="801000" y="1254240"/>
            <a:ext cx="10549080" cy="2061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Times New Roman"/>
                <a:ea typeface="Times New Roman"/>
                <a:cs typeface="Times New Roman"/>
                <a:sym typeface="Times New Roman"/>
              </a:rPr>
              <a:t>Different type of User Defined Functions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339480" lvl="0" marL="343080" marR="0" rtl="0" algn="l">
              <a:lnSpc>
                <a:spcPct val="100000"/>
              </a:lnSpc>
              <a:spcBef>
                <a:spcPts val="0"/>
              </a:spcBef>
              <a:spcAft>
                <a:spcPts val="0"/>
              </a:spcAft>
              <a:buClr>
                <a:srgbClr val="000000"/>
              </a:buClr>
              <a:buSzPts val="1800"/>
              <a:buFont typeface="Noto Sans Symbols"/>
              <a:buAutoNum type="arabicParenR"/>
            </a:pPr>
            <a:r>
              <a:rPr b="0" i="0" lang="en-IN" sz="1800" u="none" cap="none" strike="noStrike">
                <a:solidFill>
                  <a:srgbClr val="000000"/>
                </a:solidFill>
                <a:latin typeface="Times New Roman"/>
                <a:ea typeface="Times New Roman"/>
                <a:cs typeface="Times New Roman"/>
                <a:sym typeface="Times New Roman"/>
              </a:rPr>
              <a:t>Function without arguments without return type.</a:t>
            </a:r>
            <a:endParaRPr b="0" i="0" sz="1800" u="none" cap="none" strike="noStrike">
              <a:latin typeface="Arial"/>
              <a:ea typeface="Arial"/>
              <a:cs typeface="Arial"/>
              <a:sym typeface="Arial"/>
            </a:endParaRPr>
          </a:p>
          <a:p>
            <a:pPr indent="-339480" lvl="0" marL="343080" marR="0" rtl="0" algn="l">
              <a:lnSpc>
                <a:spcPct val="100000"/>
              </a:lnSpc>
              <a:spcBef>
                <a:spcPts val="0"/>
              </a:spcBef>
              <a:spcAft>
                <a:spcPts val="0"/>
              </a:spcAft>
              <a:buClr>
                <a:srgbClr val="000000"/>
              </a:buClr>
              <a:buSzPts val="1800"/>
              <a:buFont typeface="Noto Sans Symbols"/>
              <a:buAutoNum type="arabicParenR"/>
            </a:pPr>
            <a:r>
              <a:rPr b="0" i="0" lang="en-IN" sz="1800" u="none" cap="none" strike="noStrike">
                <a:solidFill>
                  <a:srgbClr val="000000"/>
                </a:solidFill>
                <a:latin typeface="Times New Roman"/>
                <a:ea typeface="Times New Roman"/>
                <a:cs typeface="Times New Roman"/>
                <a:sym typeface="Times New Roman"/>
              </a:rPr>
              <a:t>Function without arguments with return type.</a:t>
            </a:r>
            <a:endParaRPr b="0" i="0" sz="1800" u="none" cap="none" strike="noStrike">
              <a:latin typeface="Arial"/>
              <a:ea typeface="Arial"/>
              <a:cs typeface="Arial"/>
              <a:sym typeface="Arial"/>
            </a:endParaRPr>
          </a:p>
          <a:p>
            <a:pPr indent="-339480" lvl="0" marL="343080" marR="0" rtl="0" algn="l">
              <a:lnSpc>
                <a:spcPct val="100000"/>
              </a:lnSpc>
              <a:spcBef>
                <a:spcPts val="0"/>
              </a:spcBef>
              <a:spcAft>
                <a:spcPts val="0"/>
              </a:spcAft>
              <a:buClr>
                <a:srgbClr val="000000"/>
              </a:buClr>
              <a:buSzPts val="1800"/>
              <a:buFont typeface="Noto Sans Symbols"/>
              <a:buAutoNum type="arabicParenR"/>
            </a:pPr>
            <a:r>
              <a:rPr b="0" i="0" lang="en-IN" sz="1800" u="none" cap="none" strike="noStrike">
                <a:solidFill>
                  <a:srgbClr val="000000"/>
                </a:solidFill>
                <a:latin typeface="Times New Roman"/>
                <a:ea typeface="Times New Roman"/>
                <a:cs typeface="Times New Roman"/>
                <a:sym typeface="Times New Roman"/>
              </a:rPr>
              <a:t>Function with arguments without return type.</a:t>
            </a:r>
            <a:endParaRPr b="0" i="0" sz="1800" u="none" cap="none" strike="noStrike">
              <a:latin typeface="Arial"/>
              <a:ea typeface="Arial"/>
              <a:cs typeface="Arial"/>
              <a:sym typeface="Arial"/>
            </a:endParaRPr>
          </a:p>
          <a:p>
            <a:pPr indent="-339480" lvl="0" marL="343080" marR="0" rtl="0" algn="l">
              <a:lnSpc>
                <a:spcPct val="100000"/>
              </a:lnSpc>
              <a:spcBef>
                <a:spcPts val="0"/>
              </a:spcBef>
              <a:spcAft>
                <a:spcPts val="0"/>
              </a:spcAft>
              <a:buClr>
                <a:srgbClr val="000000"/>
              </a:buClr>
              <a:buSzPts val="1800"/>
              <a:buFont typeface="Noto Sans Symbols"/>
              <a:buAutoNum type="arabicParenR"/>
            </a:pPr>
            <a:r>
              <a:rPr b="0" i="0" lang="en-IN" sz="1800" u="none" cap="none" strike="noStrike">
                <a:solidFill>
                  <a:srgbClr val="000000"/>
                </a:solidFill>
                <a:latin typeface="Times New Roman"/>
                <a:ea typeface="Times New Roman"/>
                <a:cs typeface="Times New Roman"/>
                <a:sym typeface="Times New Roman"/>
              </a:rPr>
              <a:t>Function with arguments with return type.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User Defined Function Syntax.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96" name="Google Shape;96;p18"/>
          <p:cNvSpPr/>
          <p:nvPr/>
        </p:nvSpPr>
        <p:spPr>
          <a:xfrm>
            <a:off x="790920" y="29844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Functions(Continue..)</a:t>
            </a:r>
            <a:endParaRPr b="0" i="0" sz="2800" u="none" cap="none" strike="noStrike">
              <a:latin typeface="Arial"/>
              <a:ea typeface="Arial"/>
              <a:cs typeface="Arial"/>
              <a:sym typeface="Arial"/>
            </a:endParaRPr>
          </a:p>
        </p:txBody>
      </p:sp>
      <p:sp>
        <p:nvSpPr>
          <p:cNvPr id="97" name="Google Shape;97;p18"/>
          <p:cNvSpPr/>
          <p:nvPr/>
        </p:nvSpPr>
        <p:spPr>
          <a:xfrm>
            <a:off x="790560" y="3631320"/>
            <a:ext cx="10161720" cy="2488680"/>
          </a:xfrm>
          <a:prstGeom prst="rect">
            <a:avLst/>
          </a:prstGeom>
          <a:solidFill>
            <a:srgbClr val="B7CCE4"/>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 Function Declaration Syntax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function function_name (arg1,arg2,....)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	// Block of code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 Function Calling Syntax</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Calibri"/>
                <a:ea typeface="Calibri"/>
                <a:cs typeface="Calibri"/>
                <a:sym typeface="Calibri"/>
              </a:rPr>
              <a:t>function_name(param1,param2,...);</a:t>
            </a:r>
            <a:endParaRPr b="0" i="0" sz="1800" u="none" cap="none" strike="noStrike">
              <a:latin typeface="Arial"/>
              <a:ea typeface="Arial"/>
              <a:cs typeface="Arial"/>
              <a:sym typeface="Arial"/>
            </a:endParaRPr>
          </a:p>
        </p:txBody>
      </p:sp>
      <p:sp>
        <p:nvSpPr>
          <p:cNvPr id="98" name="Google Shape;98;p18"/>
          <p:cNvSpPr txBox="1"/>
          <p:nvPr/>
        </p:nvSpPr>
        <p:spPr>
          <a:xfrm>
            <a:off x="792000" y="6264000"/>
            <a:ext cx="3456000" cy="3463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IN" sz="1800" u="sng" cap="none" strike="noStrike">
                <a:solidFill>
                  <a:schemeClr val="hlink"/>
                </a:solidFill>
                <a:latin typeface="Arial"/>
                <a:ea typeface="Arial"/>
                <a:cs typeface="Arial"/>
                <a:sym typeface="Arial"/>
                <a:hlinkClick r:id="rId3"/>
              </a:rPr>
              <a:t>PHP Functions</a:t>
            </a:r>
            <a:endParaRPr b="0" sz="18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cxnSp>
        <p:nvCxnSpPr>
          <p:cNvPr id="103" name="Google Shape;103;p19"/>
          <p:cNvCxnSpPr/>
          <p:nvPr/>
        </p:nvCxnSpPr>
        <p:spPr>
          <a:xfrm flipH="1" rot="10800000">
            <a:off x="790560" y="1078920"/>
            <a:ext cx="10552680" cy="16560"/>
          </a:xfrm>
          <a:prstGeom prst="straightConnector1">
            <a:avLst/>
          </a:prstGeom>
          <a:noFill/>
          <a:ln cap="flat" cmpd="sng" w="57225">
            <a:solidFill>
              <a:srgbClr val="4A7EBB"/>
            </a:solidFill>
            <a:prstDash val="solid"/>
            <a:round/>
            <a:headEnd len="sm" w="sm" type="none"/>
            <a:tailEnd len="sm" w="sm" type="none"/>
          </a:ln>
        </p:spPr>
      </p:cxnSp>
      <p:sp>
        <p:nvSpPr>
          <p:cNvPr id="104" name="Google Shape;104;p19"/>
          <p:cNvSpPr/>
          <p:nvPr/>
        </p:nvSpPr>
        <p:spPr>
          <a:xfrm>
            <a:off x="790920" y="1270800"/>
            <a:ext cx="10549080" cy="25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Variable Functions</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lang="en-IN" sz="1800" strike="noStrike">
                <a:solidFill>
                  <a:srgbClr val="000000"/>
                </a:solidFill>
                <a:latin typeface="Times New Roman"/>
                <a:ea typeface="Times New Roman"/>
                <a:cs typeface="Times New Roman"/>
                <a:sym typeface="Times New Roman"/>
              </a:rPr>
              <a:t>PHP supports the concept of variable functions. This means that if a variable name has parentheses appended to it, PHP will look for a function with the same name as whatever the variable evaluates to, and will attempt to execute it. </a:t>
            </a:r>
            <a:endParaRPr b="0" sz="1800"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lang="en-IN" sz="1800" strike="noStrike">
                <a:solidFill>
                  <a:srgbClr val="000000"/>
                </a:solidFill>
                <a:latin typeface="Times New Roman"/>
                <a:ea typeface="Times New Roman"/>
                <a:cs typeface="Times New Roman"/>
                <a:sym typeface="Times New Roman"/>
              </a:rPr>
              <a:t>Example: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p:txBody>
      </p:sp>
      <p:sp>
        <p:nvSpPr>
          <p:cNvPr id="105" name="Google Shape;105;p19"/>
          <p:cNvSpPr/>
          <p:nvPr/>
        </p:nvSpPr>
        <p:spPr>
          <a:xfrm>
            <a:off x="790920" y="34776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Functions(Continue..)</a:t>
            </a:r>
            <a:endParaRPr b="0" sz="2800" strike="noStrike">
              <a:latin typeface="Arial"/>
              <a:ea typeface="Arial"/>
              <a:cs typeface="Arial"/>
              <a:sym typeface="Arial"/>
            </a:endParaRPr>
          </a:p>
        </p:txBody>
      </p:sp>
      <p:pic>
        <p:nvPicPr>
          <p:cNvPr id="106" name="Google Shape;106;p19"/>
          <p:cNvPicPr preferRelativeResize="0"/>
          <p:nvPr/>
        </p:nvPicPr>
        <p:blipFill rotWithShape="1">
          <a:blip r:embed="rId3">
            <a:alphaModFix/>
          </a:blip>
          <a:srcRect b="0" l="0" r="0" t="0"/>
          <a:stretch/>
        </p:blipFill>
        <p:spPr>
          <a:xfrm>
            <a:off x="1959840" y="3165840"/>
            <a:ext cx="7633800" cy="29512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cxnSp>
        <p:nvCxnSpPr>
          <p:cNvPr id="111" name="Google Shape;111;p20"/>
          <p:cNvCxnSpPr/>
          <p:nvPr/>
        </p:nvCxnSpPr>
        <p:spPr>
          <a:xfrm flipH="1" rot="10800000">
            <a:off x="790560" y="1021320"/>
            <a:ext cx="10552680" cy="16560"/>
          </a:xfrm>
          <a:prstGeom prst="straightConnector1">
            <a:avLst/>
          </a:prstGeom>
          <a:noFill/>
          <a:ln cap="flat" cmpd="sng" w="57225">
            <a:solidFill>
              <a:srgbClr val="4A7EBB"/>
            </a:solidFill>
            <a:prstDash val="solid"/>
            <a:round/>
            <a:headEnd len="sm" w="sm" type="none"/>
            <a:tailEnd len="sm" w="sm" type="none"/>
          </a:ln>
        </p:spPr>
      </p:cxnSp>
      <p:sp>
        <p:nvSpPr>
          <p:cNvPr id="112" name="Google Shape;112;p20"/>
          <p:cNvSpPr/>
          <p:nvPr/>
        </p:nvSpPr>
        <p:spPr>
          <a:xfrm>
            <a:off x="801000" y="1270800"/>
            <a:ext cx="10549080" cy="255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Function Call By Value &amp; Call By Reference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lang="en-IN" sz="1800" strike="noStrike">
                <a:solidFill>
                  <a:srgbClr val="000000"/>
                </a:solidFill>
                <a:latin typeface="Times New Roman"/>
                <a:ea typeface="Times New Roman"/>
                <a:cs typeface="Times New Roman"/>
                <a:sym typeface="Times New Roman"/>
              </a:rPr>
              <a:t>Call by value means passing the value directly to a function. The called function uses the value in a local variable and any changes to it do not affect the source variable.</a:t>
            </a:r>
            <a:endParaRPr b="0" sz="1800"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lang="en-IN" sz="1800" strike="noStrike">
                <a:solidFill>
                  <a:srgbClr val="000000"/>
                </a:solidFill>
                <a:latin typeface="Times New Roman"/>
                <a:ea typeface="Times New Roman"/>
                <a:cs typeface="Times New Roman"/>
                <a:sym typeface="Times New Roman"/>
              </a:rPr>
              <a:t>Call by reference means passing the address of a variable where the actual value is stored. The called function uses the value stored in the passed address and any changes to it do affect the source variable.</a:t>
            </a:r>
            <a:endParaRPr b="0" sz="1800" strike="noStrike">
              <a:latin typeface="Arial"/>
              <a:ea typeface="Arial"/>
              <a:cs typeface="Arial"/>
              <a:sym typeface="Arial"/>
            </a:endParaRPr>
          </a:p>
          <a:p>
            <a:pPr indent="-282240" lvl="0" marL="285840" marR="0" rtl="0" algn="l">
              <a:lnSpc>
                <a:spcPct val="100000"/>
              </a:lnSpc>
              <a:spcBef>
                <a:spcPts val="0"/>
              </a:spcBef>
              <a:spcAft>
                <a:spcPts val="0"/>
              </a:spcAft>
              <a:buClr>
                <a:srgbClr val="000000"/>
              </a:buClr>
              <a:buSzPts val="1800"/>
              <a:buFont typeface="Arial"/>
              <a:buChar char="•"/>
            </a:pPr>
            <a:r>
              <a:rPr b="0" lang="en-IN" sz="1800" strike="noStrike">
                <a:solidFill>
                  <a:srgbClr val="000000"/>
                </a:solidFill>
                <a:latin typeface="Times New Roman"/>
                <a:ea typeface="Times New Roman"/>
                <a:cs typeface="Times New Roman"/>
                <a:sym typeface="Times New Roman"/>
              </a:rPr>
              <a:t>Example: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 </a:t>
            </a:r>
            <a:endParaRPr b="0" sz="1800" strike="noStrike">
              <a:latin typeface="Arial"/>
              <a:ea typeface="Arial"/>
              <a:cs typeface="Arial"/>
              <a:sym typeface="Arial"/>
            </a:endParaRPr>
          </a:p>
        </p:txBody>
      </p:sp>
      <p:sp>
        <p:nvSpPr>
          <p:cNvPr id="113" name="Google Shape;113;p20"/>
          <p:cNvSpPr/>
          <p:nvPr/>
        </p:nvSpPr>
        <p:spPr>
          <a:xfrm>
            <a:off x="790920" y="26532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Functions(Continue..)</a:t>
            </a:r>
            <a:endParaRPr b="0" sz="2800" strike="noStrike">
              <a:latin typeface="Arial"/>
              <a:ea typeface="Arial"/>
              <a:cs typeface="Arial"/>
              <a:sym typeface="Arial"/>
            </a:endParaRPr>
          </a:p>
        </p:txBody>
      </p:sp>
      <p:pic>
        <p:nvPicPr>
          <p:cNvPr id="114" name="Google Shape;114;p20"/>
          <p:cNvPicPr preferRelativeResize="0"/>
          <p:nvPr/>
        </p:nvPicPr>
        <p:blipFill rotWithShape="1">
          <a:blip r:embed="rId3">
            <a:alphaModFix/>
          </a:blip>
          <a:srcRect b="0" l="0" r="0" t="0"/>
          <a:stretch/>
        </p:blipFill>
        <p:spPr>
          <a:xfrm>
            <a:off x="2043000" y="3229560"/>
            <a:ext cx="7591680" cy="2838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p:nvPr/>
        </p:nvSpPr>
        <p:spPr>
          <a:xfrm>
            <a:off x="790920" y="1178280"/>
            <a:ext cx="10549080" cy="361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Calibri"/>
                <a:ea typeface="Calibri"/>
                <a:cs typeface="Calibri"/>
                <a:sym typeface="Calibri"/>
              </a:rPr>
              <a:t>Scope can be defined as the range of availability a variable has to the program in which it is declared. PHP variables can be one of four scope types:</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Calibri"/>
                <a:ea typeface="Calibri"/>
                <a:cs typeface="Calibri"/>
                <a:sym typeface="Calibri"/>
              </a:rPr>
              <a:t>1. Local variables :-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Calibri"/>
                <a:ea typeface="Calibri"/>
                <a:cs typeface="Calibri"/>
                <a:sym typeface="Calibri"/>
              </a:rPr>
              <a:t>	</a:t>
            </a:r>
            <a:r>
              <a:rPr b="0" lang="en-IN" sz="1600" strike="noStrike">
                <a:solidFill>
                  <a:srgbClr val="000000"/>
                </a:solidFill>
                <a:latin typeface="Calibri"/>
                <a:ea typeface="Calibri"/>
                <a:cs typeface="Calibri"/>
                <a:sym typeface="Calibri"/>
              </a:rPr>
              <a:t>A local scope is a restricted boundary of a variable within which code block it is declared. That block can be a function, class or any conditional span. The variable within this limited local scope is known as the local variable of that specific code block.</a:t>
            </a:r>
            <a:endParaRPr b="0" sz="1600" strike="noStrike">
              <a:latin typeface="Arial"/>
              <a:ea typeface="Arial"/>
              <a:cs typeface="Arial"/>
              <a:sym typeface="Arial"/>
            </a:endParaRPr>
          </a:p>
        </p:txBody>
      </p:sp>
      <p:cxnSp>
        <p:nvCxnSpPr>
          <p:cNvPr id="120" name="Google Shape;120;p21"/>
          <p:cNvCxnSpPr/>
          <p:nvPr/>
        </p:nvCxnSpPr>
        <p:spPr>
          <a:xfrm flipH="1" rot="10800000">
            <a:off x="790560" y="996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21" name="Google Shape;121;p21"/>
          <p:cNvSpPr/>
          <p:nvPr/>
        </p:nvSpPr>
        <p:spPr>
          <a:xfrm>
            <a:off x="780480" y="308880"/>
            <a:ext cx="10559520" cy="513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Variable Scope</a:t>
            </a:r>
            <a:endParaRPr b="0" sz="2800" strike="noStrike">
              <a:latin typeface="Arial"/>
              <a:ea typeface="Arial"/>
              <a:cs typeface="Arial"/>
              <a:sym typeface="Arial"/>
            </a:endParaRPr>
          </a:p>
        </p:txBody>
      </p:sp>
      <p:sp>
        <p:nvSpPr>
          <p:cNvPr id="122" name="Google Shape;122;p21"/>
          <p:cNvSpPr/>
          <p:nvPr/>
        </p:nvSpPr>
        <p:spPr>
          <a:xfrm>
            <a:off x="3744000" y="3600000"/>
            <a:ext cx="69480" cy="34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3" name="Google Shape;123;p21"/>
          <p:cNvPicPr preferRelativeResize="0"/>
          <p:nvPr/>
        </p:nvPicPr>
        <p:blipFill rotWithShape="1">
          <a:blip r:embed="rId3">
            <a:alphaModFix/>
          </a:blip>
          <a:srcRect b="0" l="0" r="0" t="0"/>
          <a:stretch/>
        </p:blipFill>
        <p:spPr>
          <a:xfrm>
            <a:off x="1072800" y="3704400"/>
            <a:ext cx="5483520" cy="1702080"/>
          </a:xfrm>
          <a:prstGeom prst="rect">
            <a:avLst/>
          </a:prstGeom>
          <a:noFill/>
          <a:ln>
            <a:noFill/>
          </a:ln>
        </p:spPr>
      </p:pic>
      <p:sp>
        <p:nvSpPr>
          <p:cNvPr id="124" name="Google Shape;124;p21"/>
          <p:cNvSpPr/>
          <p:nvPr/>
        </p:nvSpPr>
        <p:spPr>
          <a:xfrm>
            <a:off x="792000" y="5544000"/>
            <a:ext cx="10149480" cy="10814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2. </a:t>
            </a:r>
            <a:r>
              <a:rPr b="0" lang="en-IN" sz="1500" strike="noStrike">
                <a:solidFill>
                  <a:srgbClr val="000000"/>
                </a:solidFill>
                <a:latin typeface="Arial"/>
                <a:ea typeface="Arial"/>
                <a:cs typeface="Arial"/>
                <a:sym typeface="Arial"/>
              </a:rPr>
              <a:t>Global Scope Variables</a:t>
            </a:r>
            <a:r>
              <a:rPr b="0" lang="en-IN" sz="1800" strike="noStrike">
                <a:solidFill>
                  <a:srgbClr val="000000"/>
                </a:solidFill>
                <a:latin typeface="Arial"/>
                <a:ea typeface="Arial"/>
                <a:cs typeface="Arial"/>
                <a:sym typeface="Arial"/>
              </a:rPr>
              <a:t>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	</a:t>
            </a:r>
            <a:r>
              <a:rPr b="0" lang="en-IN" sz="1600" strike="noStrike">
                <a:solidFill>
                  <a:srgbClr val="000000"/>
                </a:solidFill>
                <a:latin typeface="Arial"/>
                <a:ea typeface="Arial"/>
                <a:cs typeface="Arial"/>
                <a:sym typeface="Arial"/>
              </a:rPr>
              <a:t>PHP global variables can be defined by using global keyword. If we want to use global variables inside a function, we have to prefix the global keyword with the variable.</a:t>
            </a:r>
            <a:endParaRPr b="0" sz="16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p:nvPr/>
        </p:nvSpPr>
        <p:spPr>
          <a:xfrm>
            <a:off x="790920" y="1178280"/>
            <a:ext cx="10549080" cy="3614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780480" y="308880"/>
            <a:ext cx="10559520" cy="513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576000" y="432000"/>
            <a:ext cx="11085480" cy="539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600" strike="noStrike">
                <a:solidFill>
                  <a:srgbClr val="000000"/>
                </a:solidFill>
                <a:latin typeface="Arial"/>
                <a:ea typeface="Arial"/>
                <a:cs typeface="Arial"/>
                <a:sym typeface="Arial"/>
              </a:rPr>
              <a:t>PHP has a predefined superglobal variable called $GLOBALS. It is an associative array with the name of the variable as key and value as the array element. We can use this array variable to add an array of PHP variables in a global scope.</a:t>
            </a:r>
            <a:endParaRPr b="0" sz="1600" strike="noStrike">
              <a:latin typeface="Arial"/>
              <a:ea typeface="Arial"/>
              <a:cs typeface="Arial"/>
              <a:sym typeface="Arial"/>
            </a:endParaRPr>
          </a:p>
        </p:txBody>
      </p:sp>
      <p:pic>
        <p:nvPicPr>
          <p:cNvPr id="132" name="Google Shape;132;p22"/>
          <p:cNvPicPr preferRelativeResize="0"/>
          <p:nvPr/>
        </p:nvPicPr>
        <p:blipFill rotWithShape="1">
          <a:blip r:embed="rId3">
            <a:alphaModFix/>
          </a:blip>
          <a:srcRect b="0" l="0" r="0" t="0"/>
          <a:stretch/>
        </p:blipFill>
        <p:spPr>
          <a:xfrm>
            <a:off x="642240" y="1433160"/>
            <a:ext cx="4828320" cy="1920600"/>
          </a:xfrm>
          <a:prstGeom prst="rect">
            <a:avLst/>
          </a:prstGeom>
          <a:noFill/>
          <a:ln>
            <a:noFill/>
          </a:ln>
        </p:spPr>
      </p:pic>
      <p:pic>
        <p:nvPicPr>
          <p:cNvPr id="133" name="Google Shape;133;p22"/>
          <p:cNvPicPr preferRelativeResize="0"/>
          <p:nvPr/>
        </p:nvPicPr>
        <p:blipFill rotWithShape="1">
          <a:blip r:embed="rId4">
            <a:alphaModFix/>
          </a:blip>
          <a:srcRect b="0" l="0" r="0" t="0"/>
          <a:stretch/>
        </p:blipFill>
        <p:spPr>
          <a:xfrm>
            <a:off x="6264000" y="1402200"/>
            <a:ext cx="4894560" cy="1750680"/>
          </a:xfrm>
          <a:prstGeom prst="rect">
            <a:avLst/>
          </a:prstGeom>
          <a:noFill/>
          <a:ln>
            <a:noFill/>
          </a:ln>
        </p:spPr>
      </p:pic>
      <p:sp>
        <p:nvSpPr>
          <p:cNvPr id="134" name="Google Shape;134;p22"/>
          <p:cNvSpPr/>
          <p:nvPr/>
        </p:nvSpPr>
        <p:spPr>
          <a:xfrm>
            <a:off x="555480" y="3312000"/>
            <a:ext cx="10675080" cy="3111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IN" sz="1800" u="sng" strike="noStrike">
                <a:solidFill>
                  <a:schemeClr val="hlink"/>
                </a:solidFill>
                <a:latin typeface="Arial"/>
                <a:ea typeface="Arial"/>
                <a:cs typeface="Arial"/>
                <a:sym typeface="Arial"/>
                <a:hlinkClick r:id="rId5"/>
              </a:rPr>
              <a:t>Click Me</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3. Static Variables :- </a:t>
            </a:r>
            <a:endParaRPr b="0" sz="1800" strike="noStrike">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	</a:t>
            </a:r>
            <a:r>
              <a:rPr b="0" lang="en-IN" sz="1600" strike="noStrike">
                <a:solidFill>
                  <a:srgbClr val="000000"/>
                </a:solidFill>
                <a:latin typeface="Arial"/>
                <a:ea typeface="Arial"/>
                <a:cs typeface="Arial"/>
                <a:sym typeface="Arial"/>
              </a:rPr>
              <a:t>When a function is completed, all of its variables are normally deleted. However, sometimes you want a local variable to not be deleted.</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lang="en-IN" sz="1600" strike="noStrike">
                <a:solidFill>
                  <a:srgbClr val="000000"/>
                </a:solidFill>
                <a:latin typeface="Arial"/>
                <a:ea typeface="Arial"/>
                <a:cs typeface="Arial"/>
                <a:sym typeface="Arial"/>
              </a:rPr>
              <a:t>To do this, use the static keyword when you first declare the variable:</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1" lang="en-IN" sz="1600" strike="noStrike">
                <a:solidFill>
                  <a:srgbClr val="000000"/>
                </a:solidFill>
                <a:latin typeface="Arial"/>
                <a:ea typeface="Arial"/>
                <a:cs typeface="Arial"/>
                <a:sym typeface="Arial"/>
              </a:rPr>
              <a:t>static $rememberMe;</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lang="en-IN" sz="1600" strike="noStrike">
                <a:solidFill>
                  <a:srgbClr val="000000"/>
                </a:solidFill>
                <a:latin typeface="Arial"/>
                <a:ea typeface="Arial"/>
                <a:cs typeface="Arial"/>
                <a:sym typeface="Arial"/>
              </a:rPr>
              <a:t>Then, each time the function is called, that variable will still have the information it contained from the last time the function was called. However, variable is still local to the function</a:t>
            </a:r>
            <a:endParaRPr b="0" sz="1600" strike="noStrike">
              <a:latin typeface="Arial"/>
              <a:ea typeface="Arial"/>
              <a:cs typeface="Arial"/>
              <a:sym typeface="Arial"/>
            </a:endParaRPr>
          </a:p>
          <a:p>
            <a:pPr indent="0" lvl="0" marL="0" marR="0" rtl="0" algn="l">
              <a:lnSpc>
                <a:spcPct val="100000"/>
              </a:lnSpc>
              <a:spcBef>
                <a:spcPts val="0"/>
              </a:spcBef>
              <a:spcAft>
                <a:spcPts val="0"/>
              </a:spcAft>
              <a:buNone/>
            </a:pPr>
            <a:r>
              <a:rPr b="0" i="1" lang="en-IN" sz="1600" u="sng" strike="noStrike">
                <a:solidFill>
                  <a:schemeClr val="hlink"/>
                </a:solidFill>
                <a:latin typeface="Arial"/>
                <a:ea typeface="Arial"/>
                <a:cs typeface="Arial"/>
                <a:sym typeface="Arial"/>
                <a:hlinkClick r:id="rId6"/>
              </a:rPr>
              <a:t>Click Me</a:t>
            </a:r>
            <a:endParaRPr b="0" sz="16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