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77240" y="4777560"/>
            <a:ext cx="6217560" cy="45259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5" name="Google Shape;5;n"/>
          <p:cNvSpPr txBox="1"/>
          <p:nvPr>
            <p:ph idx="3" type="hdr"/>
          </p:nvPr>
        </p:nvSpPr>
        <p:spPr>
          <a:xfrm>
            <a:off x="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0" type="dt"/>
          </p:nvPr>
        </p:nvSpPr>
        <p:spPr>
          <a:xfrm>
            <a:off x="4399200" y="0"/>
            <a:ext cx="3372840" cy="5025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9555480"/>
            <a:ext cx="3372840" cy="50256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399200" y="9555480"/>
            <a:ext cx="3372840" cy="50256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IN"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400640"/>
            <a:ext cx="5481000" cy="35949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2" name="Google Shape;62;p1:notes"/>
          <p:cNvSpPr/>
          <p:nvPr/>
        </p:nvSpPr>
        <p:spPr>
          <a:xfrm>
            <a:off x="3884760" y="8685360"/>
            <a:ext cx="2966400" cy="4532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6" name="Google Shape;166;p1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3" name="Google Shape;183;p1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4" name="Google Shape;194;p1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4" name="Google Shape;204;p1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7: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4" name="Google Shape;214;p17: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8: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9" name="Google Shape;229;p18: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9" name="Google Shape;239;p1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0" name="Google Shape;70;p2: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0: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9" name="Google Shape;249;p20: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1: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0" name="Google Shape;260;p21: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7" name="Google Shape;77;p3: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9" name="Google Shape;89;p4: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0" name="Google Shape;100;p5: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777240" y="4777560"/>
            <a:ext cx="6217560" cy="452592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533520" y="764280"/>
            <a:ext cx="6704640" cy="37713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1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1"/>
          <p:cNvSpPr txBox="1"/>
          <p:nvPr>
            <p:ph idx="1" type="body"/>
          </p:nvPr>
        </p:nvSpPr>
        <p:spPr>
          <a:xfrm>
            <a:off x="609480" y="160452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1"/>
          <p:cNvSpPr txBox="1"/>
          <p:nvPr>
            <p:ph idx="2"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12"/>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2"/>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2"/>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2"/>
          <p:cNvSpPr txBox="1"/>
          <p:nvPr>
            <p:ph idx="4"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1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3"/>
          <p:cNvSpPr txBox="1"/>
          <p:nvPr>
            <p:ph idx="1" type="body"/>
          </p:nvPr>
        </p:nvSpPr>
        <p:spPr>
          <a:xfrm>
            <a:off x="60948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3"/>
          <p:cNvSpPr txBox="1"/>
          <p:nvPr>
            <p:ph idx="2" type="body"/>
          </p:nvPr>
        </p:nvSpPr>
        <p:spPr>
          <a:xfrm>
            <a:off x="431964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3"/>
          <p:cNvSpPr txBox="1"/>
          <p:nvPr>
            <p:ph idx="3" type="body"/>
          </p:nvPr>
        </p:nvSpPr>
        <p:spPr>
          <a:xfrm>
            <a:off x="8029800" y="160452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13"/>
          <p:cNvSpPr txBox="1"/>
          <p:nvPr>
            <p:ph idx="4" type="body"/>
          </p:nvPr>
        </p:nvSpPr>
        <p:spPr>
          <a:xfrm>
            <a:off x="60948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3"/>
          <p:cNvSpPr txBox="1"/>
          <p:nvPr>
            <p:ph idx="5" type="body"/>
          </p:nvPr>
        </p:nvSpPr>
        <p:spPr>
          <a:xfrm>
            <a:off x="431964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3"/>
          <p:cNvSpPr txBox="1"/>
          <p:nvPr>
            <p:ph idx="6" type="body"/>
          </p:nvPr>
        </p:nvSpPr>
        <p:spPr>
          <a:xfrm>
            <a:off x="8029800" y="3682080"/>
            <a:ext cx="3533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3"/>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 name="Shape 16"/>
        <p:cNvGrpSpPr/>
        <p:nvPr/>
      </p:nvGrpSpPr>
      <p:grpSpPr>
        <a:xfrm>
          <a:off x="0" y="0"/>
          <a:ext cx="0" cy="0"/>
          <a:chOff x="0" y="0"/>
          <a:chExt cx="0" cy="0"/>
        </a:xfrm>
      </p:grpSpPr>
      <p:sp>
        <p:nvSpPr>
          <p:cNvPr id="17" name="Google Shape;17;p4"/>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5"/>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5"/>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5"/>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7"/>
          <p:cNvSpPr txBox="1"/>
          <p:nvPr>
            <p:ph idx="1" type="subTitle"/>
          </p:nvPr>
        </p:nvSpPr>
        <p:spPr>
          <a:xfrm>
            <a:off x="609480" y="273600"/>
            <a:ext cx="10972440" cy="53078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8"/>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8"/>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8"/>
          <p:cNvSpPr txBox="1"/>
          <p:nvPr>
            <p:ph idx="2" type="body"/>
          </p:nvPr>
        </p:nvSpPr>
        <p:spPr>
          <a:xfrm>
            <a:off x="623196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8"/>
          <p:cNvSpPr txBox="1"/>
          <p:nvPr>
            <p:ph idx="3" type="body"/>
          </p:nvPr>
        </p:nvSpPr>
        <p:spPr>
          <a:xfrm>
            <a:off x="60948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9"/>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9"/>
          <p:cNvSpPr txBox="1"/>
          <p:nvPr>
            <p:ph idx="1" type="body"/>
          </p:nvPr>
        </p:nvSpPr>
        <p:spPr>
          <a:xfrm>
            <a:off x="609480" y="1604520"/>
            <a:ext cx="535428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9"/>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9"/>
          <p:cNvSpPr txBox="1"/>
          <p:nvPr>
            <p:ph idx="3" type="body"/>
          </p:nvPr>
        </p:nvSpPr>
        <p:spPr>
          <a:xfrm>
            <a:off x="6231960" y="368208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10"/>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0"/>
          <p:cNvSpPr txBox="1"/>
          <p:nvPr>
            <p:ph idx="1" type="body"/>
          </p:nvPr>
        </p:nvSpPr>
        <p:spPr>
          <a:xfrm>
            <a:off x="60948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0"/>
          <p:cNvSpPr txBox="1"/>
          <p:nvPr>
            <p:ph idx="3" type="body"/>
          </p:nvPr>
        </p:nvSpPr>
        <p:spPr>
          <a:xfrm>
            <a:off x="609480" y="3682080"/>
            <a:ext cx="109724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hyperlink" Target="https://www.geeksforgeeks.org/static-function-in-ph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cxnSp>
        <p:nvCxnSpPr>
          <p:cNvPr id="65" name="Google Shape;65;p14"/>
          <p:cNvCxnSpPr/>
          <p:nvPr/>
        </p:nvCxnSpPr>
        <p:spPr>
          <a:xfrm flipH="1" rot="10800000">
            <a:off x="679320" y="3672000"/>
            <a:ext cx="10552680" cy="16560"/>
          </a:xfrm>
          <a:prstGeom prst="straightConnector1">
            <a:avLst/>
          </a:prstGeom>
          <a:noFill/>
          <a:ln cap="flat" cmpd="sng" w="57225">
            <a:solidFill>
              <a:srgbClr val="4A7EBB"/>
            </a:solidFill>
            <a:prstDash val="solid"/>
            <a:round/>
            <a:headEnd len="sm" w="sm" type="none"/>
            <a:tailEnd len="sm" w="sm" type="none"/>
          </a:ln>
        </p:spPr>
      </p:cxnSp>
      <p:sp>
        <p:nvSpPr>
          <p:cNvPr id="66" name="Google Shape;66;p14"/>
          <p:cNvSpPr/>
          <p:nvPr/>
        </p:nvSpPr>
        <p:spPr>
          <a:xfrm>
            <a:off x="720000" y="2952000"/>
            <a:ext cx="10557720" cy="572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IN" sz="3200" u="none" cap="none" strike="noStrike">
                <a:solidFill>
                  <a:srgbClr val="000000"/>
                </a:solidFill>
                <a:latin typeface="Times New Roman"/>
                <a:ea typeface="Times New Roman"/>
                <a:cs typeface="Times New Roman"/>
                <a:sym typeface="Times New Roman"/>
              </a:rPr>
              <a:t>Object Oriented Programming</a:t>
            </a:r>
            <a:endParaRPr b="0" i="0" sz="3200" u="none" cap="none" strike="noStrike">
              <a:solidFill>
                <a:schemeClr val="dk1"/>
              </a:solidFill>
              <a:latin typeface="Arial"/>
              <a:ea typeface="Arial"/>
              <a:cs typeface="Arial"/>
              <a:sym typeface="Arial"/>
            </a:endParaRPr>
          </a:p>
        </p:txBody>
      </p:sp>
      <p:sp>
        <p:nvSpPr>
          <p:cNvPr id="67" name="Google Shape;67;p14"/>
          <p:cNvSpPr/>
          <p:nvPr/>
        </p:nvSpPr>
        <p:spPr>
          <a:xfrm>
            <a:off x="790920" y="1540440"/>
            <a:ext cx="10547280" cy="3596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cxnSp>
        <p:nvCxnSpPr>
          <p:cNvPr id="150" name="Google Shape;150;p23"/>
          <p:cNvCxnSpPr/>
          <p:nvPr/>
        </p:nvCxnSpPr>
        <p:spPr>
          <a:xfrm flipH="1" rot="10800000">
            <a:off x="811080" y="1005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151" name="Google Shape;151;p23"/>
          <p:cNvSpPr/>
          <p:nvPr/>
        </p:nvSpPr>
        <p:spPr>
          <a:xfrm>
            <a:off x="864000" y="1293480"/>
            <a:ext cx="10547280" cy="5297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sp>
        <p:nvSpPr>
          <p:cNvPr id="152" name="Google Shape;152;p23"/>
          <p:cNvSpPr/>
          <p:nvPr/>
        </p:nvSpPr>
        <p:spPr>
          <a:xfrm>
            <a:off x="801000" y="308880"/>
            <a:ext cx="10557720" cy="511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2800" strike="noStrike">
                <a:solidFill>
                  <a:srgbClr val="000000"/>
                </a:solidFill>
                <a:latin typeface="Times New Roman"/>
                <a:ea typeface="Times New Roman"/>
                <a:cs typeface="Times New Roman"/>
                <a:sym typeface="Times New Roman"/>
              </a:rPr>
              <a:t>OOPS : Interface (Cont...)</a:t>
            </a:r>
            <a:endParaRPr b="0" sz="2800" strike="noStrike">
              <a:solidFill>
                <a:schemeClr val="dk1"/>
              </a:solidFill>
              <a:latin typeface="Arial"/>
              <a:ea typeface="Arial"/>
              <a:cs typeface="Arial"/>
              <a:sym typeface="Arial"/>
            </a:endParaRPr>
          </a:p>
        </p:txBody>
      </p:sp>
      <p:pic>
        <p:nvPicPr>
          <p:cNvPr id="153" name="Google Shape;153;p23"/>
          <p:cNvPicPr preferRelativeResize="0"/>
          <p:nvPr/>
        </p:nvPicPr>
        <p:blipFill rotWithShape="1">
          <a:blip r:embed="rId3">
            <a:alphaModFix/>
          </a:blip>
          <a:srcRect b="0" l="0" r="0" t="0"/>
          <a:stretch/>
        </p:blipFill>
        <p:spPr>
          <a:xfrm>
            <a:off x="792000" y="1293480"/>
            <a:ext cx="6770880" cy="51620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cxnSp>
        <p:nvCxnSpPr>
          <p:cNvPr id="158" name="Google Shape;158;p24"/>
          <p:cNvCxnSpPr/>
          <p:nvPr/>
        </p:nvCxnSpPr>
        <p:spPr>
          <a:xfrm flipH="1" rot="10800000">
            <a:off x="811080" y="1005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159" name="Google Shape;159;p24"/>
          <p:cNvSpPr/>
          <p:nvPr/>
        </p:nvSpPr>
        <p:spPr>
          <a:xfrm>
            <a:off x="864000" y="1293480"/>
            <a:ext cx="10547280" cy="5297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sp>
        <p:nvSpPr>
          <p:cNvPr id="160" name="Google Shape;160;p24"/>
          <p:cNvSpPr/>
          <p:nvPr/>
        </p:nvSpPr>
        <p:spPr>
          <a:xfrm>
            <a:off x="801000" y="308880"/>
            <a:ext cx="10557720" cy="511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2800" strike="noStrike">
                <a:solidFill>
                  <a:srgbClr val="000000"/>
                </a:solidFill>
                <a:latin typeface="Times New Roman"/>
                <a:ea typeface="Times New Roman"/>
                <a:cs typeface="Times New Roman"/>
                <a:sym typeface="Times New Roman"/>
              </a:rPr>
              <a:t>OOPS : Interface (Cont...)</a:t>
            </a:r>
            <a:endParaRPr b="0" sz="2800" strike="noStrike">
              <a:solidFill>
                <a:schemeClr val="dk1"/>
              </a:solidFill>
              <a:latin typeface="Arial"/>
              <a:ea typeface="Arial"/>
              <a:cs typeface="Arial"/>
              <a:sym typeface="Arial"/>
            </a:endParaRPr>
          </a:p>
        </p:txBody>
      </p:sp>
      <p:sp>
        <p:nvSpPr>
          <p:cNvPr id="161" name="Google Shape;161;p24"/>
          <p:cNvSpPr/>
          <p:nvPr/>
        </p:nvSpPr>
        <p:spPr>
          <a:xfrm>
            <a:off x="720000" y="1152000"/>
            <a:ext cx="9358560" cy="3448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IN" sz="1800" strike="noStrike">
                <a:solidFill>
                  <a:srgbClr val="000000"/>
                </a:solidFill>
                <a:latin typeface="Arial"/>
                <a:ea typeface="Arial"/>
                <a:cs typeface="Arial"/>
                <a:sym typeface="Arial"/>
              </a:rPr>
              <a:t>Just like any class, an interface can be extended using the extends operator as follows:</a:t>
            </a:r>
            <a:endParaRPr b="0" sz="1800" strike="noStrike">
              <a:solidFill>
                <a:schemeClr val="dk1"/>
              </a:solidFill>
              <a:latin typeface="Arial"/>
              <a:ea typeface="Arial"/>
              <a:cs typeface="Arial"/>
              <a:sym typeface="Arial"/>
            </a:endParaRPr>
          </a:p>
        </p:txBody>
      </p:sp>
      <p:pic>
        <p:nvPicPr>
          <p:cNvPr id="162" name="Google Shape;162;p24"/>
          <p:cNvPicPr preferRelativeResize="0"/>
          <p:nvPr/>
        </p:nvPicPr>
        <p:blipFill rotWithShape="1">
          <a:blip r:embed="rId3">
            <a:alphaModFix/>
          </a:blip>
          <a:srcRect b="0" l="0" r="0" t="0"/>
          <a:stretch/>
        </p:blipFill>
        <p:spPr>
          <a:xfrm>
            <a:off x="792000" y="2014560"/>
            <a:ext cx="5213880" cy="2664000"/>
          </a:xfrm>
          <a:prstGeom prst="rect">
            <a:avLst/>
          </a:prstGeom>
          <a:noFill/>
          <a:ln>
            <a:noFill/>
          </a:ln>
        </p:spPr>
      </p:pic>
      <p:sp>
        <p:nvSpPr>
          <p:cNvPr id="163" name="Google Shape;163;p24"/>
          <p:cNvSpPr/>
          <p:nvPr/>
        </p:nvSpPr>
        <p:spPr>
          <a:xfrm>
            <a:off x="576000" y="5229720"/>
            <a:ext cx="9358560" cy="600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1800" strike="noStrike">
                <a:solidFill>
                  <a:srgbClr val="000000"/>
                </a:solidFill>
                <a:latin typeface="Arial"/>
                <a:ea typeface="Arial"/>
                <a:cs typeface="Arial"/>
                <a:sym typeface="Arial"/>
              </a:rPr>
              <a:t>Note</a:t>
            </a:r>
            <a:r>
              <a:rPr b="0" lang="en-IN" sz="1800" strike="noStrike">
                <a:solidFill>
                  <a:srgbClr val="000000"/>
                </a:solidFill>
                <a:latin typeface="Arial"/>
                <a:ea typeface="Arial"/>
                <a:cs typeface="Arial"/>
                <a:sym typeface="Arial"/>
              </a:rPr>
              <a:t> : A class can implement more than one interface, hence we can achieve </a:t>
            </a:r>
            <a:r>
              <a:rPr b="1" lang="en-IN" sz="1800" strike="noStrike">
                <a:solidFill>
                  <a:srgbClr val="000000"/>
                </a:solidFill>
                <a:latin typeface="Arial"/>
                <a:ea typeface="Arial"/>
                <a:cs typeface="Arial"/>
                <a:sym typeface="Arial"/>
              </a:rPr>
              <a:t>multiple inheritance using an interface,</a:t>
            </a:r>
            <a:r>
              <a:rPr b="0" lang="en-IN" sz="1800" strike="noStrike">
                <a:solidFill>
                  <a:srgbClr val="000000"/>
                </a:solidFill>
                <a:latin typeface="Arial"/>
                <a:ea typeface="Arial"/>
                <a:cs typeface="Arial"/>
                <a:sym typeface="Arial"/>
              </a:rPr>
              <a:t> Lets understand with this simple example  </a:t>
            </a:r>
            <a:endParaRPr b="0" sz="1800"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cxnSp>
        <p:nvCxnSpPr>
          <p:cNvPr id="168" name="Google Shape;168;p25"/>
          <p:cNvCxnSpPr/>
          <p:nvPr/>
        </p:nvCxnSpPr>
        <p:spPr>
          <a:xfrm flipH="1" rot="10800000">
            <a:off x="811080" y="1005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169" name="Google Shape;169;p25"/>
          <p:cNvSpPr/>
          <p:nvPr/>
        </p:nvSpPr>
        <p:spPr>
          <a:xfrm>
            <a:off x="864000" y="1293480"/>
            <a:ext cx="10547280" cy="5297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sp>
        <p:nvSpPr>
          <p:cNvPr id="170" name="Google Shape;170;p25"/>
          <p:cNvSpPr/>
          <p:nvPr/>
        </p:nvSpPr>
        <p:spPr>
          <a:xfrm>
            <a:off x="801000" y="308880"/>
            <a:ext cx="10557720" cy="511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2800" strike="noStrike">
                <a:solidFill>
                  <a:srgbClr val="000000"/>
                </a:solidFill>
                <a:latin typeface="Times New Roman"/>
                <a:ea typeface="Times New Roman"/>
                <a:cs typeface="Times New Roman"/>
                <a:sym typeface="Times New Roman"/>
              </a:rPr>
              <a:t>OOPS : Interface (Cont...)</a:t>
            </a:r>
            <a:endParaRPr b="0" sz="2800" strike="noStrike">
              <a:solidFill>
                <a:schemeClr val="dk1"/>
              </a:solidFill>
              <a:latin typeface="Arial"/>
              <a:ea typeface="Arial"/>
              <a:cs typeface="Arial"/>
              <a:sym typeface="Arial"/>
            </a:endParaRPr>
          </a:p>
        </p:txBody>
      </p:sp>
      <p:pic>
        <p:nvPicPr>
          <p:cNvPr id="171" name="Google Shape;171;p25"/>
          <p:cNvPicPr preferRelativeResize="0"/>
          <p:nvPr/>
        </p:nvPicPr>
        <p:blipFill rotWithShape="1">
          <a:blip r:embed="rId3">
            <a:alphaModFix/>
          </a:blip>
          <a:srcRect b="0" l="0" r="0" t="0"/>
          <a:stretch/>
        </p:blipFill>
        <p:spPr>
          <a:xfrm>
            <a:off x="856440" y="1224000"/>
            <a:ext cx="6054120" cy="5470560"/>
          </a:xfrm>
          <a:prstGeom prst="rect">
            <a:avLst/>
          </a:prstGeom>
          <a:noFill/>
          <a:ln>
            <a:noFill/>
          </a:ln>
        </p:spPr>
      </p:pic>
      <p:sp>
        <p:nvSpPr>
          <p:cNvPr id="172" name="Google Shape;172;p25"/>
          <p:cNvSpPr/>
          <p:nvPr/>
        </p:nvSpPr>
        <p:spPr>
          <a:xfrm>
            <a:off x="8208000" y="1800000"/>
            <a:ext cx="3310560" cy="600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1" lang="en-IN" sz="1800" strike="noStrike">
                <a:solidFill>
                  <a:srgbClr val="000000"/>
                </a:solidFill>
                <a:latin typeface="Arial"/>
                <a:ea typeface="Arial"/>
                <a:cs typeface="Arial"/>
                <a:sym typeface="Arial"/>
              </a:rPr>
              <a:t>Example Explained “Multiple Inheritance”</a:t>
            </a:r>
            <a:endParaRPr b="0" sz="1800"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cxnSp>
        <p:nvCxnSpPr>
          <p:cNvPr id="177" name="Google Shape;177;p26"/>
          <p:cNvCxnSpPr/>
          <p:nvPr/>
        </p:nvCxnSpPr>
        <p:spPr>
          <a:xfrm flipH="1" rot="10800000">
            <a:off x="811080" y="1005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178" name="Google Shape;178;p26"/>
          <p:cNvSpPr/>
          <p:nvPr/>
        </p:nvSpPr>
        <p:spPr>
          <a:xfrm>
            <a:off x="864000" y="1293480"/>
            <a:ext cx="10547280" cy="5297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sp>
        <p:nvSpPr>
          <p:cNvPr id="179" name="Google Shape;179;p26"/>
          <p:cNvSpPr/>
          <p:nvPr/>
        </p:nvSpPr>
        <p:spPr>
          <a:xfrm>
            <a:off x="801000" y="308880"/>
            <a:ext cx="10557720" cy="511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2800" strike="noStrike">
                <a:solidFill>
                  <a:srgbClr val="000000"/>
                </a:solidFill>
                <a:latin typeface="Times New Roman"/>
                <a:ea typeface="Times New Roman"/>
                <a:cs typeface="Times New Roman"/>
                <a:sym typeface="Times New Roman"/>
              </a:rPr>
              <a:t>OOPS : Magic Methods</a:t>
            </a:r>
            <a:endParaRPr b="0" sz="2800" strike="noStrike">
              <a:solidFill>
                <a:schemeClr val="dk1"/>
              </a:solidFill>
              <a:latin typeface="Arial"/>
              <a:ea typeface="Arial"/>
              <a:cs typeface="Arial"/>
              <a:sym typeface="Arial"/>
            </a:endParaRPr>
          </a:p>
        </p:txBody>
      </p:sp>
      <p:sp>
        <p:nvSpPr>
          <p:cNvPr id="180" name="Google Shape;180;p26"/>
          <p:cNvSpPr/>
          <p:nvPr/>
        </p:nvSpPr>
        <p:spPr>
          <a:xfrm>
            <a:off x="792000" y="1296000"/>
            <a:ext cx="10582560" cy="5720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IN" sz="1800" strike="noStrike">
                <a:solidFill>
                  <a:srgbClr val="000000"/>
                </a:solidFill>
                <a:latin typeface="Arial"/>
                <a:ea typeface="Arial"/>
                <a:cs typeface="Arial"/>
                <a:sym typeface="Arial"/>
              </a:rPr>
              <a:t>The function names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1" lang="en-IN" sz="1800" strike="noStrike">
                <a:solidFill>
                  <a:srgbClr val="000000"/>
                </a:solidFill>
                <a:latin typeface="Arial"/>
                <a:ea typeface="Arial"/>
                <a:cs typeface="Arial"/>
                <a:sym typeface="Arial"/>
              </a:rPr>
              <a:t>__construct(),</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1" lang="en-IN" sz="1800" strike="noStrike">
                <a:solidFill>
                  <a:srgbClr val="000000"/>
                </a:solidFill>
                <a:latin typeface="Arial"/>
                <a:ea typeface="Arial"/>
                <a:cs typeface="Arial"/>
                <a:sym typeface="Arial"/>
              </a:rPr>
              <a:t> __destruct(),</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1" lang="en-IN" sz="1800" strike="noStrike">
                <a:solidFill>
                  <a:srgbClr val="000000"/>
                </a:solidFill>
                <a:latin typeface="Arial"/>
                <a:ea typeface="Arial"/>
                <a:cs typeface="Arial"/>
                <a:sym typeface="Arial"/>
              </a:rPr>
              <a:t> __call(),</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1" lang="en-IN" sz="1800" strike="noStrike">
                <a:solidFill>
                  <a:srgbClr val="000000"/>
                </a:solidFill>
                <a:latin typeface="Arial"/>
                <a:ea typeface="Arial"/>
                <a:cs typeface="Arial"/>
                <a:sym typeface="Arial"/>
              </a:rPr>
              <a:t> __callStatic(),</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1" lang="en-IN" sz="1800" strike="noStrike">
                <a:solidFill>
                  <a:srgbClr val="000000"/>
                </a:solidFill>
                <a:latin typeface="Arial"/>
                <a:ea typeface="Arial"/>
                <a:cs typeface="Arial"/>
                <a:sym typeface="Arial"/>
              </a:rPr>
              <a:t> __get(),</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1" lang="en-IN" sz="1800" strike="noStrike">
                <a:solidFill>
                  <a:srgbClr val="000000"/>
                </a:solidFill>
                <a:latin typeface="Arial"/>
                <a:ea typeface="Arial"/>
                <a:cs typeface="Arial"/>
                <a:sym typeface="Arial"/>
              </a:rPr>
              <a:t> __set(),</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1" lang="en-IN" sz="1800" strike="noStrike">
                <a:solidFill>
                  <a:srgbClr val="000000"/>
                </a:solidFill>
                <a:latin typeface="Arial"/>
                <a:ea typeface="Arial"/>
                <a:cs typeface="Arial"/>
                <a:sym typeface="Arial"/>
              </a:rPr>
              <a:t> __isset(),</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1" lang="en-IN" sz="1800" strike="noStrike">
                <a:solidFill>
                  <a:srgbClr val="000000"/>
                </a:solidFill>
                <a:latin typeface="Arial"/>
                <a:ea typeface="Arial"/>
                <a:cs typeface="Arial"/>
                <a:sym typeface="Arial"/>
              </a:rPr>
              <a:t> __unset(),</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1" lang="en-IN" sz="1800" strike="noStrike">
                <a:solidFill>
                  <a:srgbClr val="000000"/>
                </a:solidFill>
                <a:latin typeface="Arial"/>
                <a:ea typeface="Arial"/>
                <a:cs typeface="Arial"/>
                <a:sym typeface="Arial"/>
              </a:rPr>
              <a:t> __sleep(),</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1" lang="en-IN" sz="1800" strike="noStrike">
                <a:solidFill>
                  <a:srgbClr val="000000"/>
                </a:solidFill>
                <a:latin typeface="Arial"/>
                <a:ea typeface="Arial"/>
                <a:cs typeface="Arial"/>
                <a:sym typeface="Arial"/>
              </a:rPr>
              <a:t> __wakeup(),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1" lang="en-IN" sz="1800" strike="noStrike">
                <a:solidFill>
                  <a:srgbClr val="000000"/>
                </a:solidFill>
                <a:latin typeface="Arial"/>
                <a:ea typeface="Arial"/>
                <a:cs typeface="Arial"/>
                <a:sym typeface="Arial"/>
              </a:rPr>
              <a:t>__toString(),</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1" lang="en-IN" sz="1800" strike="noStrike">
                <a:solidFill>
                  <a:srgbClr val="000000"/>
                </a:solidFill>
                <a:latin typeface="Arial"/>
                <a:ea typeface="Arial"/>
                <a:cs typeface="Arial"/>
                <a:sym typeface="Arial"/>
              </a:rPr>
              <a:t> __invoke(),</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1" lang="en-IN" sz="1800" strike="noStrike">
                <a:solidFill>
                  <a:srgbClr val="000000"/>
                </a:solidFill>
                <a:latin typeface="Arial"/>
                <a:ea typeface="Arial"/>
                <a:cs typeface="Arial"/>
                <a:sym typeface="Arial"/>
              </a:rPr>
              <a:t> __set_state(),</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1" lang="en-IN" sz="1800" strike="noStrike">
                <a:solidFill>
                  <a:srgbClr val="000000"/>
                </a:solidFill>
                <a:latin typeface="Arial"/>
                <a:ea typeface="Arial"/>
                <a:cs typeface="Arial"/>
                <a:sym typeface="Arial"/>
              </a:rPr>
              <a:t> __clone()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1" lang="en-IN" sz="1800" strike="noStrike">
                <a:solidFill>
                  <a:srgbClr val="000000"/>
                </a:solidFill>
                <a:latin typeface="Arial"/>
                <a:ea typeface="Arial"/>
                <a:cs typeface="Arial"/>
                <a:sym typeface="Arial"/>
              </a:rPr>
              <a:t> __debugInfo()</a:t>
            </a:r>
            <a:r>
              <a:rPr b="0" lang="en-IN" sz="1800" strike="noStrike">
                <a:solidFill>
                  <a:srgbClr val="000000"/>
                </a:solidFill>
                <a:latin typeface="Arial"/>
                <a:ea typeface="Arial"/>
                <a:cs typeface="Arial"/>
                <a:sym typeface="Arial"/>
              </a:rPr>
              <a:t> are magical in PHP classes.</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Arial"/>
                <a:ea typeface="Arial"/>
                <a:cs typeface="Arial"/>
                <a:sym typeface="Arial"/>
              </a:rPr>
              <a:t>We cannot have functions with these names in any of your classes unless you want the magic functionality associated with them.</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Arial"/>
                <a:ea typeface="Arial"/>
                <a:cs typeface="Arial"/>
                <a:sym typeface="Arial"/>
              </a:rPr>
              <a:t>Note: All magic methods MUST be declared as public</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cxnSp>
        <p:nvCxnSpPr>
          <p:cNvPr id="185" name="Google Shape;185;p27"/>
          <p:cNvCxnSpPr/>
          <p:nvPr/>
        </p:nvCxnSpPr>
        <p:spPr>
          <a:xfrm flipH="1" rot="10800000">
            <a:off x="811080" y="1005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186" name="Google Shape;186;p27"/>
          <p:cNvSpPr/>
          <p:nvPr/>
        </p:nvSpPr>
        <p:spPr>
          <a:xfrm>
            <a:off x="864000" y="1293480"/>
            <a:ext cx="10547280" cy="5297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sp>
        <p:nvSpPr>
          <p:cNvPr id="187" name="Google Shape;187;p27"/>
          <p:cNvSpPr/>
          <p:nvPr/>
        </p:nvSpPr>
        <p:spPr>
          <a:xfrm>
            <a:off x="801000" y="308880"/>
            <a:ext cx="10557720" cy="511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2800" strike="noStrike">
                <a:solidFill>
                  <a:srgbClr val="000000"/>
                </a:solidFill>
                <a:latin typeface="Times New Roman"/>
                <a:ea typeface="Times New Roman"/>
                <a:cs typeface="Times New Roman"/>
                <a:sym typeface="Times New Roman"/>
              </a:rPr>
              <a:t>OOPS : Property &amp; Method Overloading </a:t>
            </a:r>
            <a:endParaRPr b="0" sz="2800" strike="noStrike">
              <a:solidFill>
                <a:schemeClr val="dk1"/>
              </a:solidFill>
              <a:latin typeface="Arial"/>
              <a:ea typeface="Arial"/>
              <a:cs typeface="Arial"/>
              <a:sym typeface="Arial"/>
            </a:endParaRPr>
          </a:p>
        </p:txBody>
      </p:sp>
      <p:sp>
        <p:nvSpPr>
          <p:cNvPr id="188" name="Google Shape;188;p27"/>
          <p:cNvSpPr/>
          <p:nvPr/>
        </p:nvSpPr>
        <p:spPr>
          <a:xfrm>
            <a:off x="792000" y="1296000"/>
            <a:ext cx="10582560" cy="600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sp>
        <p:nvSpPr>
          <p:cNvPr id="189" name="Google Shape;189;p27"/>
          <p:cNvSpPr/>
          <p:nvPr/>
        </p:nvSpPr>
        <p:spPr>
          <a:xfrm>
            <a:off x="864000" y="1224000"/>
            <a:ext cx="10366560" cy="2136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1800" strike="noStrike">
                <a:solidFill>
                  <a:srgbClr val="000000"/>
                </a:solidFill>
                <a:latin typeface="Arial"/>
                <a:ea typeface="Arial"/>
                <a:cs typeface="Arial"/>
                <a:sym typeface="Arial"/>
              </a:rPr>
              <a:t>Method Overloading</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Arial"/>
                <a:ea typeface="Arial"/>
                <a:cs typeface="Arial"/>
                <a:sym typeface="Arial"/>
              </a:rPr>
              <a:t>It is a type of overloading for creating dynamic methods that are not declared within the class scope. PHP method overloading also triggers magic methods dedicated to the appropriate purpose. Unlike property overloading, PHP method overloading allows function call on both object and static context.</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214559" lvl="0" marL="216000" marR="0" rtl="0" algn="l">
              <a:lnSpc>
                <a:spcPct val="100000"/>
              </a:lnSpc>
              <a:spcBef>
                <a:spcPts val="0"/>
              </a:spcBef>
              <a:spcAft>
                <a:spcPts val="0"/>
              </a:spcAft>
              <a:buClr>
                <a:srgbClr val="000000"/>
              </a:buClr>
              <a:buSzPts val="810"/>
              <a:buFont typeface="Noto Sans Symbols"/>
              <a:buChar char="●"/>
            </a:pPr>
            <a:r>
              <a:rPr b="0" lang="en-IN" sz="1800" strike="noStrike">
                <a:solidFill>
                  <a:srgbClr val="000000"/>
                </a:solidFill>
                <a:latin typeface="Arial"/>
                <a:ea typeface="Arial"/>
                <a:cs typeface="Arial"/>
                <a:sym typeface="Arial"/>
              </a:rPr>
              <a:t>__call() – triggered while invoking overloaded methods in the object context.</a:t>
            </a:r>
            <a:endParaRPr b="0" sz="1800" strike="noStrike">
              <a:solidFill>
                <a:schemeClr val="dk1"/>
              </a:solidFill>
              <a:latin typeface="Arial"/>
              <a:ea typeface="Arial"/>
              <a:cs typeface="Arial"/>
              <a:sym typeface="Arial"/>
            </a:endParaRPr>
          </a:p>
          <a:p>
            <a:pPr indent="-214559" lvl="0" marL="216000" marR="0" rtl="0" algn="l">
              <a:lnSpc>
                <a:spcPct val="100000"/>
              </a:lnSpc>
              <a:spcBef>
                <a:spcPts val="0"/>
              </a:spcBef>
              <a:spcAft>
                <a:spcPts val="0"/>
              </a:spcAft>
              <a:buClr>
                <a:srgbClr val="000000"/>
              </a:buClr>
              <a:buSzPts val="810"/>
              <a:buFont typeface="Noto Sans Symbols"/>
              <a:buChar char="●"/>
            </a:pPr>
            <a:r>
              <a:rPr b="0" lang="en-IN" sz="1800" strike="noStrike">
                <a:solidFill>
                  <a:srgbClr val="000000"/>
                </a:solidFill>
                <a:latin typeface="Arial"/>
                <a:ea typeface="Arial"/>
                <a:cs typeface="Arial"/>
                <a:sym typeface="Arial"/>
              </a:rPr>
              <a:t>__callStatic() – triggered while invoking overloaded methods in static context.</a:t>
            </a:r>
            <a:endParaRPr b="0" sz="1800" strike="noStrike">
              <a:solidFill>
                <a:schemeClr val="dk1"/>
              </a:solidFill>
              <a:latin typeface="Arial"/>
              <a:ea typeface="Arial"/>
              <a:cs typeface="Arial"/>
              <a:sym typeface="Arial"/>
            </a:endParaRPr>
          </a:p>
        </p:txBody>
      </p:sp>
      <p:sp>
        <p:nvSpPr>
          <p:cNvPr id="190" name="Google Shape;190;p27"/>
          <p:cNvSpPr/>
          <p:nvPr/>
        </p:nvSpPr>
        <p:spPr>
          <a:xfrm>
            <a:off x="864000" y="3456000"/>
            <a:ext cx="10366560" cy="2136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1800" strike="noStrike">
                <a:solidFill>
                  <a:srgbClr val="000000"/>
                </a:solidFill>
                <a:latin typeface="Arial"/>
                <a:ea typeface="Arial"/>
                <a:cs typeface="Arial"/>
                <a:sym typeface="Arial"/>
              </a:rPr>
              <a:t>Property Overloading</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Arial"/>
                <a:ea typeface="Arial"/>
                <a:cs typeface="Arial"/>
                <a:sym typeface="Arial"/>
              </a:rPr>
              <a:t>Property overloading is used to create dynamic properties in the object context.</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214559" lvl="0" marL="216000" marR="0" rtl="0" algn="l">
              <a:lnSpc>
                <a:spcPct val="100000"/>
              </a:lnSpc>
              <a:spcBef>
                <a:spcPts val="0"/>
              </a:spcBef>
              <a:spcAft>
                <a:spcPts val="0"/>
              </a:spcAft>
              <a:buClr>
                <a:srgbClr val="000000"/>
              </a:buClr>
              <a:buSzPts val="810"/>
              <a:buFont typeface="Noto Sans Symbols"/>
              <a:buChar char="●"/>
            </a:pPr>
            <a:r>
              <a:rPr b="0" lang="en-IN" sz="1800" strike="noStrike">
                <a:solidFill>
                  <a:srgbClr val="000000"/>
                </a:solidFill>
                <a:latin typeface="Arial"/>
                <a:ea typeface="Arial"/>
                <a:cs typeface="Arial"/>
                <a:sym typeface="Arial"/>
              </a:rPr>
              <a:t>__set(): triggered while initializing overloaded properties.</a:t>
            </a:r>
            <a:endParaRPr b="0" sz="1800" strike="noStrike">
              <a:solidFill>
                <a:schemeClr val="dk1"/>
              </a:solidFill>
              <a:latin typeface="Arial"/>
              <a:ea typeface="Arial"/>
              <a:cs typeface="Arial"/>
              <a:sym typeface="Arial"/>
            </a:endParaRPr>
          </a:p>
          <a:p>
            <a:pPr indent="-214559" lvl="0" marL="216000" marR="0" rtl="0" algn="l">
              <a:lnSpc>
                <a:spcPct val="100000"/>
              </a:lnSpc>
              <a:spcBef>
                <a:spcPts val="0"/>
              </a:spcBef>
              <a:spcAft>
                <a:spcPts val="0"/>
              </a:spcAft>
              <a:buClr>
                <a:srgbClr val="000000"/>
              </a:buClr>
              <a:buSzPts val="810"/>
              <a:buFont typeface="Noto Sans Symbols"/>
              <a:buChar char="●"/>
            </a:pPr>
            <a:r>
              <a:rPr b="0" lang="en-IN" sz="1800" strike="noStrike">
                <a:solidFill>
                  <a:srgbClr val="000000"/>
                </a:solidFill>
                <a:latin typeface="Arial"/>
                <a:ea typeface="Arial"/>
                <a:cs typeface="Arial"/>
                <a:sym typeface="Arial"/>
              </a:rPr>
              <a:t>__get(): triggered while using overloaded properties with PHP print statements.</a:t>
            </a:r>
            <a:endParaRPr b="0" sz="1800" strike="noStrike">
              <a:solidFill>
                <a:schemeClr val="dk1"/>
              </a:solidFill>
              <a:latin typeface="Arial"/>
              <a:ea typeface="Arial"/>
              <a:cs typeface="Arial"/>
              <a:sym typeface="Arial"/>
            </a:endParaRPr>
          </a:p>
          <a:p>
            <a:pPr indent="-214559" lvl="0" marL="216000" marR="0" rtl="0" algn="l">
              <a:lnSpc>
                <a:spcPct val="100000"/>
              </a:lnSpc>
              <a:spcBef>
                <a:spcPts val="0"/>
              </a:spcBef>
              <a:spcAft>
                <a:spcPts val="0"/>
              </a:spcAft>
              <a:buClr>
                <a:srgbClr val="000000"/>
              </a:buClr>
              <a:buSzPts val="810"/>
              <a:buFont typeface="Noto Sans Symbols"/>
              <a:buChar char="●"/>
            </a:pPr>
            <a:r>
              <a:rPr b="0" lang="en-IN" sz="1800" strike="noStrike">
                <a:solidFill>
                  <a:srgbClr val="000000"/>
                </a:solidFill>
                <a:latin typeface="Arial"/>
                <a:ea typeface="Arial"/>
                <a:cs typeface="Arial"/>
                <a:sym typeface="Arial"/>
              </a:rPr>
              <a:t>__isset(): This magic method is invoked when we check overloaded properties with isset() function</a:t>
            </a:r>
            <a:endParaRPr b="0" sz="1800" strike="noStrike">
              <a:solidFill>
                <a:schemeClr val="dk1"/>
              </a:solidFill>
              <a:latin typeface="Arial"/>
              <a:ea typeface="Arial"/>
              <a:cs typeface="Arial"/>
              <a:sym typeface="Arial"/>
            </a:endParaRPr>
          </a:p>
          <a:p>
            <a:pPr indent="-214559" lvl="0" marL="216000" marR="0" rtl="0" algn="l">
              <a:lnSpc>
                <a:spcPct val="100000"/>
              </a:lnSpc>
              <a:spcBef>
                <a:spcPts val="0"/>
              </a:spcBef>
              <a:spcAft>
                <a:spcPts val="0"/>
              </a:spcAft>
              <a:buClr>
                <a:srgbClr val="000000"/>
              </a:buClr>
              <a:buSzPts val="810"/>
              <a:buFont typeface="Noto Sans Symbols"/>
              <a:buChar char="●"/>
            </a:pPr>
            <a:r>
              <a:rPr b="0" lang="en-IN" sz="1800" strike="noStrike">
                <a:solidFill>
                  <a:srgbClr val="000000"/>
                </a:solidFill>
                <a:latin typeface="Arial"/>
                <a:ea typeface="Arial"/>
                <a:cs typeface="Arial"/>
                <a:sym typeface="Arial"/>
              </a:rPr>
              <a:t>__unset(): Similarly, this function will be invoked on using PHP unset() for overloaded properties.</a:t>
            </a:r>
            <a:endParaRPr b="0" sz="1800" strike="noStrike">
              <a:solidFill>
                <a:schemeClr val="dk1"/>
              </a:solidFill>
              <a:latin typeface="Arial"/>
              <a:ea typeface="Arial"/>
              <a:cs typeface="Arial"/>
              <a:sym typeface="Arial"/>
            </a:endParaRPr>
          </a:p>
        </p:txBody>
      </p:sp>
      <p:sp>
        <p:nvSpPr>
          <p:cNvPr id="191" name="Google Shape;191;p27"/>
          <p:cNvSpPr/>
          <p:nvPr/>
        </p:nvSpPr>
        <p:spPr>
          <a:xfrm>
            <a:off x="936000" y="5688000"/>
            <a:ext cx="9646560" cy="3448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IN" sz="1800" strike="noStrike">
                <a:solidFill>
                  <a:srgbClr val="000000"/>
                </a:solidFill>
                <a:latin typeface="Arial"/>
                <a:ea typeface="Arial"/>
                <a:cs typeface="Arial"/>
                <a:sym typeface="Arial"/>
              </a:rPr>
              <a:t>Lets understand this by example :</a:t>
            </a:r>
            <a:endParaRPr b="0" sz="1800"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cxnSp>
        <p:nvCxnSpPr>
          <p:cNvPr id="196" name="Google Shape;196;p28"/>
          <p:cNvCxnSpPr/>
          <p:nvPr/>
        </p:nvCxnSpPr>
        <p:spPr>
          <a:xfrm flipH="1" rot="10800000">
            <a:off x="811080" y="1005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197" name="Google Shape;197;p28"/>
          <p:cNvSpPr/>
          <p:nvPr/>
        </p:nvSpPr>
        <p:spPr>
          <a:xfrm>
            <a:off x="864000" y="1293480"/>
            <a:ext cx="10547280" cy="5297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sp>
        <p:nvSpPr>
          <p:cNvPr id="198" name="Google Shape;198;p28"/>
          <p:cNvSpPr/>
          <p:nvPr/>
        </p:nvSpPr>
        <p:spPr>
          <a:xfrm>
            <a:off x="801000" y="308880"/>
            <a:ext cx="10557720" cy="511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2800" strike="noStrike">
                <a:solidFill>
                  <a:srgbClr val="000000"/>
                </a:solidFill>
                <a:latin typeface="Times New Roman"/>
                <a:ea typeface="Times New Roman"/>
                <a:cs typeface="Times New Roman"/>
                <a:sym typeface="Times New Roman"/>
              </a:rPr>
              <a:t>OOPS : Property &amp; Method Overloading </a:t>
            </a:r>
            <a:endParaRPr b="0" sz="2800" strike="noStrike">
              <a:solidFill>
                <a:schemeClr val="dk1"/>
              </a:solidFill>
              <a:latin typeface="Arial"/>
              <a:ea typeface="Arial"/>
              <a:cs typeface="Arial"/>
              <a:sym typeface="Arial"/>
            </a:endParaRPr>
          </a:p>
        </p:txBody>
      </p:sp>
      <p:sp>
        <p:nvSpPr>
          <p:cNvPr id="199" name="Google Shape;199;p28"/>
          <p:cNvSpPr/>
          <p:nvPr/>
        </p:nvSpPr>
        <p:spPr>
          <a:xfrm>
            <a:off x="792000" y="1296000"/>
            <a:ext cx="10582560" cy="600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sp>
        <p:nvSpPr>
          <p:cNvPr id="200" name="Google Shape;200;p28"/>
          <p:cNvSpPr/>
          <p:nvPr/>
        </p:nvSpPr>
        <p:spPr>
          <a:xfrm>
            <a:off x="864000" y="1224000"/>
            <a:ext cx="10366560" cy="3448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1800" strike="noStrike">
                <a:solidFill>
                  <a:srgbClr val="000000"/>
                </a:solidFill>
                <a:latin typeface="Arial"/>
                <a:ea typeface="Arial"/>
                <a:cs typeface="Arial"/>
                <a:sym typeface="Arial"/>
              </a:rPr>
              <a:t>Method Overloading using __call()</a:t>
            </a:r>
            <a:endParaRPr b="0" sz="1800" strike="noStrike">
              <a:solidFill>
                <a:schemeClr val="dk1"/>
              </a:solidFill>
              <a:latin typeface="Arial"/>
              <a:ea typeface="Arial"/>
              <a:cs typeface="Arial"/>
              <a:sym typeface="Arial"/>
            </a:endParaRPr>
          </a:p>
        </p:txBody>
      </p:sp>
      <p:pic>
        <p:nvPicPr>
          <p:cNvPr id="201" name="Google Shape;201;p28"/>
          <p:cNvPicPr preferRelativeResize="0"/>
          <p:nvPr/>
        </p:nvPicPr>
        <p:blipFill rotWithShape="1">
          <a:blip r:embed="rId3">
            <a:alphaModFix/>
          </a:blip>
          <a:srcRect b="0" l="0" r="0" t="0"/>
          <a:stretch/>
        </p:blipFill>
        <p:spPr>
          <a:xfrm>
            <a:off x="0" y="64655"/>
            <a:ext cx="11591636" cy="71656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cxnSp>
        <p:nvCxnSpPr>
          <p:cNvPr id="206" name="Google Shape;206;p29"/>
          <p:cNvCxnSpPr/>
          <p:nvPr/>
        </p:nvCxnSpPr>
        <p:spPr>
          <a:xfrm flipH="1" rot="10800000">
            <a:off x="811080" y="1005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207" name="Google Shape;207;p29"/>
          <p:cNvSpPr/>
          <p:nvPr/>
        </p:nvSpPr>
        <p:spPr>
          <a:xfrm>
            <a:off x="864000" y="1293480"/>
            <a:ext cx="10547280" cy="5297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sp>
        <p:nvSpPr>
          <p:cNvPr id="208" name="Google Shape;208;p29"/>
          <p:cNvSpPr/>
          <p:nvPr/>
        </p:nvSpPr>
        <p:spPr>
          <a:xfrm>
            <a:off x="801000" y="308880"/>
            <a:ext cx="10557720" cy="511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2800" strike="noStrike">
                <a:solidFill>
                  <a:srgbClr val="000000"/>
                </a:solidFill>
                <a:latin typeface="Times New Roman"/>
                <a:ea typeface="Times New Roman"/>
                <a:cs typeface="Times New Roman"/>
                <a:sym typeface="Times New Roman"/>
              </a:rPr>
              <a:t>OOPS : Property &amp; Method Overloading </a:t>
            </a:r>
            <a:endParaRPr b="0" sz="2800" strike="noStrike">
              <a:solidFill>
                <a:schemeClr val="dk1"/>
              </a:solidFill>
              <a:latin typeface="Arial"/>
              <a:ea typeface="Arial"/>
              <a:cs typeface="Arial"/>
              <a:sym typeface="Arial"/>
            </a:endParaRPr>
          </a:p>
        </p:txBody>
      </p:sp>
      <p:sp>
        <p:nvSpPr>
          <p:cNvPr id="209" name="Google Shape;209;p29"/>
          <p:cNvSpPr/>
          <p:nvPr/>
        </p:nvSpPr>
        <p:spPr>
          <a:xfrm>
            <a:off x="792000" y="1296000"/>
            <a:ext cx="10582560" cy="600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sp>
        <p:nvSpPr>
          <p:cNvPr id="210" name="Google Shape;210;p29"/>
          <p:cNvSpPr/>
          <p:nvPr/>
        </p:nvSpPr>
        <p:spPr>
          <a:xfrm>
            <a:off x="864000" y="1224000"/>
            <a:ext cx="10366560" cy="3448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1800" strike="noStrike">
                <a:solidFill>
                  <a:srgbClr val="000000"/>
                </a:solidFill>
                <a:latin typeface="Arial"/>
                <a:ea typeface="Arial"/>
                <a:cs typeface="Arial"/>
                <a:sym typeface="Arial"/>
              </a:rPr>
              <a:t>Property Overloading using __set()</a:t>
            </a:r>
            <a:endParaRPr b="0" sz="1800" strike="noStrike">
              <a:solidFill>
                <a:schemeClr val="dk1"/>
              </a:solidFill>
              <a:latin typeface="Arial"/>
              <a:ea typeface="Arial"/>
              <a:cs typeface="Arial"/>
              <a:sym typeface="Arial"/>
            </a:endParaRPr>
          </a:p>
        </p:txBody>
      </p:sp>
      <p:pic>
        <p:nvPicPr>
          <p:cNvPr id="211" name="Google Shape;211;p29"/>
          <p:cNvPicPr preferRelativeResize="0"/>
          <p:nvPr/>
        </p:nvPicPr>
        <p:blipFill rotWithShape="1">
          <a:blip r:embed="rId3">
            <a:alphaModFix/>
          </a:blip>
          <a:srcRect b="0" l="0" r="0" t="0"/>
          <a:stretch/>
        </p:blipFill>
        <p:spPr>
          <a:xfrm>
            <a:off x="864000" y="1631520"/>
            <a:ext cx="9536760" cy="51350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cxnSp>
        <p:nvCxnSpPr>
          <p:cNvPr id="216" name="Google Shape;216;p30"/>
          <p:cNvCxnSpPr/>
          <p:nvPr/>
        </p:nvCxnSpPr>
        <p:spPr>
          <a:xfrm flipH="1" rot="10800000">
            <a:off x="811080" y="1005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217" name="Google Shape;217;p30"/>
          <p:cNvSpPr/>
          <p:nvPr/>
        </p:nvSpPr>
        <p:spPr>
          <a:xfrm>
            <a:off x="864000" y="1293480"/>
            <a:ext cx="10547280" cy="5297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sp>
        <p:nvSpPr>
          <p:cNvPr id="218" name="Google Shape;218;p30"/>
          <p:cNvSpPr/>
          <p:nvPr/>
        </p:nvSpPr>
        <p:spPr>
          <a:xfrm>
            <a:off x="801000" y="308880"/>
            <a:ext cx="10557720" cy="511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2800" strike="noStrike">
                <a:solidFill>
                  <a:srgbClr val="000000"/>
                </a:solidFill>
                <a:latin typeface="Times New Roman"/>
                <a:ea typeface="Times New Roman"/>
                <a:cs typeface="Times New Roman"/>
                <a:sym typeface="Times New Roman"/>
              </a:rPr>
              <a:t>OOPS : Final Keyword </a:t>
            </a:r>
            <a:endParaRPr b="0" sz="2800" strike="noStrike">
              <a:solidFill>
                <a:schemeClr val="dk1"/>
              </a:solidFill>
              <a:latin typeface="Arial"/>
              <a:ea typeface="Arial"/>
              <a:cs typeface="Arial"/>
              <a:sym typeface="Arial"/>
            </a:endParaRPr>
          </a:p>
        </p:txBody>
      </p:sp>
      <p:sp>
        <p:nvSpPr>
          <p:cNvPr id="219" name="Google Shape;219;p30"/>
          <p:cNvSpPr/>
          <p:nvPr/>
        </p:nvSpPr>
        <p:spPr>
          <a:xfrm>
            <a:off x="792000" y="1296000"/>
            <a:ext cx="10582560" cy="600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sp>
        <p:nvSpPr>
          <p:cNvPr id="220" name="Google Shape;220;p30"/>
          <p:cNvSpPr/>
          <p:nvPr/>
        </p:nvSpPr>
        <p:spPr>
          <a:xfrm>
            <a:off x="864000" y="1293480"/>
            <a:ext cx="10547280" cy="5297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1800" strike="noStrike">
                <a:solidFill>
                  <a:srgbClr val="000000"/>
                </a:solidFill>
                <a:latin typeface="Times New Roman"/>
                <a:ea typeface="Times New Roman"/>
                <a:cs typeface="Times New Roman"/>
                <a:sym typeface="Times New Roman"/>
              </a:rPr>
              <a:t>Final</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PHP introduces the final keyword, which prevents child classes from overriding a method by prefixing the definition with final. If the class itself is being defined final then it cannot be extended.</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1" lang="en-IN" sz="1800" strike="noStrike">
                <a:solidFill>
                  <a:srgbClr val="000000"/>
                </a:solidFill>
                <a:latin typeface="Times New Roman"/>
                <a:ea typeface="Times New Roman"/>
                <a:cs typeface="Times New Roman"/>
                <a:sym typeface="Times New Roman"/>
              </a:rPr>
              <a:t>Example #1</a:t>
            </a:r>
            <a:r>
              <a:rPr b="0" i="1" lang="en-IN" sz="1800" strike="noStrike">
                <a:solidFill>
                  <a:srgbClr val="000000"/>
                </a:solidFill>
                <a:latin typeface="Times New Roman"/>
                <a:ea typeface="Times New Roman"/>
                <a:cs typeface="Times New Roman"/>
                <a:sym typeface="Times New Roman"/>
              </a:rPr>
              <a:t> : Presume that the mayor of our imaginary city decided that all buildings must have at least one emergency exit. Take a look at the following sample of our code.</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pic>
        <p:nvPicPr>
          <p:cNvPr id="221" name="Google Shape;221;p30"/>
          <p:cNvPicPr preferRelativeResize="0"/>
          <p:nvPr/>
        </p:nvPicPr>
        <p:blipFill rotWithShape="1">
          <a:blip r:embed="rId3">
            <a:alphaModFix/>
          </a:blip>
          <a:srcRect b="0" l="0" r="0" t="0"/>
          <a:stretch/>
        </p:blipFill>
        <p:spPr>
          <a:xfrm>
            <a:off x="6948360" y="3486600"/>
            <a:ext cx="4571280" cy="3104280"/>
          </a:xfrm>
          <a:prstGeom prst="rect">
            <a:avLst/>
          </a:prstGeom>
          <a:noFill/>
          <a:ln>
            <a:noFill/>
          </a:ln>
        </p:spPr>
      </p:pic>
      <p:pic>
        <p:nvPicPr>
          <p:cNvPr id="222" name="Google Shape;222;p30"/>
          <p:cNvPicPr preferRelativeResize="0"/>
          <p:nvPr/>
        </p:nvPicPr>
        <p:blipFill rotWithShape="1">
          <a:blip r:embed="rId4">
            <a:alphaModFix/>
          </a:blip>
          <a:srcRect b="0" l="0" r="0" t="0"/>
          <a:stretch/>
        </p:blipFill>
        <p:spPr>
          <a:xfrm>
            <a:off x="737280" y="3456000"/>
            <a:ext cx="4590360" cy="3247200"/>
          </a:xfrm>
          <a:prstGeom prst="rect">
            <a:avLst/>
          </a:prstGeom>
          <a:noFill/>
          <a:ln>
            <a:noFill/>
          </a:ln>
        </p:spPr>
      </p:pic>
      <p:sp>
        <p:nvSpPr>
          <p:cNvPr id="223" name="Google Shape;223;p30"/>
          <p:cNvSpPr/>
          <p:nvPr/>
        </p:nvSpPr>
        <p:spPr>
          <a:xfrm>
            <a:off x="5544000" y="4176000"/>
            <a:ext cx="180360" cy="345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0"/>
          <p:cNvSpPr/>
          <p:nvPr/>
        </p:nvSpPr>
        <p:spPr>
          <a:xfrm>
            <a:off x="1656000" y="3168000"/>
            <a:ext cx="3167640" cy="345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p:nvPr/>
        </p:nvSpPr>
        <p:spPr>
          <a:xfrm>
            <a:off x="1512000" y="3168000"/>
            <a:ext cx="2951640" cy="289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IN" sz="1400" strike="noStrike">
                <a:solidFill>
                  <a:schemeClr val="dk1"/>
                </a:solidFill>
                <a:latin typeface="Arial"/>
                <a:ea typeface="Arial"/>
                <a:cs typeface="Arial"/>
                <a:sym typeface="Arial"/>
              </a:rPr>
              <a:t>Overrides the rule, which is illegal</a:t>
            </a:r>
            <a:endParaRPr/>
          </a:p>
        </p:txBody>
      </p:sp>
      <p:sp>
        <p:nvSpPr>
          <p:cNvPr id="226" name="Google Shape;226;p30"/>
          <p:cNvSpPr/>
          <p:nvPr/>
        </p:nvSpPr>
        <p:spPr>
          <a:xfrm>
            <a:off x="6696000" y="3096000"/>
            <a:ext cx="5399640" cy="4896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IN" sz="1400" strike="noStrike">
                <a:solidFill>
                  <a:schemeClr val="dk1"/>
                </a:solidFill>
                <a:latin typeface="Arial"/>
                <a:ea typeface="Arial"/>
                <a:cs typeface="Arial"/>
                <a:sym typeface="Arial"/>
              </a:rPr>
              <a:t>To control that, declare that method as final, will give fatal error if anyone tries overrides that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cxnSp>
        <p:nvCxnSpPr>
          <p:cNvPr id="231" name="Google Shape;231;p31"/>
          <p:cNvCxnSpPr/>
          <p:nvPr/>
        </p:nvCxnSpPr>
        <p:spPr>
          <a:xfrm flipH="1" rot="10800000">
            <a:off x="811080" y="1005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232" name="Google Shape;232;p31"/>
          <p:cNvSpPr/>
          <p:nvPr/>
        </p:nvSpPr>
        <p:spPr>
          <a:xfrm>
            <a:off x="864000" y="1293480"/>
            <a:ext cx="10547280" cy="5297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sp>
        <p:nvSpPr>
          <p:cNvPr id="233" name="Google Shape;233;p31"/>
          <p:cNvSpPr/>
          <p:nvPr/>
        </p:nvSpPr>
        <p:spPr>
          <a:xfrm>
            <a:off x="801000" y="308880"/>
            <a:ext cx="10557720" cy="511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2800" strike="noStrike">
                <a:solidFill>
                  <a:srgbClr val="000000"/>
                </a:solidFill>
                <a:latin typeface="Times New Roman"/>
                <a:ea typeface="Times New Roman"/>
                <a:cs typeface="Times New Roman"/>
                <a:sym typeface="Times New Roman"/>
              </a:rPr>
              <a:t>OOPS : Final Keyword (Cont...)</a:t>
            </a:r>
            <a:endParaRPr b="0" sz="2800" strike="noStrike">
              <a:solidFill>
                <a:schemeClr val="dk1"/>
              </a:solidFill>
              <a:latin typeface="Arial"/>
              <a:ea typeface="Arial"/>
              <a:cs typeface="Arial"/>
              <a:sym typeface="Arial"/>
            </a:endParaRPr>
          </a:p>
        </p:txBody>
      </p:sp>
      <p:sp>
        <p:nvSpPr>
          <p:cNvPr id="234" name="Google Shape;234;p31"/>
          <p:cNvSpPr/>
          <p:nvPr/>
        </p:nvSpPr>
        <p:spPr>
          <a:xfrm>
            <a:off x="792000" y="1296000"/>
            <a:ext cx="10582560" cy="600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pic>
        <p:nvPicPr>
          <p:cNvPr id="235" name="Google Shape;235;p31"/>
          <p:cNvPicPr preferRelativeResize="0"/>
          <p:nvPr/>
        </p:nvPicPr>
        <p:blipFill rotWithShape="1">
          <a:blip r:embed="rId3">
            <a:alphaModFix/>
          </a:blip>
          <a:srcRect b="0" l="0" r="0" t="0"/>
          <a:stretch/>
        </p:blipFill>
        <p:spPr>
          <a:xfrm>
            <a:off x="864000" y="1188000"/>
            <a:ext cx="7990560" cy="4642560"/>
          </a:xfrm>
          <a:prstGeom prst="rect">
            <a:avLst/>
          </a:prstGeom>
          <a:noFill/>
          <a:ln>
            <a:noFill/>
          </a:ln>
        </p:spPr>
      </p:pic>
      <p:sp>
        <p:nvSpPr>
          <p:cNvPr id="236" name="Google Shape;236;p31"/>
          <p:cNvSpPr/>
          <p:nvPr/>
        </p:nvSpPr>
        <p:spPr>
          <a:xfrm>
            <a:off x="792000" y="6013800"/>
            <a:ext cx="10619280" cy="11127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IN" sz="1800" strike="noStrike">
                <a:solidFill>
                  <a:srgbClr val="000000"/>
                </a:solidFill>
                <a:latin typeface="Arial"/>
                <a:ea typeface="Arial"/>
                <a:cs typeface="Arial"/>
                <a:sym typeface="Arial"/>
              </a:rPr>
              <a:t>Note: Properties and constants cannot be declared final, only classes and methods may be declared as final.</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cxnSp>
        <p:nvCxnSpPr>
          <p:cNvPr id="241" name="Google Shape;241;p32"/>
          <p:cNvCxnSpPr/>
          <p:nvPr/>
        </p:nvCxnSpPr>
        <p:spPr>
          <a:xfrm flipH="1" rot="10800000">
            <a:off x="811080" y="1005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242" name="Google Shape;242;p32"/>
          <p:cNvSpPr/>
          <p:nvPr/>
        </p:nvSpPr>
        <p:spPr>
          <a:xfrm>
            <a:off x="864000" y="1293480"/>
            <a:ext cx="10547280" cy="5297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sp>
        <p:nvSpPr>
          <p:cNvPr id="243" name="Google Shape;243;p32"/>
          <p:cNvSpPr/>
          <p:nvPr/>
        </p:nvSpPr>
        <p:spPr>
          <a:xfrm>
            <a:off x="801000" y="308880"/>
            <a:ext cx="10557720" cy="511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2800" strike="noStrike">
                <a:solidFill>
                  <a:srgbClr val="000000"/>
                </a:solidFill>
                <a:latin typeface="Times New Roman"/>
                <a:ea typeface="Times New Roman"/>
                <a:cs typeface="Times New Roman"/>
                <a:sym typeface="Times New Roman"/>
              </a:rPr>
              <a:t>OOPS : Autoloading Classes </a:t>
            </a:r>
            <a:endParaRPr b="0" sz="2800" strike="noStrike">
              <a:solidFill>
                <a:schemeClr val="dk1"/>
              </a:solidFill>
              <a:latin typeface="Arial"/>
              <a:ea typeface="Arial"/>
              <a:cs typeface="Arial"/>
              <a:sym typeface="Arial"/>
            </a:endParaRPr>
          </a:p>
        </p:txBody>
      </p:sp>
      <p:sp>
        <p:nvSpPr>
          <p:cNvPr id="244" name="Google Shape;244;p32"/>
          <p:cNvSpPr/>
          <p:nvPr/>
        </p:nvSpPr>
        <p:spPr>
          <a:xfrm>
            <a:off x="792000" y="1296000"/>
            <a:ext cx="10582560" cy="600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sp>
        <p:nvSpPr>
          <p:cNvPr id="245" name="Google Shape;245;p32"/>
          <p:cNvSpPr/>
          <p:nvPr/>
        </p:nvSpPr>
        <p:spPr>
          <a:xfrm>
            <a:off x="864000" y="1293480"/>
            <a:ext cx="10547280" cy="5297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1800" strike="noStrike">
                <a:solidFill>
                  <a:srgbClr val="000000"/>
                </a:solidFill>
                <a:latin typeface="Times New Roman"/>
                <a:ea typeface="Times New Roman"/>
                <a:cs typeface="Times New Roman"/>
                <a:sym typeface="Times New Roman"/>
              </a:rPr>
              <a:t>Autoloading Classes</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Many developers writing object-oriented applications create one PHP source file per class definition. One of the biggest annoyances is having to write a long list of needed includes at the beginning of each script (one for each class).</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In PHP 5, this is no longer necessary. The</a:t>
            </a:r>
            <a:r>
              <a:rPr b="1" i="1" lang="en-IN" sz="1800" strike="noStrike">
                <a:solidFill>
                  <a:srgbClr val="000000"/>
                </a:solidFill>
                <a:latin typeface="Times New Roman"/>
                <a:ea typeface="Times New Roman"/>
                <a:cs typeface="Times New Roman"/>
                <a:sym typeface="Times New Roman"/>
              </a:rPr>
              <a:t> spl_autoload_register()</a:t>
            </a:r>
            <a:r>
              <a:rPr b="0" lang="en-IN" sz="1800" strike="noStrike">
                <a:solidFill>
                  <a:srgbClr val="000000"/>
                </a:solidFill>
                <a:latin typeface="Times New Roman"/>
                <a:ea typeface="Times New Roman"/>
                <a:cs typeface="Times New Roman"/>
                <a:sym typeface="Times New Roman"/>
              </a:rPr>
              <a:t> function registers any number of autoloaders, enabling for classes and interfaces to be automatically loaded if they are currently not defined. By registering autoloaders, PHP is given a last chance to load the class or interface before it fails with an error.</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lang="en-IN" sz="1800" strike="noStrike">
                <a:solidFill>
                  <a:srgbClr val="000000"/>
                </a:solidFill>
                <a:latin typeface="Times New Roman"/>
                <a:ea typeface="Times New Roman"/>
                <a:cs typeface="Times New Roman"/>
                <a:sym typeface="Times New Roman"/>
              </a:rPr>
              <a:t>Why to use an autoloader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How often have you seen code like this at the top of your PHP files?</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pic>
        <p:nvPicPr>
          <p:cNvPr id="246" name="Google Shape;246;p32"/>
          <p:cNvPicPr preferRelativeResize="0"/>
          <p:nvPr/>
        </p:nvPicPr>
        <p:blipFill rotWithShape="1">
          <a:blip r:embed="rId3">
            <a:alphaModFix/>
          </a:blip>
          <a:srcRect b="0" l="0" r="0" t="0"/>
          <a:stretch/>
        </p:blipFill>
        <p:spPr>
          <a:xfrm>
            <a:off x="853920" y="5164920"/>
            <a:ext cx="7208640" cy="11696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cxnSp>
        <p:nvCxnSpPr>
          <p:cNvPr id="72" name="Google Shape;72;p15"/>
          <p:cNvCxnSpPr/>
          <p:nvPr/>
        </p:nvCxnSpPr>
        <p:spPr>
          <a:xfrm flipH="1" rot="10800000">
            <a:off x="790560" y="996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73" name="Google Shape;73;p15"/>
          <p:cNvSpPr/>
          <p:nvPr/>
        </p:nvSpPr>
        <p:spPr>
          <a:xfrm>
            <a:off x="790920" y="1178280"/>
            <a:ext cx="10547280" cy="4199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1800" u="none" cap="none" strike="noStrike">
                <a:solidFill>
                  <a:srgbClr val="000000"/>
                </a:solidFill>
                <a:latin typeface="Calibri"/>
                <a:ea typeface="Calibri"/>
                <a:cs typeface="Calibri"/>
                <a:sym typeface="Calibri"/>
              </a:rPr>
              <a:t>Constants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It is possible to define constant values on a per-class basis which remains the same and unchangeable.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Constants differ from normal variables in that you don't use the $ symbol to declare or use them.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The default visibility of class constants is public.</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Constants cannot be changed once it is declared.</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A class constant is declared inside a class with the “</a:t>
            </a:r>
            <a:r>
              <a:rPr b="1" i="0" lang="en-IN" sz="1800" u="none" cap="none" strike="noStrike">
                <a:solidFill>
                  <a:srgbClr val="000000"/>
                </a:solidFill>
                <a:latin typeface="Arial"/>
                <a:ea typeface="Arial"/>
                <a:cs typeface="Arial"/>
                <a:sym typeface="Arial"/>
              </a:rPr>
              <a:t>const”</a:t>
            </a:r>
            <a:r>
              <a:rPr b="0" i="0" lang="en-IN" sz="1800" u="none" cap="none" strike="noStrike">
                <a:solidFill>
                  <a:srgbClr val="000000"/>
                </a:solidFill>
                <a:latin typeface="Arial"/>
                <a:ea typeface="Arial"/>
                <a:cs typeface="Arial"/>
                <a:sym typeface="Arial"/>
              </a:rPr>
              <a:t> keyword.</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Class constants are case-sensitive. However, it is recommended to name the constants in all uppercase letters.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74" name="Google Shape;74;p15"/>
          <p:cNvSpPr/>
          <p:nvPr/>
        </p:nvSpPr>
        <p:spPr>
          <a:xfrm>
            <a:off x="780480" y="308880"/>
            <a:ext cx="10557720" cy="511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2800" u="none" cap="none" strike="noStrike">
                <a:solidFill>
                  <a:srgbClr val="000000"/>
                </a:solidFill>
                <a:latin typeface="Times New Roman"/>
                <a:ea typeface="Times New Roman"/>
                <a:cs typeface="Times New Roman"/>
                <a:sym typeface="Times New Roman"/>
              </a:rPr>
              <a:t>OOPS (Cont...)</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cxnSp>
        <p:nvCxnSpPr>
          <p:cNvPr id="251" name="Google Shape;251;p33"/>
          <p:cNvCxnSpPr/>
          <p:nvPr/>
        </p:nvCxnSpPr>
        <p:spPr>
          <a:xfrm flipH="1" rot="10800000">
            <a:off x="811080" y="1005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252" name="Google Shape;252;p33"/>
          <p:cNvSpPr/>
          <p:nvPr/>
        </p:nvSpPr>
        <p:spPr>
          <a:xfrm>
            <a:off x="864000" y="1293480"/>
            <a:ext cx="10547280" cy="5297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sp>
        <p:nvSpPr>
          <p:cNvPr id="253" name="Google Shape;253;p33"/>
          <p:cNvSpPr/>
          <p:nvPr/>
        </p:nvSpPr>
        <p:spPr>
          <a:xfrm>
            <a:off x="801000" y="308880"/>
            <a:ext cx="10557720" cy="511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2800" strike="noStrike">
                <a:solidFill>
                  <a:srgbClr val="000000"/>
                </a:solidFill>
                <a:latin typeface="Times New Roman"/>
                <a:ea typeface="Times New Roman"/>
                <a:cs typeface="Times New Roman"/>
                <a:sym typeface="Times New Roman"/>
              </a:rPr>
              <a:t>OOPS : Autoloading Classes (Cont...) </a:t>
            </a:r>
            <a:endParaRPr b="0" sz="2800" strike="noStrike">
              <a:solidFill>
                <a:schemeClr val="dk1"/>
              </a:solidFill>
              <a:latin typeface="Arial"/>
              <a:ea typeface="Arial"/>
              <a:cs typeface="Arial"/>
              <a:sym typeface="Arial"/>
            </a:endParaRPr>
          </a:p>
        </p:txBody>
      </p:sp>
      <p:sp>
        <p:nvSpPr>
          <p:cNvPr id="254" name="Google Shape;254;p33"/>
          <p:cNvSpPr/>
          <p:nvPr/>
        </p:nvSpPr>
        <p:spPr>
          <a:xfrm>
            <a:off x="792000" y="1296000"/>
            <a:ext cx="10582560" cy="600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sp>
        <p:nvSpPr>
          <p:cNvPr id="255" name="Google Shape;255;p33"/>
          <p:cNvSpPr/>
          <p:nvPr/>
        </p:nvSpPr>
        <p:spPr>
          <a:xfrm>
            <a:off x="864000" y="1293480"/>
            <a:ext cx="10547280" cy="5297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All too often, right? The </a:t>
            </a:r>
            <a:r>
              <a:rPr b="1" lang="en-IN" sz="1800" strike="noStrike">
                <a:solidFill>
                  <a:srgbClr val="000000"/>
                </a:solidFill>
                <a:latin typeface="Times New Roman"/>
                <a:ea typeface="Times New Roman"/>
                <a:cs typeface="Times New Roman"/>
                <a:sym typeface="Times New Roman"/>
              </a:rPr>
              <a:t>require(), require_once(), include(), and include_once()</a:t>
            </a:r>
            <a:r>
              <a:rPr b="0" lang="en-IN" sz="1800" strike="noStrike">
                <a:solidFill>
                  <a:srgbClr val="000000"/>
                </a:solidFill>
                <a:latin typeface="Times New Roman"/>
                <a:ea typeface="Times New Roman"/>
                <a:cs typeface="Times New Roman"/>
                <a:sym typeface="Times New Roman"/>
              </a:rPr>
              <a:t> functions load an external PHP file into the current script, and they work wonderfully if you have only a few PHP scripts.</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However, what if you need to include a hundred PHP scripts? The require() and include() functions do not scale well, and this is why PHP autoloaders are important. An autoloader is a strategy for finding a PHP class, interface, or trait and loading it into the PHP interpreter on-demand at run-time, without explicitly including files.</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lang="en-IN" sz="1800" strike="noStrike">
                <a:solidFill>
                  <a:srgbClr val="000000"/>
                </a:solidFill>
                <a:latin typeface="Times New Roman"/>
                <a:ea typeface="Times New Roman"/>
                <a:cs typeface="Times New Roman"/>
                <a:sym typeface="Times New Roman"/>
              </a:rPr>
              <a:t>Example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pic>
        <p:nvPicPr>
          <p:cNvPr id="256" name="Google Shape;256;p33"/>
          <p:cNvPicPr preferRelativeResize="0"/>
          <p:nvPr/>
        </p:nvPicPr>
        <p:blipFill rotWithShape="1">
          <a:blip r:embed="rId3">
            <a:alphaModFix/>
          </a:blip>
          <a:srcRect b="0" l="0" r="0" t="0"/>
          <a:stretch/>
        </p:blipFill>
        <p:spPr>
          <a:xfrm>
            <a:off x="936000" y="3924000"/>
            <a:ext cx="5522760" cy="2188800"/>
          </a:xfrm>
          <a:prstGeom prst="rect">
            <a:avLst/>
          </a:prstGeom>
          <a:noFill/>
          <a:ln>
            <a:noFill/>
          </a:ln>
        </p:spPr>
      </p:pic>
      <p:sp>
        <p:nvSpPr>
          <p:cNvPr id="257" name="Google Shape;257;p33"/>
          <p:cNvSpPr/>
          <p:nvPr/>
        </p:nvSpPr>
        <p:spPr>
          <a:xfrm>
            <a:off x="936000" y="6336000"/>
            <a:ext cx="10582560" cy="3448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1800" strike="noStrike">
                <a:solidFill>
                  <a:srgbClr val="000000"/>
                </a:solidFill>
                <a:latin typeface="Arial"/>
                <a:ea typeface="Arial"/>
                <a:cs typeface="Arial"/>
                <a:sym typeface="Arial"/>
              </a:rPr>
              <a:t>Note: Autoloader function will be called upon creation of object</a:t>
            </a:r>
            <a:endParaRPr b="0" sz="1800"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4"/>
          <p:cNvSpPr/>
          <p:nvPr/>
        </p:nvSpPr>
        <p:spPr>
          <a:xfrm>
            <a:off x="1944000" y="2601000"/>
            <a:ext cx="7844040" cy="10648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1" lang="en-IN" sz="6000" strike="noStrike">
                <a:solidFill>
                  <a:srgbClr val="000000"/>
                </a:solidFill>
                <a:latin typeface="Arial"/>
                <a:ea typeface="Arial"/>
                <a:cs typeface="Arial"/>
                <a:sym typeface="Arial"/>
              </a:rPr>
              <a:t>Thank you</a:t>
            </a:r>
            <a:endParaRPr b="0" sz="6000"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cxnSp>
        <p:nvCxnSpPr>
          <p:cNvPr id="79" name="Google Shape;79;p16"/>
          <p:cNvCxnSpPr/>
          <p:nvPr/>
        </p:nvCxnSpPr>
        <p:spPr>
          <a:xfrm flipH="1" rot="10800000">
            <a:off x="790560" y="996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80" name="Google Shape;80;p16"/>
          <p:cNvSpPr/>
          <p:nvPr/>
        </p:nvSpPr>
        <p:spPr>
          <a:xfrm>
            <a:off x="790920" y="1178280"/>
            <a:ext cx="10547280" cy="419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a:off x="780480" y="308880"/>
            <a:ext cx="10557720" cy="511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2800" u="none" cap="none" strike="noStrike">
                <a:solidFill>
                  <a:srgbClr val="000000"/>
                </a:solidFill>
                <a:latin typeface="Times New Roman"/>
                <a:ea typeface="Times New Roman"/>
                <a:cs typeface="Times New Roman"/>
                <a:sym typeface="Times New Roman"/>
              </a:rPr>
              <a:t>OOPS : Constants (Cont...)</a:t>
            </a:r>
            <a:endParaRPr b="0" i="0" sz="2800" u="none" cap="none" strike="noStrike">
              <a:solidFill>
                <a:schemeClr val="dk1"/>
              </a:solidFill>
              <a:latin typeface="Arial"/>
              <a:ea typeface="Arial"/>
              <a:cs typeface="Arial"/>
              <a:sym typeface="Arial"/>
            </a:endParaRPr>
          </a:p>
        </p:txBody>
      </p:sp>
      <p:pic>
        <p:nvPicPr>
          <p:cNvPr id="82" name="Google Shape;82;p16"/>
          <p:cNvPicPr preferRelativeResize="0"/>
          <p:nvPr/>
        </p:nvPicPr>
        <p:blipFill rotWithShape="1">
          <a:blip r:embed="rId3">
            <a:alphaModFix/>
          </a:blip>
          <a:srcRect b="0" l="0" r="0" t="0"/>
          <a:stretch/>
        </p:blipFill>
        <p:spPr>
          <a:xfrm>
            <a:off x="864000" y="4019760"/>
            <a:ext cx="6713280" cy="2674800"/>
          </a:xfrm>
          <a:prstGeom prst="rect">
            <a:avLst/>
          </a:prstGeom>
          <a:noFill/>
          <a:ln>
            <a:noFill/>
          </a:ln>
        </p:spPr>
      </p:pic>
      <p:pic>
        <p:nvPicPr>
          <p:cNvPr id="83" name="Google Shape;83;p16"/>
          <p:cNvPicPr preferRelativeResize="0"/>
          <p:nvPr/>
        </p:nvPicPr>
        <p:blipFill rotWithShape="1">
          <a:blip r:embed="rId4">
            <a:alphaModFix/>
          </a:blip>
          <a:srcRect b="0" l="0" r="0" t="0"/>
          <a:stretch/>
        </p:blipFill>
        <p:spPr>
          <a:xfrm>
            <a:off x="843480" y="1872000"/>
            <a:ext cx="6103080" cy="1510560"/>
          </a:xfrm>
          <a:prstGeom prst="rect">
            <a:avLst/>
          </a:prstGeom>
          <a:noFill/>
          <a:ln>
            <a:noFill/>
          </a:ln>
        </p:spPr>
      </p:pic>
      <p:sp>
        <p:nvSpPr>
          <p:cNvPr id="84" name="Google Shape;84;p16"/>
          <p:cNvSpPr/>
          <p:nvPr/>
        </p:nvSpPr>
        <p:spPr>
          <a:xfrm>
            <a:off x="755640" y="1197720"/>
            <a:ext cx="10582560" cy="600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We can access a constant from outside the class by using the class name followed by the </a:t>
            </a:r>
            <a:r>
              <a:rPr b="1" i="0" lang="en-IN" sz="1800" u="none" cap="none" strike="noStrike">
                <a:solidFill>
                  <a:srgbClr val="000000"/>
                </a:solidFill>
                <a:latin typeface="Arial"/>
                <a:ea typeface="Arial"/>
                <a:cs typeface="Arial"/>
                <a:sym typeface="Arial"/>
              </a:rPr>
              <a:t>scope resolution operator (::)</a:t>
            </a:r>
            <a:r>
              <a:rPr b="0" i="0" lang="en-IN" sz="1800" u="none" cap="none" strike="noStrike">
                <a:solidFill>
                  <a:srgbClr val="000000"/>
                </a:solidFill>
                <a:latin typeface="Arial"/>
                <a:ea typeface="Arial"/>
                <a:cs typeface="Arial"/>
                <a:sym typeface="Arial"/>
              </a:rPr>
              <a:t> followed by the constant name, like here:</a:t>
            </a:r>
            <a:endParaRPr b="0" i="0" sz="1800" u="none" cap="none" strike="noStrike">
              <a:solidFill>
                <a:schemeClr val="dk1"/>
              </a:solidFill>
              <a:latin typeface="Arial"/>
              <a:ea typeface="Arial"/>
              <a:cs typeface="Arial"/>
              <a:sym typeface="Arial"/>
            </a:endParaRPr>
          </a:p>
        </p:txBody>
      </p:sp>
      <p:sp>
        <p:nvSpPr>
          <p:cNvPr id="85" name="Google Shape;85;p16"/>
          <p:cNvSpPr/>
          <p:nvPr/>
        </p:nvSpPr>
        <p:spPr>
          <a:xfrm>
            <a:off x="756000" y="3312000"/>
            <a:ext cx="10582560" cy="600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To access constant inside the class , use </a:t>
            </a:r>
            <a:r>
              <a:rPr b="1" i="0" lang="en-IN" sz="1800" u="none" cap="none" strike="noStrike">
                <a:solidFill>
                  <a:srgbClr val="000000"/>
                </a:solidFill>
                <a:latin typeface="Arial"/>
                <a:ea typeface="Arial"/>
                <a:cs typeface="Arial"/>
                <a:sym typeface="Arial"/>
              </a:rPr>
              <a:t>“self” </a:t>
            </a:r>
            <a:r>
              <a:rPr b="0" i="0" lang="en-IN" sz="1800" u="none" cap="none" strike="noStrike">
                <a:solidFill>
                  <a:srgbClr val="000000"/>
                </a:solidFill>
                <a:latin typeface="Arial"/>
                <a:ea typeface="Arial"/>
                <a:cs typeface="Arial"/>
                <a:sym typeface="Arial"/>
              </a:rPr>
              <a:t>keyword</a:t>
            </a:r>
            <a:endParaRPr b="0" i="0" sz="1800" u="none" cap="none" strike="noStrike">
              <a:solidFill>
                <a:schemeClr val="dk1"/>
              </a:solidFill>
              <a:latin typeface="Arial"/>
              <a:ea typeface="Arial"/>
              <a:cs typeface="Arial"/>
              <a:sym typeface="Arial"/>
            </a:endParaRPr>
          </a:p>
        </p:txBody>
      </p:sp>
      <p:sp>
        <p:nvSpPr>
          <p:cNvPr id="86" name="Google Shape;86;p16"/>
          <p:cNvSpPr/>
          <p:nvPr/>
        </p:nvSpPr>
        <p:spPr>
          <a:xfrm>
            <a:off x="8496000" y="1877400"/>
            <a:ext cx="2574000" cy="425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cxnSp>
        <p:nvCxnSpPr>
          <p:cNvPr id="91" name="Google Shape;91;p17"/>
          <p:cNvCxnSpPr/>
          <p:nvPr/>
        </p:nvCxnSpPr>
        <p:spPr>
          <a:xfrm flipH="1" rot="10800000">
            <a:off x="811080" y="1005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92" name="Google Shape;92;p17"/>
          <p:cNvSpPr/>
          <p:nvPr/>
        </p:nvSpPr>
        <p:spPr>
          <a:xfrm>
            <a:off x="801000" y="1293480"/>
            <a:ext cx="10547280" cy="5297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chemeClr val="dk1"/>
                </a:solidFill>
                <a:latin typeface="Arial"/>
                <a:ea typeface="Arial"/>
                <a:cs typeface="Arial"/>
                <a:sym typeface="Arial"/>
              </a:rPr>
              <a:t>The static keyword is used in the context of variables and methods that are common to all the objects of the class. Therefore, any logic which can be shared among multiple instances of a class should be extracted and put inside the static method.</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IN" sz="1800" u="none" cap="none" strike="noStrike">
                <a:solidFill>
                  <a:srgbClr val="000000"/>
                </a:solidFill>
                <a:latin typeface="Arial"/>
                <a:ea typeface="Arial"/>
                <a:cs typeface="Arial"/>
                <a:sym typeface="Arial"/>
              </a:rPr>
              <a:t>PHP Static Methods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Static methods can be called directly - without creating an instance of a class.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Static methods are declared with the “</a:t>
            </a:r>
            <a:r>
              <a:rPr b="1" i="0" lang="en-IN" sz="1800" u="none" cap="none" strike="noStrike">
                <a:solidFill>
                  <a:srgbClr val="000000"/>
                </a:solidFill>
                <a:latin typeface="Times New Roman"/>
                <a:ea typeface="Times New Roman"/>
                <a:cs typeface="Times New Roman"/>
                <a:sym typeface="Times New Roman"/>
              </a:rPr>
              <a:t>static”</a:t>
            </a:r>
            <a:r>
              <a:rPr b="0" i="0" lang="en-IN" sz="1800" u="none" cap="none" strike="noStrike">
                <a:solidFill>
                  <a:srgbClr val="000000"/>
                </a:solidFill>
                <a:latin typeface="Times New Roman"/>
                <a:ea typeface="Times New Roman"/>
                <a:cs typeface="Times New Roman"/>
                <a:sym typeface="Times New Roman"/>
              </a:rPr>
              <a:t> keyword:</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3" name="Google Shape;93;p17"/>
          <p:cNvSpPr/>
          <p:nvPr/>
        </p:nvSpPr>
        <p:spPr>
          <a:xfrm>
            <a:off x="801000" y="308880"/>
            <a:ext cx="10557720" cy="511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2800" u="none" cap="none" strike="noStrike">
                <a:solidFill>
                  <a:srgbClr val="000000"/>
                </a:solidFill>
                <a:latin typeface="Times New Roman"/>
                <a:ea typeface="Times New Roman"/>
                <a:cs typeface="Times New Roman"/>
                <a:sym typeface="Times New Roman"/>
              </a:rPr>
              <a:t>OOPS : Static Keyword</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800" u="none" cap="none" strike="noStrike">
              <a:solidFill>
                <a:schemeClr val="dk1"/>
              </a:solidFill>
              <a:latin typeface="Arial"/>
              <a:ea typeface="Arial"/>
              <a:cs typeface="Arial"/>
              <a:sym typeface="Arial"/>
            </a:endParaRPr>
          </a:p>
        </p:txBody>
      </p:sp>
      <p:pic>
        <p:nvPicPr>
          <p:cNvPr id="94" name="Google Shape;94;p17"/>
          <p:cNvPicPr preferRelativeResize="0"/>
          <p:nvPr/>
        </p:nvPicPr>
        <p:blipFill rotWithShape="1">
          <a:blip r:embed="rId3">
            <a:alphaModFix/>
          </a:blip>
          <a:srcRect b="0" l="0" r="0" t="0"/>
          <a:stretch/>
        </p:blipFill>
        <p:spPr>
          <a:xfrm>
            <a:off x="801000" y="3668760"/>
            <a:ext cx="4189320" cy="1693800"/>
          </a:xfrm>
          <a:prstGeom prst="rect">
            <a:avLst/>
          </a:prstGeom>
          <a:noFill/>
          <a:ln>
            <a:noFill/>
          </a:ln>
        </p:spPr>
      </p:pic>
      <p:pic>
        <p:nvPicPr>
          <p:cNvPr id="95" name="Google Shape;95;p17"/>
          <p:cNvPicPr preferRelativeResize="0"/>
          <p:nvPr/>
        </p:nvPicPr>
        <p:blipFill rotWithShape="1">
          <a:blip r:embed="rId4">
            <a:alphaModFix/>
          </a:blip>
          <a:srcRect b="0" l="0" r="0" t="0"/>
          <a:stretch/>
        </p:blipFill>
        <p:spPr>
          <a:xfrm>
            <a:off x="801000" y="5976000"/>
            <a:ext cx="3493800" cy="569880"/>
          </a:xfrm>
          <a:prstGeom prst="rect">
            <a:avLst/>
          </a:prstGeom>
          <a:noFill/>
          <a:ln>
            <a:noFill/>
          </a:ln>
        </p:spPr>
      </p:pic>
      <p:sp>
        <p:nvSpPr>
          <p:cNvPr id="96" name="Google Shape;96;p17"/>
          <p:cNvSpPr/>
          <p:nvPr/>
        </p:nvSpPr>
        <p:spPr>
          <a:xfrm>
            <a:off x="755280" y="5477760"/>
            <a:ext cx="10547280" cy="856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To access a static method use the class name, double colon (::), and the method name: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97" name="Google Shape;97;p17"/>
          <p:cNvSpPr/>
          <p:nvPr/>
        </p:nvSpPr>
        <p:spPr>
          <a:xfrm>
            <a:off x="8792640" y="2957400"/>
            <a:ext cx="3157920" cy="425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cxnSp>
        <p:nvCxnSpPr>
          <p:cNvPr id="102" name="Google Shape;102;p18"/>
          <p:cNvCxnSpPr/>
          <p:nvPr/>
        </p:nvCxnSpPr>
        <p:spPr>
          <a:xfrm flipH="1" rot="10800000">
            <a:off x="811080" y="1005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103" name="Google Shape;103;p18"/>
          <p:cNvSpPr/>
          <p:nvPr/>
        </p:nvSpPr>
        <p:spPr>
          <a:xfrm>
            <a:off x="801000" y="1293480"/>
            <a:ext cx="10547280" cy="5297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1800" u="none" cap="none" strike="noStrike">
                <a:solidFill>
                  <a:srgbClr val="000000"/>
                </a:solidFill>
                <a:latin typeface="Arial"/>
                <a:ea typeface="Arial"/>
                <a:cs typeface="Arial"/>
                <a:sym typeface="Arial"/>
              </a:rPr>
              <a:t>PHP Static Properties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Class properties can also be declared as static same as class methods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Static properties can be called directly - without creating an instance of a class.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Times New Roman"/>
                <a:ea typeface="Times New Roman"/>
                <a:cs typeface="Times New Roman"/>
                <a:sym typeface="Times New Roman"/>
              </a:rPr>
              <a:t>Static properties are declared with the “</a:t>
            </a:r>
            <a:r>
              <a:rPr b="1" i="0" lang="en-IN" sz="1800" u="none" cap="none" strike="noStrike">
                <a:solidFill>
                  <a:srgbClr val="000000"/>
                </a:solidFill>
                <a:latin typeface="Times New Roman"/>
                <a:ea typeface="Times New Roman"/>
                <a:cs typeface="Times New Roman"/>
                <a:sym typeface="Times New Roman"/>
              </a:rPr>
              <a:t>static”</a:t>
            </a:r>
            <a:r>
              <a:rPr b="0" i="0" lang="en-IN" sz="1800" u="none" cap="none" strike="noStrike">
                <a:solidFill>
                  <a:srgbClr val="000000"/>
                </a:solidFill>
                <a:latin typeface="Times New Roman"/>
                <a:ea typeface="Times New Roman"/>
                <a:cs typeface="Times New Roman"/>
                <a:sym typeface="Times New Roman"/>
              </a:rPr>
              <a:t> keyword:</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4" name="Google Shape;104;p18"/>
          <p:cNvSpPr/>
          <p:nvPr/>
        </p:nvSpPr>
        <p:spPr>
          <a:xfrm>
            <a:off x="801000" y="308880"/>
            <a:ext cx="10557720" cy="511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2800" u="none" cap="none" strike="noStrike">
                <a:solidFill>
                  <a:srgbClr val="000000"/>
                </a:solidFill>
                <a:latin typeface="Times New Roman"/>
                <a:ea typeface="Times New Roman"/>
                <a:cs typeface="Times New Roman"/>
                <a:sym typeface="Times New Roman"/>
              </a:rPr>
              <a:t>OOPS : Static Keyword (Cont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800" u="none" cap="none" strike="noStrike">
                <a:solidFill>
                  <a:srgbClr val="000000"/>
                </a:solidFill>
                <a:latin typeface="Arial"/>
                <a:ea typeface="Arial"/>
                <a:cs typeface="Arial"/>
                <a:sym typeface="Arial"/>
              </a:rPr>
              <a:t> </a:t>
            </a:r>
            <a:endParaRPr b="0" i="0" sz="2800" u="none" cap="none" strike="noStrike">
              <a:solidFill>
                <a:schemeClr val="dk1"/>
              </a:solidFill>
              <a:latin typeface="Arial"/>
              <a:ea typeface="Arial"/>
              <a:cs typeface="Arial"/>
              <a:sym typeface="Arial"/>
            </a:endParaRPr>
          </a:p>
        </p:txBody>
      </p:sp>
      <p:sp>
        <p:nvSpPr>
          <p:cNvPr id="105" name="Google Shape;105;p18"/>
          <p:cNvSpPr/>
          <p:nvPr/>
        </p:nvSpPr>
        <p:spPr>
          <a:xfrm>
            <a:off x="755280" y="5045760"/>
            <a:ext cx="10547280" cy="856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To access a static property use the class name, double colon (::), and the property name: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06" name="Google Shape;106;p18"/>
          <p:cNvSpPr/>
          <p:nvPr/>
        </p:nvSpPr>
        <p:spPr>
          <a:xfrm>
            <a:off x="8792640" y="2957400"/>
            <a:ext cx="3157920" cy="425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7" name="Google Shape;107;p18"/>
          <p:cNvPicPr preferRelativeResize="0"/>
          <p:nvPr/>
        </p:nvPicPr>
        <p:blipFill rotWithShape="1">
          <a:blip r:embed="rId3">
            <a:alphaModFix/>
          </a:blip>
          <a:srcRect b="0" l="0" r="0" t="0"/>
          <a:stretch/>
        </p:blipFill>
        <p:spPr>
          <a:xfrm>
            <a:off x="864000" y="5533920"/>
            <a:ext cx="2646000" cy="512640"/>
          </a:xfrm>
          <a:prstGeom prst="rect">
            <a:avLst/>
          </a:prstGeom>
          <a:noFill/>
          <a:ln>
            <a:noFill/>
          </a:ln>
        </p:spPr>
      </p:pic>
      <p:pic>
        <p:nvPicPr>
          <p:cNvPr id="108" name="Google Shape;108;p18"/>
          <p:cNvPicPr preferRelativeResize="0"/>
          <p:nvPr/>
        </p:nvPicPr>
        <p:blipFill rotWithShape="1">
          <a:blip r:embed="rId4">
            <a:alphaModFix/>
          </a:blip>
          <a:srcRect b="0" l="0" r="0" t="0"/>
          <a:stretch/>
        </p:blipFill>
        <p:spPr>
          <a:xfrm>
            <a:off x="801000" y="3467520"/>
            <a:ext cx="4732200" cy="14270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cxnSp>
        <p:nvCxnSpPr>
          <p:cNvPr id="113" name="Google Shape;113;p19"/>
          <p:cNvCxnSpPr/>
          <p:nvPr/>
        </p:nvCxnSpPr>
        <p:spPr>
          <a:xfrm flipH="1" rot="10800000">
            <a:off x="811080" y="1005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114" name="Google Shape;114;p19"/>
          <p:cNvSpPr/>
          <p:nvPr/>
        </p:nvSpPr>
        <p:spPr>
          <a:xfrm>
            <a:off x="801000" y="1293480"/>
            <a:ext cx="10547280" cy="5297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1800" u="none" cap="none" strike="noStrike">
                <a:solidFill>
                  <a:srgbClr val="000000"/>
                </a:solidFill>
                <a:latin typeface="Arial"/>
                <a:ea typeface="Arial"/>
                <a:cs typeface="Arial"/>
                <a:sym typeface="Arial"/>
              </a:rPr>
              <a:t>PHP Static Method Example: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5" name="Google Shape;115;p19"/>
          <p:cNvSpPr/>
          <p:nvPr/>
        </p:nvSpPr>
        <p:spPr>
          <a:xfrm>
            <a:off x="801000" y="308880"/>
            <a:ext cx="10557720" cy="511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IN" sz="2800" u="none" cap="none" strike="noStrike">
                <a:solidFill>
                  <a:srgbClr val="000000"/>
                </a:solidFill>
                <a:latin typeface="Times New Roman"/>
                <a:ea typeface="Times New Roman"/>
                <a:cs typeface="Times New Roman"/>
                <a:sym typeface="Times New Roman"/>
              </a:rPr>
              <a:t>OOPS : Static Keyword (Cont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2800" u="none" cap="none" strike="noStrike">
                <a:solidFill>
                  <a:srgbClr val="000000"/>
                </a:solidFill>
                <a:latin typeface="Arial"/>
                <a:ea typeface="Arial"/>
                <a:cs typeface="Arial"/>
                <a:sym typeface="Arial"/>
              </a:rPr>
              <a:t> </a:t>
            </a:r>
            <a:endParaRPr b="0" i="0" sz="2800" u="none" cap="none" strike="noStrike">
              <a:solidFill>
                <a:schemeClr val="dk1"/>
              </a:solidFill>
              <a:latin typeface="Arial"/>
              <a:ea typeface="Arial"/>
              <a:cs typeface="Arial"/>
              <a:sym typeface="Arial"/>
            </a:endParaRPr>
          </a:p>
        </p:txBody>
      </p:sp>
      <p:sp>
        <p:nvSpPr>
          <p:cNvPr id="116" name="Google Shape;116;p19"/>
          <p:cNvSpPr/>
          <p:nvPr/>
        </p:nvSpPr>
        <p:spPr>
          <a:xfrm>
            <a:off x="755280" y="5045760"/>
            <a:ext cx="10547280" cy="856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7" name="Google Shape;117;p19"/>
          <p:cNvSpPr/>
          <p:nvPr/>
        </p:nvSpPr>
        <p:spPr>
          <a:xfrm>
            <a:off x="8792640" y="2957400"/>
            <a:ext cx="3157920" cy="4251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p19"/>
          <p:cNvPicPr preferRelativeResize="0"/>
          <p:nvPr/>
        </p:nvPicPr>
        <p:blipFill rotWithShape="1">
          <a:blip r:embed="rId3">
            <a:alphaModFix/>
          </a:blip>
          <a:srcRect b="0" l="0" r="0" t="0"/>
          <a:stretch/>
        </p:blipFill>
        <p:spPr>
          <a:xfrm>
            <a:off x="720000" y="1728000"/>
            <a:ext cx="9000720" cy="2085480"/>
          </a:xfrm>
          <a:prstGeom prst="rect">
            <a:avLst/>
          </a:prstGeom>
          <a:noFill/>
          <a:ln>
            <a:noFill/>
          </a:ln>
        </p:spPr>
      </p:pic>
      <p:sp>
        <p:nvSpPr>
          <p:cNvPr id="119" name="Google Shape;119;p19"/>
          <p:cNvSpPr txBox="1"/>
          <p:nvPr/>
        </p:nvSpPr>
        <p:spPr>
          <a:xfrm>
            <a:off x="801000" y="3888000"/>
            <a:ext cx="7992000" cy="8582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0" lang="en-IN" sz="1800" u="none" cap="none" strike="noStrike">
                <a:solidFill>
                  <a:schemeClr val="dk1"/>
                </a:solidFill>
                <a:latin typeface="Arial"/>
                <a:ea typeface="Arial"/>
                <a:cs typeface="Arial"/>
                <a:sym typeface="Arial"/>
              </a:rPr>
              <a:t>in order to use the redirect() method, all we need to do is call it from the scope of the Utilis class without having the need to create an object. It's as simple as this:</a:t>
            </a:r>
            <a:endParaRPr/>
          </a:p>
        </p:txBody>
      </p:sp>
      <p:pic>
        <p:nvPicPr>
          <p:cNvPr id="120" name="Google Shape;120;p19"/>
          <p:cNvPicPr preferRelativeResize="0"/>
          <p:nvPr/>
        </p:nvPicPr>
        <p:blipFill rotWithShape="1">
          <a:blip r:embed="rId4">
            <a:alphaModFix/>
          </a:blip>
          <a:srcRect b="0" l="0" r="0" t="0"/>
          <a:stretch/>
        </p:blipFill>
        <p:spPr>
          <a:xfrm>
            <a:off x="864720" y="4968000"/>
            <a:ext cx="5543280" cy="533160"/>
          </a:xfrm>
          <a:prstGeom prst="rect">
            <a:avLst/>
          </a:prstGeom>
          <a:noFill/>
          <a:ln>
            <a:noFill/>
          </a:ln>
        </p:spPr>
      </p:pic>
      <p:sp>
        <p:nvSpPr>
          <p:cNvPr id="121" name="Google Shape;121;p19"/>
          <p:cNvSpPr txBox="1"/>
          <p:nvPr/>
        </p:nvSpPr>
        <p:spPr>
          <a:xfrm>
            <a:off x="720000" y="5789174"/>
            <a:ext cx="596997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u="sng">
                <a:solidFill>
                  <a:schemeClr val="hlink"/>
                </a:solidFill>
                <a:latin typeface="Arial"/>
                <a:ea typeface="Arial"/>
                <a:cs typeface="Arial"/>
                <a:sym typeface="Arial"/>
                <a:hlinkClick r:id="rId5"/>
              </a:rPr>
              <a:t>Static functions</a:t>
            </a:r>
            <a:endParaRPr sz="18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cxnSp>
        <p:nvCxnSpPr>
          <p:cNvPr id="126" name="Google Shape;126;p20"/>
          <p:cNvCxnSpPr/>
          <p:nvPr/>
        </p:nvCxnSpPr>
        <p:spPr>
          <a:xfrm flipH="1" rot="10800000">
            <a:off x="811080" y="1005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127" name="Google Shape;127;p20"/>
          <p:cNvSpPr/>
          <p:nvPr/>
        </p:nvSpPr>
        <p:spPr>
          <a:xfrm>
            <a:off x="864000" y="1293480"/>
            <a:ext cx="10547280" cy="5297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1800" strike="noStrike">
                <a:solidFill>
                  <a:srgbClr val="000000"/>
                </a:solidFill>
                <a:latin typeface="Times New Roman"/>
                <a:ea typeface="Times New Roman"/>
                <a:cs typeface="Times New Roman"/>
                <a:sym typeface="Times New Roman"/>
              </a:rPr>
              <a:t>Interface</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Object interfaces allow you to create code which specifies which methods a class must implement, without having to define how these methods are implemented.</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Interfaces are defined in the same way as a class, but with the interface keyword replacing the class keyword and without any of the methods having their contents defined.</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All methods declared in an interface must be public; this is the nature of an interface.</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1" lang="en-IN" sz="1800" strike="noStrike">
                <a:solidFill>
                  <a:srgbClr val="000000"/>
                </a:solidFill>
                <a:latin typeface="Arial"/>
                <a:ea typeface="Arial"/>
                <a:cs typeface="Arial"/>
                <a:sym typeface="Arial"/>
              </a:rPr>
              <a:t>Implements</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Arial"/>
                <a:ea typeface="Arial"/>
                <a:cs typeface="Arial"/>
                <a:sym typeface="Arial"/>
              </a:rPr>
              <a:t>To implement an interface, the “</a:t>
            </a:r>
            <a:r>
              <a:rPr b="1" lang="en-IN" sz="1800" strike="noStrike">
                <a:solidFill>
                  <a:srgbClr val="000000"/>
                </a:solidFill>
                <a:latin typeface="Arial"/>
                <a:ea typeface="Arial"/>
                <a:cs typeface="Arial"/>
                <a:sym typeface="Arial"/>
              </a:rPr>
              <a:t>implements”</a:t>
            </a:r>
            <a:r>
              <a:rPr b="0" lang="en-IN" sz="1800" strike="noStrike">
                <a:solidFill>
                  <a:srgbClr val="000000"/>
                </a:solidFill>
                <a:latin typeface="Arial"/>
                <a:ea typeface="Arial"/>
                <a:cs typeface="Arial"/>
                <a:sym typeface="Arial"/>
              </a:rPr>
              <a:t> operator is used.</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Arial"/>
                <a:ea typeface="Arial"/>
                <a:cs typeface="Arial"/>
                <a:sym typeface="Arial"/>
              </a:rPr>
              <a:t>All methods in the interface must be implemented within a class; failure to do so will result in a fatal error.</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Arial"/>
                <a:ea typeface="Arial"/>
                <a:cs typeface="Arial"/>
                <a:sym typeface="Arial"/>
              </a:rPr>
              <a:t>Classes may implement more than one interface if desired by separating each interface with a comma.</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lang="en-IN" sz="1800" strike="noStrike">
                <a:solidFill>
                  <a:srgbClr val="000000"/>
                </a:solidFill>
                <a:latin typeface="Arial"/>
                <a:ea typeface="Arial"/>
                <a:cs typeface="Arial"/>
                <a:sym typeface="Arial"/>
              </a:rPr>
              <a:t>It's possible for interfaces to have constants.</a:t>
            </a:r>
            <a:r>
              <a:rPr b="0" lang="en-IN" sz="1800" strike="noStrike">
                <a:solidFill>
                  <a:srgbClr val="000000"/>
                </a:solidFill>
                <a:latin typeface="Arial"/>
                <a:ea typeface="Arial"/>
                <a:cs typeface="Arial"/>
                <a:sym typeface="Arial"/>
              </a:rPr>
              <a:t> Interface constants work exactly like class constants except they cannot be overridden by a class/interface that inherits them.</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sp>
        <p:nvSpPr>
          <p:cNvPr id="128" name="Google Shape;128;p20"/>
          <p:cNvSpPr/>
          <p:nvPr/>
        </p:nvSpPr>
        <p:spPr>
          <a:xfrm>
            <a:off x="801000" y="308880"/>
            <a:ext cx="10557720" cy="511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2800" strike="noStrike">
                <a:solidFill>
                  <a:srgbClr val="000000"/>
                </a:solidFill>
                <a:latin typeface="Times New Roman"/>
                <a:ea typeface="Times New Roman"/>
                <a:cs typeface="Times New Roman"/>
                <a:sym typeface="Times New Roman"/>
              </a:rPr>
              <a:t>OOPS : Interface</a:t>
            </a:r>
            <a:endParaRPr b="0" sz="2800"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cxnSp>
        <p:nvCxnSpPr>
          <p:cNvPr id="133" name="Google Shape;133;p21"/>
          <p:cNvCxnSpPr/>
          <p:nvPr/>
        </p:nvCxnSpPr>
        <p:spPr>
          <a:xfrm flipH="1" rot="10800000">
            <a:off x="811080" y="1005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134" name="Google Shape;134;p21"/>
          <p:cNvSpPr/>
          <p:nvPr/>
        </p:nvSpPr>
        <p:spPr>
          <a:xfrm>
            <a:off x="864000" y="1293480"/>
            <a:ext cx="10547280" cy="5297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1800" strike="noStrike">
                <a:solidFill>
                  <a:srgbClr val="000000"/>
                </a:solidFill>
                <a:latin typeface="Times New Roman"/>
                <a:ea typeface="Times New Roman"/>
                <a:cs typeface="Times New Roman"/>
                <a:sym typeface="Times New Roman"/>
              </a:rPr>
              <a:t>Interface</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Interfaces resemble </a:t>
            </a:r>
            <a:r>
              <a:rPr b="1" lang="en-IN" sz="1800" strike="noStrike">
                <a:solidFill>
                  <a:srgbClr val="000000"/>
                </a:solidFill>
                <a:latin typeface="Times New Roman"/>
                <a:ea typeface="Times New Roman"/>
                <a:cs typeface="Times New Roman"/>
                <a:sym typeface="Times New Roman"/>
              </a:rPr>
              <a:t>abstract classes</a:t>
            </a:r>
            <a:r>
              <a:rPr b="0" lang="en-IN" sz="1800" strike="noStrike">
                <a:solidFill>
                  <a:srgbClr val="000000"/>
                </a:solidFill>
                <a:latin typeface="Times New Roman"/>
                <a:ea typeface="Times New Roman"/>
                <a:cs typeface="Times New Roman"/>
                <a:sym typeface="Times New Roman"/>
              </a:rPr>
              <a:t> in that they include abstract methods that the programmer must define in the classes that inherit from the interface.</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In this way, interfaces </a:t>
            </a:r>
            <a:r>
              <a:rPr b="1" lang="en-IN" sz="1800" strike="noStrike">
                <a:solidFill>
                  <a:srgbClr val="000000"/>
                </a:solidFill>
                <a:latin typeface="Times New Roman"/>
                <a:ea typeface="Times New Roman"/>
                <a:cs typeface="Times New Roman"/>
                <a:sym typeface="Times New Roman"/>
              </a:rPr>
              <a:t>contribute to code organization</a:t>
            </a:r>
            <a:r>
              <a:rPr b="0" lang="en-IN" sz="1800" strike="noStrike">
                <a:solidFill>
                  <a:srgbClr val="000000"/>
                </a:solidFill>
                <a:latin typeface="Times New Roman"/>
                <a:ea typeface="Times New Roman"/>
                <a:cs typeface="Times New Roman"/>
                <a:sym typeface="Times New Roman"/>
              </a:rPr>
              <a:t> because they commit the child classes to abstract methods that they should implement.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The use of interfaces becomes very helpful when we work in a team of programmers and want to ensure that all the programmers write the methods that they should work on, or even in the case of a single programmer that wants to commit himself to write certain methods in the child classes.</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An Interface enables us to make programs, indicating the public methods that a class must execute, without including the complexities and procedure of how the specific methods are implemented.</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1" lang="en-IN" sz="1800" strike="noStrike">
                <a:solidFill>
                  <a:srgbClr val="000000"/>
                </a:solidFill>
                <a:latin typeface="Times New Roman"/>
                <a:ea typeface="Times New Roman"/>
                <a:cs typeface="Times New Roman"/>
                <a:sym typeface="Times New Roman"/>
              </a:rPr>
              <a:t>An interface commits its child classes to abstract methods that they should implement.</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sp>
        <p:nvSpPr>
          <p:cNvPr id="135" name="Google Shape;135;p21"/>
          <p:cNvSpPr/>
          <p:nvPr/>
        </p:nvSpPr>
        <p:spPr>
          <a:xfrm>
            <a:off x="801000" y="308880"/>
            <a:ext cx="10557720" cy="511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2800" strike="noStrike">
                <a:solidFill>
                  <a:srgbClr val="000000"/>
                </a:solidFill>
                <a:latin typeface="Times New Roman"/>
                <a:ea typeface="Times New Roman"/>
                <a:cs typeface="Times New Roman"/>
                <a:sym typeface="Times New Roman"/>
              </a:rPr>
              <a:t>OOPS : Interface (Cont...)</a:t>
            </a:r>
            <a:endParaRPr b="0" sz="2800"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cxnSp>
        <p:nvCxnSpPr>
          <p:cNvPr id="140" name="Google Shape;140;p22"/>
          <p:cNvCxnSpPr/>
          <p:nvPr/>
        </p:nvCxnSpPr>
        <p:spPr>
          <a:xfrm flipH="1" rot="10800000">
            <a:off x="811080" y="1005840"/>
            <a:ext cx="10552680" cy="16560"/>
          </a:xfrm>
          <a:prstGeom prst="straightConnector1">
            <a:avLst/>
          </a:prstGeom>
          <a:noFill/>
          <a:ln cap="flat" cmpd="sng" w="57225">
            <a:solidFill>
              <a:srgbClr val="4A7EBB"/>
            </a:solidFill>
            <a:prstDash val="solid"/>
            <a:round/>
            <a:headEnd len="sm" w="sm" type="none"/>
            <a:tailEnd len="sm" w="sm" type="none"/>
          </a:ln>
        </p:spPr>
      </p:cxnSp>
      <p:sp>
        <p:nvSpPr>
          <p:cNvPr id="141" name="Google Shape;141;p22"/>
          <p:cNvSpPr/>
          <p:nvPr/>
        </p:nvSpPr>
        <p:spPr>
          <a:xfrm>
            <a:off x="864000" y="1293480"/>
            <a:ext cx="10547280" cy="5297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1800" strike="noStrike">
                <a:solidFill>
                  <a:srgbClr val="000000"/>
                </a:solidFill>
                <a:latin typeface="Times New Roman"/>
                <a:ea typeface="Times New Roman"/>
                <a:cs typeface="Times New Roman"/>
                <a:sym typeface="Times New Roman"/>
              </a:rPr>
              <a:t>Declaring an Interface</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lang="en-IN" sz="1800" strike="noStrike">
                <a:solidFill>
                  <a:srgbClr val="000000"/>
                </a:solidFill>
                <a:latin typeface="Times New Roman"/>
                <a:ea typeface="Times New Roman"/>
                <a:cs typeface="Times New Roman"/>
                <a:sym typeface="Times New Roman"/>
              </a:rPr>
              <a:t>Following is an example of how to define an interface using the interface keyword.</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sz="1800" strike="noStrike">
              <a:solidFill>
                <a:schemeClr val="dk1"/>
              </a:solidFill>
              <a:latin typeface="Arial"/>
              <a:ea typeface="Arial"/>
              <a:cs typeface="Arial"/>
              <a:sym typeface="Arial"/>
            </a:endParaRPr>
          </a:p>
        </p:txBody>
      </p:sp>
      <p:sp>
        <p:nvSpPr>
          <p:cNvPr id="142" name="Google Shape;142;p22"/>
          <p:cNvSpPr/>
          <p:nvPr/>
        </p:nvSpPr>
        <p:spPr>
          <a:xfrm>
            <a:off x="801000" y="308880"/>
            <a:ext cx="10557720" cy="511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lang="en-IN" sz="2800" strike="noStrike">
                <a:solidFill>
                  <a:srgbClr val="000000"/>
                </a:solidFill>
                <a:latin typeface="Times New Roman"/>
                <a:ea typeface="Times New Roman"/>
                <a:cs typeface="Times New Roman"/>
                <a:sym typeface="Times New Roman"/>
              </a:rPr>
              <a:t>OOPS : Interface (Cont...)</a:t>
            </a:r>
            <a:endParaRPr b="0" sz="2800" strike="noStrike">
              <a:solidFill>
                <a:schemeClr val="dk1"/>
              </a:solidFill>
              <a:latin typeface="Arial"/>
              <a:ea typeface="Arial"/>
              <a:cs typeface="Arial"/>
              <a:sym typeface="Arial"/>
            </a:endParaRPr>
          </a:p>
        </p:txBody>
      </p:sp>
      <p:pic>
        <p:nvPicPr>
          <p:cNvPr id="143" name="Google Shape;143;p22"/>
          <p:cNvPicPr preferRelativeResize="0"/>
          <p:nvPr/>
        </p:nvPicPr>
        <p:blipFill rotWithShape="1">
          <a:blip r:embed="rId3">
            <a:alphaModFix/>
          </a:blip>
          <a:srcRect b="0" l="0" r="0" t="0"/>
          <a:stretch/>
        </p:blipFill>
        <p:spPr>
          <a:xfrm>
            <a:off x="951840" y="2312640"/>
            <a:ext cx="3300480" cy="1429920"/>
          </a:xfrm>
          <a:prstGeom prst="rect">
            <a:avLst/>
          </a:prstGeom>
          <a:noFill/>
          <a:ln>
            <a:noFill/>
          </a:ln>
        </p:spPr>
      </p:pic>
      <p:sp>
        <p:nvSpPr>
          <p:cNvPr id="144" name="Google Shape;144;p22"/>
          <p:cNvSpPr/>
          <p:nvPr/>
        </p:nvSpPr>
        <p:spPr>
          <a:xfrm>
            <a:off x="720000" y="3613680"/>
            <a:ext cx="8134560" cy="3448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lang="en-IN" sz="1800" strike="noStrike">
                <a:solidFill>
                  <a:srgbClr val="000000"/>
                </a:solidFill>
                <a:latin typeface="Arial"/>
                <a:ea typeface="Arial"/>
                <a:cs typeface="Arial"/>
                <a:sym typeface="Arial"/>
              </a:rPr>
              <a:t>To implement an interface, use the </a:t>
            </a:r>
            <a:r>
              <a:rPr b="1" i="1" lang="en-IN" sz="1800" strike="noStrike">
                <a:solidFill>
                  <a:srgbClr val="000000"/>
                </a:solidFill>
                <a:latin typeface="Arial"/>
                <a:ea typeface="Arial"/>
                <a:cs typeface="Arial"/>
                <a:sym typeface="Arial"/>
              </a:rPr>
              <a:t>implements</a:t>
            </a:r>
            <a:r>
              <a:rPr b="0" lang="en-IN" sz="1800" strike="noStrike">
                <a:solidFill>
                  <a:srgbClr val="000000"/>
                </a:solidFill>
                <a:latin typeface="Arial"/>
                <a:ea typeface="Arial"/>
                <a:cs typeface="Arial"/>
                <a:sym typeface="Arial"/>
              </a:rPr>
              <a:t> operator as follows:</a:t>
            </a:r>
            <a:endParaRPr b="0" sz="1800" strike="noStrike">
              <a:solidFill>
                <a:schemeClr val="dk1"/>
              </a:solidFill>
              <a:latin typeface="Arial"/>
              <a:ea typeface="Arial"/>
              <a:cs typeface="Arial"/>
              <a:sym typeface="Arial"/>
            </a:endParaRPr>
          </a:p>
        </p:txBody>
      </p:sp>
      <p:pic>
        <p:nvPicPr>
          <p:cNvPr id="145" name="Google Shape;145;p22"/>
          <p:cNvPicPr preferRelativeResize="0"/>
          <p:nvPr/>
        </p:nvPicPr>
        <p:blipFill rotWithShape="1">
          <a:blip r:embed="rId4">
            <a:alphaModFix/>
          </a:blip>
          <a:srcRect b="0" l="0" r="0" t="0"/>
          <a:stretch/>
        </p:blipFill>
        <p:spPr>
          <a:xfrm>
            <a:off x="720000" y="4032000"/>
            <a:ext cx="4541760" cy="25588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