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77"/>
      <p:regular r:id="rId12"/>
    </p:embeddedFont>
    <p:embeddedFont>
      <p:font typeface="DM Sans Bold" pitchFamily="2" charset="7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 autoAdjust="0"/>
    <p:restoredTop sz="94609" autoAdjust="0"/>
  </p:normalViewPr>
  <p:slideViewPr>
    <p:cSldViewPr>
      <p:cViewPr varScale="1">
        <p:scale>
          <a:sx n="99" d="100"/>
          <a:sy n="99" d="100"/>
        </p:scale>
        <p:origin x="216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s://www.sonarsource.com/products/sonarqub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onarsource.com/products/sonarqub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products/sonarqub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products/sonarlint/ide-logi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bletech.in" TargetMode="External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snippetmaster.vitabletech.in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562086"/>
            <a:ext cx="18288000" cy="1726968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hlinkClick r:id="rId2" tooltip="https://www.sonarsource.com/products/sonarqube/"/>
          </p:cNvPr>
          <p:cNvSpPr/>
          <p:nvPr/>
        </p:nvSpPr>
        <p:spPr>
          <a:xfrm>
            <a:off x="3854690" y="9037639"/>
            <a:ext cx="3228018" cy="775862"/>
          </a:xfrm>
          <a:custGeom>
            <a:avLst/>
            <a:gdLst/>
            <a:ahLst/>
            <a:cxnLst/>
            <a:rect l="l" t="t" r="r" b="b"/>
            <a:pathLst>
              <a:path w="3228018" h="775862">
                <a:moveTo>
                  <a:pt x="0" y="0"/>
                </a:moveTo>
                <a:lnTo>
                  <a:pt x="3228018" y="0"/>
                </a:lnTo>
                <a:lnTo>
                  <a:pt x="3228018" y="775862"/>
                </a:lnTo>
                <a:lnTo>
                  <a:pt x="0" y="775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006" b="-20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845983" y="0"/>
            <a:ext cx="8451542" cy="8562086"/>
          </a:xfrm>
          <a:custGeom>
            <a:avLst/>
            <a:gdLst/>
            <a:ahLst/>
            <a:cxnLst/>
            <a:rect l="l" t="t" r="r" b="b"/>
            <a:pathLst>
              <a:path w="8451542" h="8562086">
                <a:moveTo>
                  <a:pt x="0" y="0"/>
                </a:moveTo>
                <a:lnTo>
                  <a:pt x="8451542" y="0"/>
                </a:lnTo>
                <a:lnTo>
                  <a:pt x="8451542" y="8562086"/>
                </a:lnTo>
                <a:lnTo>
                  <a:pt x="0" y="8562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910" r="-451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8564141"/>
            <a:ext cx="2470203" cy="1724914"/>
          </a:xfrm>
          <a:custGeom>
            <a:avLst/>
            <a:gdLst/>
            <a:ahLst/>
            <a:cxnLst/>
            <a:rect l="l" t="t" r="r" b="b"/>
            <a:pathLst>
              <a:path w="2470203" h="1724914">
                <a:moveTo>
                  <a:pt x="0" y="0"/>
                </a:moveTo>
                <a:lnTo>
                  <a:pt x="2470203" y="0"/>
                </a:lnTo>
                <a:lnTo>
                  <a:pt x="2470203" y="1724913"/>
                </a:lnTo>
                <a:lnTo>
                  <a:pt x="0" y="17249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85" r="-49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973747" y="8932277"/>
            <a:ext cx="1073821" cy="1046481"/>
          </a:xfrm>
          <a:custGeom>
            <a:avLst/>
            <a:gdLst/>
            <a:ahLst/>
            <a:cxnLst/>
            <a:rect l="l" t="t" r="r" b="b"/>
            <a:pathLst>
              <a:path w="1073821" h="1046481">
                <a:moveTo>
                  <a:pt x="0" y="0"/>
                </a:moveTo>
                <a:lnTo>
                  <a:pt x="1073821" y="0"/>
                </a:lnTo>
                <a:lnTo>
                  <a:pt x="1073821" y="1046481"/>
                </a:lnTo>
                <a:lnTo>
                  <a:pt x="0" y="1046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358682" y="2464182"/>
            <a:ext cx="10491963" cy="3633722"/>
            <a:chOff x="0" y="0"/>
            <a:chExt cx="13989284" cy="4844963"/>
          </a:xfrm>
        </p:grpSpPr>
        <p:sp>
          <p:nvSpPr>
            <p:cNvPr id="9" name="TextBox 9"/>
            <p:cNvSpPr txBox="1"/>
            <p:nvPr/>
          </p:nvSpPr>
          <p:spPr>
            <a:xfrm>
              <a:off x="0" y="9525"/>
              <a:ext cx="13989284" cy="3825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1399"/>
                </a:lnSpc>
              </a:pPr>
              <a:r>
                <a:rPr lang="en-US" sz="9499">
                  <a:solidFill>
                    <a:srgbClr val="000000"/>
                  </a:solidFill>
                  <a:latin typeface="DM Sans"/>
                </a:rPr>
                <a:t>Elevating React Development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190912"/>
              <a:ext cx="13989284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000000"/>
                  </a:solidFill>
                  <a:latin typeface="DM Sans"/>
                </a:rPr>
                <a:t>Ensuring Code Quality and Security with SonarQube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17196" y="8998573"/>
            <a:ext cx="4754558" cy="913888"/>
            <a:chOff x="0" y="0"/>
            <a:chExt cx="6339410" cy="1218517"/>
          </a:xfrm>
        </p:grpSpPr>
        <p:sp>
          <p:nvSpPr>
            <p:cNvPr id="12" name="Freeform 12"/>
            <p:cNvSpPr/>
            <p:nvPr/>
          </p:nvSpPr>
          <p:spPr>
            <a:xfrm>
              <a:off x="1286561" y="112198"/>
              <a:ext cx="5052849" cy="994121"/>
            </a:xfrm>
            <a:custGeom>
              <a:avLst/>
              <a:gdLst/>
              <a:ahLst/>
              <a:cxnLst/>
              <a:rect l="l" t="t" r="r" b="b"/>
              <a:pathLst>
                <a:path w="5052849" h="994121">
                  <a:moveTo>
                    <a:pt x="0" y="0"/>
                  </a:moveTo>
                  <a:lnTo>
                    <a:pt x="5052849" y="0"/>
                  </a:lnTo>
                  <a:lnTo>
                    <a:pt x="5052849" y="994121"/>
                  </a:lnTo>
                  <a:lnTo>
                    <a:pt x="0" y="994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24206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286561" cy="1218517"/>
            </a:xfrm>
            <a:custGeom>
              <a:avLst/>
              <a:gdLst/>
              <a:ahLst/>
              <a:cxnLst/>
              <a:rect l="l" t="t" r="r" b="b"/>
              <a:pathLst>
                <a:path w="1286561" h="1218517">
                  <a:moveTo>
                    <a:pt x="0" y="0"/>
                  </a:moveTo>
                  <a:lnTo>
                    <a:pt x="1286561" y="0"/>
                  </a:lnTo>
                  <a:lnTo>
                    <a:pt x="1286561" y="1218517"/>
                  </a:lnTo>
                  <a:lnTo>
                    <a:pt x="0" y="1218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1699" r="-48226" b="-4206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479774"/>
            <a:ext cx="18288000" cy="809280"/>
          </a:xfrm>
          <a:prstGeom prst="rect">
            <a:avLst/>
          </a:prstGeom>
          <a:solidFill>
            <a:srgbClr val="F4F4F4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7794923" cy="10287000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3206523" y="0"/>
            <a:ext cx="0" cy="1925481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772587" y="1925481"/>
            <a:ext cx="2858346" cy="2858346"/>
          </a:xfrm>
          <a:custGeom>
            <a:avLst/>
            <a:gdLst/>
            <a:ahLst/>
            <a:cxnLst/>
            <a:rect l="l" t="t" r="r" b="b"/>
            <a:pathLst>
              <a:path w="2858346" h="2858346">
                <a:moveTo>
                  <a:pt x="0" y="0"/>
                </a:moveTo>
                <a:lnTo>
                  <a:pt x="2858347" y="0"/>
                </a:lnTo>
                <a:lnTo>
                  <a:pt x="2858347" y="2858347"/>
                </a:lnTo>
                <a:lnTo>
                  <a:pt x="0" y="2858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0" y="8564141"/>
            <a:ext cx="2470203" cy="1724914"/>
          </a:xfrm>
          <a:custGeom>
            <a:avLst/>
            <a:gdLst/>
            <a:ahLst/>
            <a:cxnLst/>
            <a:rect l="l" t="t" r="r" b="b"/>
            <a:pathLst>
              <a:path w="2470203" h="1724914">
                <a:moveTo>
                  <a:pt x="0" y="0"/>
                </a:moveTo>
                <a:lnTo>
                  <a:pt x="2470203" y="0"/>
                </a:lnTo>
                <a:lnTo>
                  <a:pt x="2470203" y="1724913"/>
                </a:lnTo>
                <a:lnTo>
                  <a:pt x="0" y="1724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085" r="-49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360973" y="9426597"/>
            <a:ext cx="3789637" cy="745591"/>
          </a:xfrm>
          <a:custGeom>
            <a:avLst/>
            <a:gdLst/>
            <a:ahLst/>
            <a:cxnLst/>
            <a:rect l="l" t="t" r="r" b="b"/>
            <a:pathLst>
              <a:path w="3789637" h="745591">
                <a:moveTo>
                  <a:pt x="0" y="0"/>
                </a:moveTo>
                <a:lnTo>
                  <a:pt x="3789637" y="0"/>
                </a:lnTo>
                <a:lnTo>
                  <a:pt x="3789637" y="745591"/>
                </a:lnTo>
                <a:lnTo>
                  <a:pt x="0" y="7455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420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396053" y="9375166"/>
            <a:ext cx="964921" cy="913888"/>
          </a:xfrm>
          <a:custGeom>
            <a:avLst/>
            <a:gdLst/>
            <a:ahLst/>
            <a:cxnLst/>
            <a:rect l="l" t="t" r="r" b="b"/>
            <a:pathLst>
              <a:path w="964921" h="913888">
                <a:moveTo>
                  <a:pt x="0" y="0"/>
                </a:moveTo>
                <a:lnTo>
                  <a:pt x="964920" y="0"/>
                </a:lnTo>
                <a:lnTo>
                  <a:pt x="964920" y="913888"/>
                </a:lnTo>
                <a:lnTo>
                  <a:pt x="0" y="9138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699" r="-48226" b="-420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07333" y="3197915"/>
            <a:ext cx="6439922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DM Sans"/>
              </a:rPr>
              <a:t>I’d love your feedback on my session!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74957" y="5297755"/>
            <a:ext cx="485360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DM Sans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794923" cy="10287000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5400000">
            <a:off x="2536567" y="1135533"/>
            <a:ext cx="273131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010650" y="1842283"/>
            <a:ext cx="8115300" cy="1564642"/>
            <a:chOff x="0" y="0"/>
            <a:chExt cx="10820400" cy="2086190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10820400" cy="654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M Sans"/>
                </a:rPr>
                <a:t>My React Journey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26215"/>
              <a:ext cx="10820400" cy="1059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00"/>
                </a:lnSpc>
              </a:pPr>
              <a:r>
                <a:rPr lang="en-US" sz="2200">
                  <a:solidFill>
                    <a:srgbClr val="000000"/>
                  </a:solidFill>
                  <a:latin typeface="DM Sans"/>
                </a:rPr>
                <a:t>Ever since I started using React, I have been amazed by its capabilities and it has become my favourite Library.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010650" y="5926725"/>
            <a:ext cx="8115300" cy="1975468"/>
            <a:chOff x="0" y="0"/>
            <a:chExt cx="10820400" cy="2633958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10820400" cy="654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M Sans"/>
                </a:rPr>
                <a:t>My Experience with Sonarqube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26215"/>
              <a:ext cx="10820400" cy="1607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00"/>
                </a:lnSpc>
              </a:pPr>
              <a:r>
                <a:rPr lang="en-US" sz="2200">
                  <a:solidFill>
                    <a:srgbClr val="000000"/>
                  </a:solidFill>
                  <a:latin typeface="DM Sans"/>
                </a:rPr>
                <a:t>I started using SonarQube for my React projects last year and it has been an absolute game-changer for ensuring code quality and security.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13024" y="7163106"/>
            <a:ext cx="376887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 Bold"/>
              </a:rPr>
              <a:t>ABOUT ME</a:t>
            </a:r>
          </a:p>
        </p:txBody>
      </p:sp>
      <p:sp>
        <p:nvSpPr>
          <p:cNvPr id="11" name="Freeform 11"/>
          <p:cNvSpPr/>
          <p:nvPr/>
        </p:nvSpPr>
        <p:spPr>
          <a:xfrm>
            <a:off x="9525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873172" y="2505953"/>
            <a:ext cx="4114800" cy="4114800"/>
            <a:chOff x="0" y="0"/>
            <a:chExt cx="5486400" cy="548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8763" y="-337274"/>
            <a:ext cx="0" cy="360781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9479774"/>
            <a:ext cx="18288000" cy="809280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390129" y="104114"/>
            <a:ext cx="1747867" cy="1176315"/>
          </a:xfrm>
          <a:custGeom>
            <a:avLst/>
            <a:gdLst/>
            <a:ahLst/>
            <a:cxnLst/>
            <a:rect l="l" t="t" r="r" b="b"/>
            <a:pathLst>
              <a:path w="1747867" h="1176315">
                <a:moveTo>
                  <a:pt x="0" y="0"/>
                </a:moveTo>
                <a:lnTo>
                  <a:pt x="1747867" y="0"/>
                </a:lnTo>
                <a:lnTo>
                  <a:pt x="1747867" y="1176315"/>
                </a:lnTo>
                <a:lnTo>
                  <a:pt x="0" y="11763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33463" y="3476499"/>
            <a:ext cx="1623060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50"/>
              </a:lnSpc>
            </a:pPr>
            <a:r>
              <a:rPr lang="en-US" sz="7875">
                <a:solidFill>
                  <a:srgbClr val="000000"/>
                </a:solidFill>
                <a:latin typeface="DM Sans"/>
              </a:rPr>
              <a:t>Let’s Begin...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32404" y="9751064"/>
            <a:ext cx="682319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DM Sans"/>
              </a:rPr>
              <a:t>ELEVATING REACT DEVELOPMENT WITH SONARQUBE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3158" y="5447568"/>
            <a:ext cx="15041683" cy="1855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9"/>
              </a:lnSpc>
              <a:spcBef>
                <a:spcPct val="0"/>
              </a:spcBef>
            </a:pPr>
            <a:r>
              <a:rPr lang="en-US" sz="4057">
                <a:solidFill>
                  <a:srgbClr val="000000"/>
                </a:solidFill>
                <a:latin typeface="DM Sans"/>
              </a:rPr>
              <a:t>“Any fool can write code that a computer can understand. Good programmers write code that humans can understand” </a:t>
            </a:r>
          </a:p>
          <a:p>
            <a:pPr algn="ctr">
              <a:lnSpc>
                <a:spcPts val="4869"/>
              </a:lnSpc>
              <a:spcBef>
                <a:spcPct val="0"/>
              </a:spcBef>
            </a:pPr>
            <a:r>
              <a:rPr lang="en-US" sz="4057">
                <a:solidFill>
                  <a:srgbClr val="000000"/>
                </a:solidFill>
                <a:latin typeface="DM Sans"/>
              </a:rPr>
              <a:t>- Martin Fowler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797555" cy="10287000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7905507"/>
            <a:ext cx="6797555" cy="2381493"/>
          </a:xfrm>
          <a:custGeom>
            <a:avLst/>
            <a:gdLst/>
            <a:ahLst/>
            <a:cxnLst/>
            <a:rect l="l" t="t" r="r" b="b"/>
            <a:pathLst>
              <a:path w="6797555" h="2381493">
                <a:moveTo>
                  <a:pt x="0" y="0"/>
                </a:moveTo>
                <a:lnTo>
                  <a:pt x="6797555" y="0"/>
                </a:lnTo>
                <a:lnTo>
                  <a:pt x="6797555" y="2381493"/>
                </a:lnTo>
                <a:lnTo>
                  <a:pt x="0" y="2381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9" b="-142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493137" y="0"/>
            <a:ext cx="794863" cy="853767"/>
          </a:xfrm>
          <a:custGeom>
            <a:avLst/>
            <a:gdLst/>
            <a:ahLst/>
            <a:cxnLst/>
            <a:rect l="l" t="t" r="r" b="b"/>
            <a:pathLst>
              <a:path w="794863" h="853767">
                <a:moveTo>
                  <a:pt x="0" y="0"/>
                </a:moveTo>
                <a:lnTo>
                  <a:pt x="794863" y="0"/>
                </a:lnTo>
                <a:lnTo>
                  <a:pt x="794863" y="853767"/>
                </a:lnTo>
                <a:lnTo>
                  <a:pt x="0" y="853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119" t="-64314" r="-3618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496315" y="3142753"/>
            <a:ext cx="6301240" cy="3525316"/>
            <a:chOff x="0" y="0"/>
            <a:chExt cx="8401653" cy="4700421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8401653" cy="2819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000000"/>
                  </a:solidFill>
                  <a:latin typeface="DM Sans"/>
                </a:rPr>
                <a:t>Problem </a:t>
              </a:r>
            </a:p>
            <a:p>
              <a:pPr marL="0" lvl="0" indent="0">
                <a:lnSpc>
                  <a:spcPts val="8399"/>
                </a:lnSpc>
              </a:pPr>
              <a:r>
                <a:rPr lang="en-US" sz="6999">
                  <a:solidFill>
                    <a:srgbClr val="000000"/>
                  </a:solidFill>
                  <a:latin typeface="DM Sans"/>
                </a:rPr>
                <a:t>Statements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347870"/>
              <a:ext cx="8401653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M Sans"/>
                </a:rPr>
                <a:t>Code is maintained more often than it is written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084753" y="1614519"/>
            <a:ext cx="9174547" cy="5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39" lvl="1" indent="-485769">
              <a:lnSpc>
                <a:spcPts val="1124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DM Sans"/>
              </a:rPr>
              <a:t>Maintaining Code Quality</a:t>
            </a:r>
          </a:p>
          <a:p>
            <a:pPr marL="971539" lvl="1" indent="-485769">
              <a:lnSpc>
                <a:spcPts val="1124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DM Sans"/>
              </a:rPr>
              <a:t>Manual Code Reviews</a:t>
            </a:r>
          </a:p>
          <a:p>
            <a:pPr marL="971539" lvl="1" indent="-485769">
              <a:lnSpc>
                <a:spcPts val="1124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DM Sans"/>
              </a:rPr>
              <a:t>Component Reusability</a:t>
            </a:r>
          </a:p>
          <a:p>
            <a:pPr marL="971539" lvl="1" indent="-485769">
              <a:lnSpc>
                <a:spcPts val="1124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DM Sans"/>
              </a:rPr>
              <a:t>Security Vulnerabilities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794923" cy="10287000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289791" y="4374345"/>
            <a:ext cx="1349077" cy="1176350"/>
          </a:xfrm>
          <a:custGeom>
            <a:avLst/>
            <a:gdLst/>
            <a:ahLst/>
            <a:cxnLst/>
            <a:rect l="l" t="t" r="r" b="b"/>
            <a:pathLst>
              <a:path w="1349077" h="1176350">
                <a:moveTo>
                  <a:pt x="0" y="0"/>
                </a:moveTo>
                <a:lnTo>
                  <a:pt x="1349078" y="0"/>
                </a:lnTo>
                <a:lnTo>
                  <a:pt x="1349078" y="1176350"/>
                </a:lnTo>
                <a:lnTo>
                  <a:pt x="0" y="1176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341" b="-73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075380" y="2285995"/>
            <a:ext cx="10212620" cy="498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>
              <a:lnSpc>
                <a:spcPts val="7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SonarQube (formerly known as SonarSource).</a:t>
            </a:r>
          </a:p>
          <a:p>
            <a:pPr marL="647698" lvl="1" indent="-323849">
              <a:lnSpc>
                <a:spcPts val="53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SonarQube is an automatic code review tool that detects bugs, vulnerabilities, code duplication, code smells, test coverage, and excess complexity in a project.</a:t>
            </a:r>
          </a:p>
          <a:p>
            <a:pPr marL="647698" lvl="1" indent="-323849">
              <a:lnSpc>
                <a:spcPts val="52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It has support for 27 different programming languages.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11879" y="4422983"/>
            <a:ext cx="592394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573"/>
              </a:lnSpc>
            </a:pPr>
            <a:r>
              <a:rPr lang="en-US" sz="7144">
                <a:solidFill>
                  <a:srgbClr val="000000"/>
                </a:solidFill>
                <a:latin typeface="DM Sans"/>
                <a:hlinkClick r:id="rId4" tooltip="https://www.sonarsource.com/products/sonarqube/"/>
              </a:rPr>
              <a:t>SonarQube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25" y="0"/>
            <a:ext cx="7794923" cy="10287000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289791" y="4374345"/>
            <a:ext cx="1349077" cy="1176350"/>
          </a:xfrm>
          <a:custGeom>
            <a:avLst/>
            <a:gdLst/>
            <a:ahLst/>
            <a:cxnLst/>
            <a:rect l="l" t="t" r="r" b="b"/>
            <a:pathLst>
              <a:path w="1349077" h="1176350">
                <a:moveTo>
                  <a:pt x="0" y="0"/>
                </a:moveTo>
                <a:lnTo>
                  <a:pt x="1349078" y="0"/>
                </a:lnTo>
                <a:lnTo>
                  <a:pt x="1349078" y="1176350"/>
                </a:lnTo>
                <a:lnTo>
                  <a:pt x="0" y="1176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341" b="-73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11879" y="4422983"/>
            <a:ext cx="592394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573"/>
              </a:lnSpc>
            </a:pPr>
            <a:r>
              <a:rPr lang="en-US" sz="7144">
                <a:solidFill>
                  <a:srgbClr val="000000"/>
                </a:solidFill>
                <a:latin typeface="DM Sans"/>
                <a:hlinkClick r:id="rId3" tooltip="https://www.sonarsource.com/products/sonarqube/"/>
              </a:rPr>
              <a:t>SonarQube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67334" y="421957"/>
            <a:ext cx="9920666" cy="1000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>
              <a:lnSpc>
                <a:spcPts val="503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DM Sans Bold"/>
              </a:rPr>
              <a:t>Sonar defines coding issues in the below categories</a:t>
            </a:r>
          </a:p>
          <a:p>
            <a:pPr marL="1295397" lvl="2" indent="-431799">
              <a:lnSpc>
                <a:spcPts val="557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Bug (Cause unexpected problems)</a:t>
            </a:r>
          </a:p>
          <a:p>
            <a:pPr marL="1295397" lvl="2" indent="-431799">
              <a:lnSpc>
                <a:spcPts val="557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Code Smell (Violations of code design)</a:t>
            </a:r>
          </a:p>
          <a:p>
            <a:pPr marL="1295397" lvl="2" indent="-431799">
              <a:lnSpc>
                <a:spcPts val="557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Vulnerability (Weakness of security)</a:t>
            </a:r>
          </a:p>
          <a:p>
            <a:pPr marL="1295397" lvl="2" indent="-431799">
              <a:lnSpc>
                <a:spcPts val="557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New Security Hotspot (Security-sensitive piece of code)</a:t>
            </a:r>
          </a:p>
          <a:p>
            <a:pPr marL="647698" lvl="1" indent="-323849">
              <a:lnSpc>
                <a:spcPts val="52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DM Sans Bold"/>
              </a:rPr>
              <a:t>Each above categories can be further classified based on severity as below,</a:t>
            </a:r>
          </a:p>
          <a:p>
            <a:pPr marL="1295397" lvl="2" indent="-431799">
              <a:lnSpc>
                <a:spcPts val="524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Blocker</a:t>
            </a:r>
          </a:p>
          <a:p>
            <a:pPr marL="1295397" lvl="2" indent="-431799">
              <a:lnSpc>
                <a:spcPts val="524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Critical</a:t>
            </a:r>
          </a:p>
          <a:p>
            <a:pPr marL="1295397" lvl="2" indent="-431799">
              <a:lnSpc>
                <a:spcPts val="524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Major</a:t>
            </a:r>
          </a:p>
          <a:p>
            <a:pPr marL="1295397" lvl="2" indent="-431799">
              <a:lnSpc>
                <a:spcPts val="524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Minor</a:t>
            </a:r>
          </a:p>
          <a:p>
            <a:pPr marL="1295397" lvl="2" indent="-431799">
              <a:lnSpc>
                <a:spcPts val="524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Info</a:t>
            </a:r>
          </a:p>
          <a:p>
            <a:pPr>
              <a:lnSpc>
                <a:spcPts val="5249"/>
              </a:lnSpc>
            </a:pPr>
            <a:endParaRPr lang="en-US" sz="2999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479774"/>
            <a:ext cx="18288000" cy="809280"/>
          </a:xfrm>
          <a:prstGeom prst="rect">
            <a:avLst/>
          </a:prstGeom>
          <a:solidFill>
            <a:srgbClr val="F4F4F4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7794923" cy="10287000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53920" y="4299526"/>
            <a:ext cx="593888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dirty="0">
                <a:solidFill>
                  <a:srgbClr val="000000"/>
                </a:solidFill>
                <a:latin typeface="DM Sans"/>
              </a:rPr>
              <a:t>Main Features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85588" y="592949"/>
            <a:ext cx="8804412" cy="888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DM Sans Bold"/>
              </a:rPr>
              <a:t> Write Clean Code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Overall Health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Enforce Quality gate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Analyze Pull requests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Dig into Issues</a:t>
            </a:r>
          </a:p>
          <a:p>
            <a:pPr marL="647698" lvl="1" indent="-323849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999">
                <a:solidFill>
                  <a:srgbClr val="000000"/>
                </a:solidFill>
                <a:latin typeface="DM Sans Bold"/>
              </a:rPr>
              <a:t>Detect Bugs for Better Code Quality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Detect Bugs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Code Smells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Security Vulnerability</a:t>
            </a:r>
          </a:p>
          <a:p>
            <a:pPr marL="647698" lvl="1" indent="-323849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999">
                <a:solidFill>
                  <a:srgbClr val="000000"/>
                </a:solidFill>
                <a:latin typeface="DM Sans Bold"/>
              </a:rPr>
              <a:t>Multi-Language Supports</a:t>
            </a:r>
          </a:p>
          <a:p>
            <a:pPr marL="647698" lvl="1" indent="-323849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DM Sans Bold"/>
              </a:rPr>
              <a:t>Centralize Quality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All projects in one place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Shared rulesets</a:t>
            </a:r>
          </a:p>
          <a:p>
            <a:pPr marL="647698" lvl="1" indent="-323849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DM Sans Bold"/>
              </a:rPr>
              <a:t>It helps for different users in Organization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Developers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Technical management</a:t>
            </a:r>
          </a:p>
          <a:p>
            <a:pPr marL="1295397" lvl="2" indent="-431799">
              <a:lnSpc>
                <a:spcPts val="4199"/>
              </a:lnSpc>
              <a:buAutoNum type="alphaLcPeriod"/>
            </a:pPr>
            <a:r>
              <a:rPr lang="en-US" sz="2999">
                <a:solidFill>
                  <a:srgbClr val="000000"/>
                </a:solidFill>
                <a:latin typeface="DM Sans"/>
              </a:rPr>
              <a:t> Non-technical management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6692807" y="0"/>
            <a:ext cx="1028700" cy="1028700"/>
            <a:chOff x="0" y="0"/>
            <a:chExt cx="1371600" cy="13716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479774"/>
            <a:ext cx="18288000" cy="809280"/>
          </a:xfrm>
          <a:prstGeom prst="rect">
            <a:avLst/>
          </a:prstGeom>
          <a:solidFill>
            <a:srgbClr val="F4F4F4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04434" y="3943350"/>
            <a:ext cx="5583058" cy="1200150"/>
            <a:chOff x="0" y="0"/>
            <a:chExt cx="6787535" cy="1600200"/>
          </a:xfrm>
        </p:grpSpPr>
        <p:sp>
          <p:nvSpPr>
            <p:cNvPr id="4" name="Freeform 4"/>
            <p:cNvSpPr/>
            <p:nvPr/>
          </p:nvSpPr>
          <p:spPr>
            <a:xfrm>
              <a:off x="5575072" y="166384"/>
              <a:ext cx="1212463" cy="1212463"/>
            </a:xfrm>
            <a:custGeom>
              <a:avLst/>
              <a:gdLst/>
              <a:ahLst/>
              <a:cxnLst/>
              <a:rect l="l" t="t" r="r" b="b"/>
              <a:pathLst>
                <a:path w="1212463" h="1212463">
                  <a:moveTo>
                    <a:pt x="0" y="0"/>
                  </a:moveTo>
                  <a:lnTo>
                    <a:pt x="1212463" y="0"/>
                  </a:lnTo>
                  <a:lnTo>
                    <a:pt x="1212463" y="1212462"/>
                  </a:lnTo>
                  <a:lnTo>
                    <a:pt x="0" y="1212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5485308" cy="16002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9450"/>
                </a:lnSpc>
              </a:pPr>
              <a:r>
                <a:rPr lang="en-US" sz="7875" dirty="0" err="1">
                  <a:solidFill>
                    <a:srgbClr val="000000"/>
                  </a:solidFill>
                  <a:latin typeface="DM Sans"/>
                </a:rPr>
                <a:t>SonarLint</a:t>
              </a:r>
              <a:endParaRPr lang="en-US" sz="7875" dirty="0">
                <a:solidFill>
                  <a:srgbClr val="000000"/>
                </a:solidFill>
                <a:latin typeface="DM Sans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46058" y="372227"/>
            <a:ext cx="11653031" cy="872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662" lvl="1" indent="-364331">
              <a:lnSpc>
                <a:spcPts val="6345"/>
              </a:lnSpc>
              <a:buFont typeface="Arial"/>
              <a:buChar char="•"/>
            </a:pPr>
            <a:r>
              <a:rPr lang="en-US" sz="3375" spc="40">
                <a:solidFill>
                  <a:srgbClr val="000000"/>
                </a:solidFill>
                <a:latin typeface="DM Sans"/>
              </a:rPr>
              <a:t>SonarLint is a free, open-source IDE extension that helps users identify and fix coding issues during the writing codes.</a:t>
            </a:r>
          </a:p>
          <a:p>
            <a:pPr marL="728662" lvl="1" indent="-364331">
              <a:lnSpc>
                <a:spcPts val="6345"/>
              </a:lnSpc>
              <a:buFont typeface="Arial"/>
              <a:buChar char="•"/>
            </a:pPr>
            <a:r>
              <a:rPr lang="en-US" sz="3375" spc="40">
                <a:solidFill>
                  <a:srgbClr val="000000"/>
                </a:solidFill>
                <a:latin typeface="DM Sans"/>
              </a:rPr>
              <a:t>SonarLint works like a spell checker, Unreachable source code, highlighting issues as you type.</a:t>
            </a:r>
          </a:p>
          <a:p>
            <a:pPr marL="728662" lvl="1" indent="-364331">
              <a:lnSpc>
                <a:spcPts val="6345"/>
              </a:lnSpc>
              <a:buFont typeface="Arial"/>
              <a:buChar char="•"/>
            </a:pPr>
            <a:r>
              <a:rPr lang="en-US" sz="3375" spc="40">
                <a:solidFill>
                  <a:srgbClr val="000000"/>
                </a:solidFill>
                <a:latin typeface="DM Sans"/>
              </a:rPr>
              <a:t>It provides clear remediation guidance so you can fix issues before committing code.</a:t>
            </a:r>
          </a:p>
          <a:p>
            <a:pPr marL="728662" lvl="1" indent="-364331">
              <a:lnSpc>
                <a:spcPts val="6345"/>
              </a:lnSpc>
              <a:buFont typeface="Arial"/>
              <a:buChar char="•"/>
            </a:pPr>
            <a:r>
              <a:rPr lang="en-US" sz="3375" spc="40">
                <a:solidFill>
                  <a:srgbClr val="000000"/>
                </a:solidFill>
                <a:latin typeface="DM Sans"/>
              </a:rPr>
              <a:t>SonarLint is like having a coding buddy that helps you become a better programmer. As you write code, it's like having a teacher right there with you, pointing out ways to improve.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46058" y="9751064"/>
            <a:ext cx="625457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 u="sng">
                <a:solidFill>
                  <a:srgbClr val="000000"/>
                </a:solidFill>
                <a:latin typeface="DM Sans"/>
                <a:hlinkClick r:id="rId3" tooltip="https://www.sonarsource.com/products/sonarlint/ide-login"/>
              </a:rPr>
              <a:t>CLICK ME TO DOWNLOAD SONARLINT</a:t>
            </a:r>
          </a:p>
        </p:txBody>
      </p:sp>
      <p:sp>
        <p:nvSpPr>
          <p:cNvPr id="8" name="Freeform 8"/>
          <p:cNvSpPr/>
          <p:nvPr/>
        </p:nvSpPr>
        <p:spPr>
          <a:xfrm>
            <a:off x="9525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479774"/>
            <a:ext cx="18288000" cy="809280"/>
          </a:xfrm>
          <a:prstGeom prst="rect">
            <a:avLst/>
          </a:prstGeom>
          <a:solidFill>
            <a:srgbClr val="F4F4F4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9525" y="8000421"/>
            <a:ext cx="18288000" cy="2286579"/>
          </a:xfrm>
          <a:prstGeom prst="rect">
            <a:avLst/>
          </a:prstGeom>
          <a:solidFill>
            <a:srgbClr val="EDD767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525" y="0"/>
            <a:ext cx="3727294" cy="1384543"/>
          </a:xfrm>
          <a:custGeom>
            <a:avLst/>
            <a:gdLst/>
            <a:ahLst/>
            <a:cxnLst/>
            <a:rect l="l" t="t" r="r" b="b"/>
            <a:pathLst>
              <a:path w="3727294" h="1384543">
                <a:moveTo>
                  <a:pt x="0" y="0"/>
                </a:moveTo>
                <a:lnTo>
                  <a:pt x="3727294" y="0"/>
                </a:lnTo>
                <a:lnTo>
                  <a:pt x="3727294" y="1384543"/>
                </a:lnTo>
                <a:lnTo>
                  <a:pt x="0" y="1384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82" t="-57473" r="-19650" b="-496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hlinkClick r:id="rId3" tooltip="https://vitabletech.in"/>
          </p:cNvPr>
          <p:cNvSpPr/>
          <p:nvPr/>
        </p:nvSpPr>
        <p:spPr>
          <a:xfrm>
            <a:off x="7758340" y="8041408"/>
            <a:ext cx="3673568" cy="2288633"/>
          </a:xfrm>
          <a:custGeom>
            <a:avLst/>
            <a:gdLst/>
            <a:ahLst/>
            <a:cxnLst/>
            <a:rect l="l" t="t" r="r" b="b"/>
            <a:pathLst>
              <a:path w="3673568" h="2288633">
                <a:moveTo>
                  <a:pt x="0" y="0"/>
                </a:moveTo>
                <a:lnTo>
                  <a:pt x="3673567" y="0"/>
                </a:lnTo>
                <a:lnTo>
                  <a:pt x="3673567" y="2288633"/>
                </a:lnTo>
                <a:lnTo>
                  <a:pt x="0" y="228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hlinkClick r:id="rId5" tooltip="https://snippetmaster.vitabletech.in"/>
          </p:cNvPr>
          <p:cNvSpPr/>
          <p:nvPr/>
        </p:nvSpPr>
        <p:spPr>
          <a:xfrm>
            <a:off x="9525" y="8041408"/>
            <a:ext cx="3272065" cy="2204605"/>
          </a:xfrm>
          <a:custGeom>
            <a:avLst/>
            <a:gdLst/>
            <a:ahLst/>
            <a:cxnLst/>
            <a:rect l="l" t="t" r="r" b="b"/>
            <a:pathLst>
              <a:path w="3272065" h="2204605">
                <a:moveTo>
                  <a:pt x="0" y="0"/>
                </a:moveTo>
                <a:lnTo>
                  <a:pt x="3272065" y="0"/>
                </a:lnTo>
                <a:lnTo>
                  <a:pt x="3272065" y="2204605"/>
                </a:lnTo>
                <a:lnTo>
                  <a:pt x="0" y="220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904934" y="8000421"/>
            <a:ext cx="2392591" cy="2288633"/>
          </a:xfrm>
          <a:custGeom>
            <a:avLst/>
            <a:gdLst/>
            <a:ahLst/>
            <a:cxnLst/>
            <a:rect l="l" t="t" r="r" b="b"/>
            <a:pathLst>
              <a:path w="2392591" h="2288633">
                <a:moveTo>
                  <a:pt x="0" y="0"/>
                </a:moveTo>
                <a:lnTo>
                  <a:pt x="2392591" y="0"/>
                </a:lnTo>
                <a:lnTo>
                  <a:pt x="2392591" y="2288633"/>
                </a:lnTo>
                <a:lnTo>
                  <a:pt x="0" y="22886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499100" y="3288738"/>
            <a:ext cx="2843284" cy="112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72"/>
              </a:lnSpc>
            </a:pPr>
            <a:r>
              <a:rPr lang="en-US" sz="7393">
                <a:solidFill>
                  <a:srgbClr val="000000"/>
                </a:solidFill>
                <a:latin typeface="DM Sans"/>
              </a:rPr>
              <a:t>Q&amp;A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393</Words>
  <Application>Microsoft Macintosh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DM Sans Bold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started using SonarQube for my React projects last year and it has been an absolute game-changer for ensuring code quality and security.</dc:title>
  <cp:lastModifiedBy>Mayank Singh Kushwah</cp:lastModifiedBy>
  <cp:revision>2</cp:revision>
  <dcterms:created xsi:type="dcterms:W3CDTF">2006-08-16T00:00:00Z</dcterms:created>
  <dcterms:modified xsi:type="dcterms:W3CDTF">2024-04-05T15:43:26Z</dcterms:modified>
  <dc:identifier>DAF_demMJHQ</dc:identifier>
</cp:coreProperties>
</file>