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287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7378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483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807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 ci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525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ili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5582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43613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5100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3520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41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219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477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2192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42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4627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48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Uredite stilove teksta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C146-C3A3-44BB-BFF8-71D0FAC2BA41}" type="datetimeFigureOut">
              <a:rPr lang="hr-HR" smtClean="0"/>
              <a:t>27.4.2025.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BB871C-FB75-4626-9359-DF89E3AB2DD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9218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2805113" y="2298700"/>
            <a:ext cx="8915399" cy="1352725"/>
          </a:xfrm>
        </p:spPr>
        <p:txBody>
          <a:bodyPr/>
          <a:lstStyle/>
          <a:p>
            <a:r>
              <a:rPr lang="hr-HR" dirty="0"/>
              <a:t>Mini alarmni sustav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2589213" y="4713879"/>
            <a:ext cx="8836593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hr-HR" dirty="0"/>
              <a:t>		</a:t>
            </a:r>
          </a:p>
          <a:p>
            <a:pPr algn="r"/>
            <a:endParaRPr lang="hr-HR" dirty="0"/>
          </a:p>
          <a:p>
            <a:pPr algn="r"/>
            <a:r>
              <a:rPr lang="hr-HR" dirty="0"/>
              <a:t>Mario </a:t>
            </a:r>
            <a:r>
              <a:rPr lang="hr-HR" dirty="0" err="1"/>
              <a:t>Šrajbek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4768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Kratki koraci sustava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589212" y="1560352"/>
            <a:ext cx="8915400" cy="43508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Unos početnog PIN-a</a:t>
            </a:r>
          </a:p>
          <a:p>
            <a:pPr>
              <a:lnSpc>
                <a:spcPct val="150000"/>
              </a:lnSpc>
            </a:pPr>
            <a:r>
              <a:rPr lang="hr-HR" dirty="0" err="1"/>
              <a:t>Sleep</a:t>
            </a:r>
            <a:r>
              <a:rPr lang="hr-HR" dirty="0"/>
              <a:t> mode</a:t>
            </a:r>
          </a:p>
          <a:p>
            <a:pPr>
              <a:lnSpc>
                <a:spcPct val="150000"/>
              </a:lnSpc>
            </a:pPr>
            <a:r>
              <a:rPr lang="hr-HR" dirty="0"/>
              <a:t>Odabir opcije (PIR senzor/plinski senzor)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PIR senzor (čekanje na aktivaciju alarma, isključenje sa unosom PIN-a, resetiranje PIN-a </a:t>
            </a:r>
            <a:r>
              <a:rPr lang="hr-HR" dirty="0">
                <a:sym typeface="Wingdings" panose="05000000000000000000" pitchFamily="2" charset="2"/>
              </a:rPr>
              <a:t> Tipka C</a:t>
            </a:r>
            <a:r>
              <a:rPr lang="hr-HR" dirty="0"/>
              <a:t>)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Plinski senzor (granica početna za aktivaciju alarma postavljena </a:t>
            </a:r>
            <a:r>
              <a:rPr lang="hr-HR"/>
              <a:t>na 700</a:t>
            </a:r>
            <a:r>
              <a:rPr lang="hr-HR" dirty="0"/>
              <a:t>, postavljanje granice </a:t>
            </a:r>
            <a:r>
              <a:rPr lang="hr-HR" dirty="0">
                <a:sym typeface="Wingdings" panose="05000000000000000000" pitchFamily="2" charset="2"/>
              </a:rPr>
              <a:t> Tipka D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157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Komponente</a:t>
            </a:r>
          </a:p>
        </p:txBody>
      </p:sp>
      <p:graphicFrame>
        <p:nvGraphicFramePr>
          <p:cNvPr id="4" name="Rezervirano mjesto sadržaja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231045"/>
              </p:ext>
            </p:extLst>
          </p:nvPr>
        </p:nvGraphicFramePr>
        <p:xfrm>
          <a:off x="2248251" y="1711355"/>
          <a:ext cx="8716160" cy="4255026"/>
        </p:xfrm>
        <a:graphic>
          <a:graphicData uri="http://schemas.openxmlformats.org/drawingml/2006/table">
            <a:tbl>
              <a:tblPr/>
              <a:tblGrid>
                <a:gridCol w="2179040">
                  <a:extLst>
                    <a:ext uri="{9D8B030D-6E8A-4147-A177-3AD203B41FA5}">
                      <a16:colId xmlns:a16="http://schemas.microsoft.com/office/drawing/2014/main" val="1483496138"/>
                    </a:ext>
                  </a:extLst>
                </a:gridCol>
                <a:gridCol w="2179040">
                  <a:extLst>
                    <a:ext uri="{9D8B030D-6E8A-4147-A177-3AD203B41FA5}">
                      <a16:colId xmlns:a16="http://schemas.microsoft.com/office/drawing/2014/main" val="1416370245"/>
                    </a:ext>
                  </a:extLst>
                </a:gridCol>
                <a:gridCol w="2179040">
                  <a:extLst>
                    <a:ext uri="{9D8B030D-6E8A-4147-A177-3AD203B41FA5}">
                      <a16:colId xmlns:a16="http://schemas.microsoft.com/office/drawing/2014/main" val="768007186"/>
                    </a:ext>
                  </a:extLst>
                </a:gridCol>
                <a:gridCol w="2179040">
                  <a:extLst>
                    <a:ext uri="{9D8B030D-6E8A-4147-A177-3AD203B41FA5}">
                      <a16:colId xmlns:a16="http://schemas.microsoft.com/office/drawing/2014/main" val="981983375"/>
                    </a:ext>
                  </a:extLst>
                </a:gridCol>
              </a:tblGrid>
              <a:tr h="520972">
                <a:tc>
                  <a:txBody>
                    <a:bodyPr/>
                    <a:lstStyle/>
                    <a:p>
                      <a:r>
                        <a:rPr lang="hr-HR" sz="1300" b="1">
                          <a:effectLst/>
                        </a:rPr>
                        <a:t>Komponenta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 b="1">
                          <a:effectLst/>
                        </a:rPr>
                        <a:t>Količina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 b="1">
                          <a:effectLst/>
                        </a:rPr>
                        <a:t>Pinovi ili Povezivanje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 b="1">
                          <a:effectLst/>
                        </a:rPr>
                        <a:t>Opis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683441"/>
                  </a:ext>
                </a:extLst>
              </a:tr>
              <a:tr h="520972"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Arduino Uno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1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-----------------------------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-----------------------------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61259"/>
                  </a:ext>
                </a:extLst>
              </a:tr>
              <a:tr h="520972"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LCD I2C 16x2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1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SDA: A4, SCL: A5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LCD ekran sa I2C interfejsom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52090"/>
                  </a:ext>
                </a:extLst>
              </a:tr>
              <a:tr h="304111"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PIR Senzor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1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Pin 10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Detektira pokret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07002"/>
                  </a:ext>
                </a:extLst>
              </a:tr>
              <a:tr h="520972"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MQ-2 Plinski Senzor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1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A0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300">
                          <a:effectLst/>
                        </a:rPr>
                        <a:t>Plinski senzor za detekciju plina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90752"/>
                  </a:ext>
                </a:extLst>
              </a:tr>
              <a:tr h="737833"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Tipkovnica 4x4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1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 dirty="0" err="1">
                          <a:effectLst/>
                        </a:rPr>
                        <a:t>Row</a:t>
                      </a:r>
                      <a:r>
                        <a:rPr lang="hr-HR" sz="1300" dirty="0">
                          <a:effectLst/>
                        </a:rPr>
                        <a:t> 1-4: Pin 9-6, </a:t>
                      </a:r>
                      <a:r>
                        <a:rPr lang="hr-HR" sz="1300" dirty="0" err="1">
                          <a:effectLst/>
                        </a:rPr>
                        <a:t>Column</a:t>
                      </a:r>
                      <a:r>
                        <a:rPr lang="hr-HR" sz="1300" dirty="0">
                          <a:effectLst/>
                        </a:rPr>
                        <a:t> 1-4: Pin 5-2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4x4 matrix tipkovnica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653528"/>
                  </a:ext>
                </a:extLst>
              </a:tr>
              <a:tr h="304111"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Buzzer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1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Pin 12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Buzzer za alarm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94037"/>
                  </a:ext>
                </a:extLst>
              </a:tr>
              <a:tr h="520972"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VCC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1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 dirty="0">
                          <a:effectLst/>
                        </a:rPr>
                        <a:t>Pin 5V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Napajanje za sve komponente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385679"/>
                  </a:ext>
                </a:extLst>
              </a:tr>
              <a:tr h="304111"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GND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>
                          <a:effectLst/>
                        </a:rPr>
                        <a:t>1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 dirty="0">
                          <a:effectLst/>
                        </a:rPr>
                        <a:t>Pin GND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300" dirty="0">
                          <a:effectLst/>
                        </a:rPr>
                        <a:t>GND</a:t>
                      </a:r>
                    </a:p>
                  </a:txBody>
                  <a:tcPr marL="86352" marR="86352" marT="39855" marB="39855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743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8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399978" y="411063"/>
            <a:ext cx="8911687" cy="729842"/>
          </a:xfrm>
        </p:spPr>
        <p:txBody>
          <a:bodyPr/>
          <a:lstStyle/>
          <a:p>
            <a:r>
              <a:rPr lang="hr-HR" dirty="0"/>
              <a:t>Funkcionalnosti i upute za korištenje</a:t>
            </a:r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589212" y="1140905"/>
            <a:ext cx="8915400" cy="4770317"/>
          </a:xfrm>
        </p:spPr>
        <p:txBody>
          <a:bodyPr/>
          <a:lstStyle/>
          <a:p>
            <a:r>
              <a:rPr lang="hr-HR" b="1" dirty="0"/>
              <a:t>Funkcionalnosti:</a:t>
            </a:r>
          </a:p>
          <a:p>
            <a:pPr lvl="1"/>
            <a:r>
              <a:rPr lang="hr-HR" dirty="0"/>
              <a:t>Unos PIN-a za deaktivaciju alarma</a:t>
            </a:r>
          </a:p>
          <a:p>
            <a:pPr lvl="1"/>
            <a:r>
              <a:rPr lang="hr-HR" dirty="0"/>
              <a:t>Odabir između PIR (pokret) i plinskog senzora</a:t>
            </a:r>
          </a:p>
          <a:p>
            <a:pPr lvl="1"/>
            <a:r>
              <a:rPr lang="hr-HR" dirty="0"/>
              <a:t>Resetiranje PIN-a</a:t>
            </a:r>
          </a:p>
          <a:p>
            <a:pPr lvl="1"/>
            <a:r>
              <a:rPr lang="hr-HR" dirty="0"/>
              <a:t>Postavljanje granice PPM-a za plinski senzor</a:t>
            </a:r>
          </a:p>
          <a:p>
            <a:pPr lvl="1"/>
            <a:r>
              <a:rPr lang="hr-HR" dirty="0"/>
              <a:t>Automatska detekcija pokreta ili plina i aktivacija alarma</a:t>
            </a:r>
          </a:p>
          <a:p>
            <a:pPr lvl="1"/>
            <a:endParaRPr lang="hr-HR" dirty="0"/>
          </a:p>
          <a:p>
            <a:r>
              <a:rPr lang="hr-HR" b="1" dirty="0"/>
              <a:t>Upute za korištenje:</a:t>
            </a:r>
          </a:p>
          <a:p>
            <a:endParaRPr lang="hr-HR" dirty="0"/>
          </a:p>
        </p:txBody>
      </p:sp>
      <p:graphicFrame>
        <p:nvGraphicFramePr>
          <p:cNvPr id="4" name="Tablic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33611"/>
              </p:ext>
            </p:extLst>
          </p:nvPr>
        </p:nvGraphicFramePr>
        <p:xfrm>
          <a:off x="5382747" y="3775046"/>
          <a:ext cx="6705790" cy="2720340"/>
        </p:xfrm>
        <a:graphic>
          <a:graphicData uri="http://schemas.openxmlformats.org/drawingml/2006/table">
            <a:tbl>
              <a:tblPr/>
              <a:tblGrid>
                <a:gridCol w="3352895">
                  <a:extLst>
                    <a:ext uri="{9D8B030D-6E8A-4147-A177-3AD203B41FA5}">
                      <a16:colId xmlns:a16="http://schemas.microsoft.com/office/drawing/2014/main" val="1187738551"/>
                    </a:ext>
                  </a:extLst>
                </a:gridCol>
                <a:gridCol w="3352895">
                  <a:extLst>
                    <a:ext uri="{9D8B030D-6E8A-4147-A177-3AD203B41FA5}">
                      <a16:colId xmlns:a16="http://schemas.microsoft.com/office/drawing/2014/main" val="2692335054"/>
                    </a:ext>
                  </a:extLst>
                </a:gridCol>
              </a:tblGrid>
              <a:tr h="298738">
                <a:tc>
                  <a:txBody>
                    <a:bodyPr/>
                    <a:lstStyle/>
                    <a:p>
                      <a:r>
                        <a:rPr lang="hr-HR" b="1">
                          <a:effectLst/>
                        </a:rPr>
                        <a:t>Tipka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b="1" dirty="0">
                          <a:effectLst/>
                        </a:rPr>
                        <a:t>Funkcija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8381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Aktivacija PIR senzora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56880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Aktivacija plinskog senzora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640577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Resetiranje PIN-a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15466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Promjena granice PPM-a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66586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#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Pohrana unosa (PIN/PPM)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07362"/>
                  </a:ext>
                </a:extLst>
              </a:tr>
              <a:tr h="298738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</a:rPr>
                        <a:t>*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</a:rPr>
                        <a:t>Resetiranje unosa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9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29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Shema</a:t>
            </a:r>
          </a:p>
        </p:txBody>
      </p:sp>
      <p:pic>
        <p:nvPicPr>
          <p:cNvPr id="2050" name="Picture 2" descr="slikazawik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77" y="1439041"/>
            <a:ext cx="5838738" cy="541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96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140080" y="2992841"/>
            <a:ext cx="8911687" cy="1280890"/>
          </a:xfrm>
        </p:spPr>
        <p:txBody>
          <a:bodyPr/>
          <a:lstStyle/>
          <a:p>
            <a:pPr algn="ctr"/>
            <a:r>
              <a:rPr lang="hr-HR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1016632871"/>
      </p:ext>
    </p:extLst>
  </p:cSld>
  <p:clrMapOvr>
    <a:masterClrMapping/>
  </p:clrMapOvr>
</p:sld>
</file>

<file path=ppt/theme/theme1.xml><?xml version="1.0" encoding="utf-8"?>
<a:theme xmlns:a="http://schemas.openxmlformats.org/drawingml/2006/main" name="Pramen">
  <a:themeElements>
    <a:clrScheme name="Pram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Pram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am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216</Words>
  <Application>Microsoft Office PowerPoint</Application>
  <PresentationFormat>Široki zaslon</PresentationFormat>
  <Paragraphs>72</Paragraphs>
  <Slides>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Pramen</vt:lpstr>
      <vt:lpstr>Mini alarmni sustav</vt:lpstr>
      <vt:lpstr>Kratki koraci sustava</vt:lpstr>
      <vt:lpstr>Komponente</vt:lpstr>
      <vt:lpstr>Funkcionalnosti i upute za korištenje</vt:lpstr>
      <vt:lpstr>Shema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alarmni sustav</dc:title>
  <dc:creator>Mario Srajbek</dc:creator>
  <cp:lastModifiedBy>MAREK</cp:lastModifiedBy>
  <cp:revision>5</cp:revision>
  <dcterms:created xsi:type="dcterms:W3CDTF">2025-04-23T12:27:32Z</dcterms:created>
  <dcterms:modified xsi:type="dcterms:W3CDTF">2025-04-27T18:03:54Z</dcterms:modified>
</cp:coreProperties>
</file>