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735471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735471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735471d8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735471d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735471d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735471d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7342bdebe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7342bdebe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735471d8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735471d8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735471d8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735471d8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735471d8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735471d8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735471d8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735471d8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google.com/search?sca_esv=be1f4daf33da1a0f&amp;sxsrf=ACQVn0_cetr7nSwg6DKOuGU8jhSaOY5HoQ:1706720810418&amp;q=Adaboost+algorithm&amp;spell=1&amp;sa=X&amp;ved=2ahUKEwiyyoq9joiEAxXzplYBHWySAEQQkeECKAB6BAgIEAI" TargetMode="External"/><Relationship Id="rId4" Type="http://schemas.openxmlformats.org/officeDocument/2006/relationships/hyperlink" Target="https://www.google.com/search?sca_esv=be1f4daf33da1a0f&amp;sxsrf=ACQVn0_cetr7nSwg6DKOuGU8jhSaOY5HoQ:1706720810418&amp;q=Adaboost+algorithm&amp;spell=1&amp;sa=X&amp;ved=2ahUKEwiyyoq9joiEAxXzplYBHWySAEQQkeECKAB6BAgIEA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google.com/search?sca_esv=be1f4daf33da1a0f&amp;sxsrf=ACQVn0_cetr7nSwg6DKOuGU8jhSaOY5HoQ:1706720810418&amp;q=Adaboost+algorithm&amp;spell=1&amp;sa=X&amp;ved=2ahUKEwiyyoq9joiEAxXzplYBHWySAEQQkeECKAB6BAgIEAI" TargetMode="External"/><Relationship Id="rId4" Type="http://schemas.openxmlformats.org/officeDocument/2006/relationships/hyperlink" Target="https://blogs.oracle.com/ai-and-datascience/post/transforming-organ-transplant-oci-data-platfor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07458" y="12780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Personalized Donor-Recipient Matching for Organ Transplantation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256975" y="267200"/>
            <a:ext cx="8520600" cy="4338300"/>
          </a:xfrm>
          <a:prstGeom prst="rect">
            <a:avLst/>
          </a:prstGeom>
        </p:spPr>
        <p:txBody>
          <a:bodyPr anchorCtr="0" anchor="t" bIns="91425" lIns="91425" spcFirstLastPara="1" rIns="91425" wrap="square" tIns="91425">
            <a:normAutofit fontScale="90000"/>
          </a:bodyPr>
          <a:lstStyle/>
          <a:p>
            <a:pPr indent="0" lvl="0" marL="0" rtl="0" algn="just">
              <a:lnSpc>
                <a:spcPct val="95000"/>
              </a:lnSpc>
              <a:spcBef>
                <a:spcPts val="1200"/>
              </a:spcBef>
              <a:spcAft>
                <a:spcPts val="0"/>
              </a:spcAft>
              <a:buNone/>
            </a:pPr>
            <a:r>
              <a:rPr b="1" lang="en-GB" sz="1652"/>
              <a:t>Student Details:									</a:t>
            </a:r>
            <a:r>
              <a:rPr b="1" lang="en-GB" sz="1655">
                <a:latin typeface="Times New Roman"/>
                <a:ea typeface="Times New Roman"/>
                <a:cs typeface="Times New Roman"/>
                <a:sym typeface="Times New Roman"/>
              </a:rPr>
              <a:t>Project Guide:</a:t>
            </a:r>
            <a:endParaRPr b="1" sz="2319"/>
          </a:p>
          <a:p>
            <a:pPr indent="0" lvl="0" marL="0" rtl="0" algn="just">
              <a:lnSpc>
                <a:spcPct val="115000"/>
              </a:lnSpc>
              <a:spcBef>
                <a:spcPts val="1200"/>
              </a:spcBef>
              <a:spcAft>
                <a:spcPts val="0"/>
              </a:spcAft>
              <a:buClr>
                <a:schemeClr val="dk1"/>
              </a:buClr>
              <a:buSzPct val="100000"/>
              <a:buFont typeface="Arial"/>
              <a:buNone/>
            </a:pPr>
            <a:r>
              <a:rPr lang="en-GB"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1100">
                <a:latin typeface="Times New Roman"/>
                <a:ea typeface="Times New Roman"/>
                <a:cs typeface="Times New Roman"/>
                <a:sym typeface="Times New Roman"/>
              </a:rPr>
              <a:t>MS Sathvick							</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00">
                <a:latin typeface="Times New Roman"/>
                <a:ea typeface="Times New Roman"/>
                <a:cs typeface="Times New Roman"/>
                <a:sym typeface="Times New Roman"/>
              </a:rPr>
              <a:t>Dept. of Artificial Intelligence and Data Science</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00">
                <a:latin typeface="Times New Roman"/>
                <a:ea typeface="Times New Roman"/>
                <a:cs typeface="Times New Roman"/>
                <a:sym typeface="Times New Roman"/>
              </a:rPr>
              <a:t>Ramaiah Institute of Technology</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00">
                <a:latin typeface="Times New Roman"/>
                <a:ea typeface="Times New Roman"/>
                <a:cs typeface="Times New Roman"/>
                <a:sym typeface="Times New Roman"/>
              </a:rPr>
              <a:t>Ph: 8088988807</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00">
                <a:latin typeface="Times New Roman"/>
                <a:ea typeface="Times New Roman"/>
                <a:cs typeface="Times New Roman"/>
                <a:sym typeface="Times New Roman"/>
              </a:rPr>
              <a:t>Email :1ms21ad030@msrit.edu</a:t>
            </a:r>
            <a:endParaRPr sz="1211">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sz="1100">
                <a:latin typeface="Times New Roman"/>
                <a:ea typeface="Times New Roman"/>
                <a:cs typeface="Times New Roman"/>
                <a:sym typeface="Times New Roman"/>
              </a:rPr>
              <a:t>Chetan Reddy K					</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00">
                <a:latin typeface="Times New Roman"/>
                <a:ea typeface="Times New Roman"/>
                <a:cs typeface="Times New Roman"/>
                <a:sym typeface="Times New Roman"/>
              </a:rPr>
              <a:t>Dept. of Artificial Intelligence and Data Science</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00">
                <a:latin typeface="Times New Roman"/>
                <a:ea typeface="Times New Roman"/>
                <a:cs typeface="Times New Roman"/>
                <a:sym typeface="Times New Roman"/>
              </a:rPr>
              <a:t>Ramaiah Institute of Technology</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00">
                <a:latin typeface="Times New Roman"/>
                <a:ea typeface="Times New Roman"/>
                <a:cs typeface="Times New Roman"/>
                <a:sym typeface="Times New Roman"/>
              </a:rPr>
              <a:t>Ph: 8073896309</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00">
                <a:latin typeface="Times New Roman"/>
                <a:ea typeface="Times New Roman"/>
                <a:cs typeface="Times New Roman"/>
                <a:sym typeface="Times New Roman"/>
              </a:rPr>
              <a:t>Email :1ms21ad017@msrit.edu</a:t>
            </a:r>
            <a:endParaRPr sz="1211">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988">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t/>
            </a:r>
            <a:endParaRPr b="1" sz="1652"/>
          </a:p>
          <a:p>
            <a:pPr indent="0" lvl="0" marL="0" rtl="0" algn="just">
              <a:lnSpc>
                <a:spcPct val="95000"/>
              </a:lnSpc>
              <a:spcBef>
                <a:spcPts val="1200"/>
              </a:spcBef>
              <a:spcAft>
                <a:spcPts val="0"/>
              </a:spcAft>
              <a:buNone/>
            </a:pPr>
            <a:r>
              <a:t/>
            </a:r>
            <a:endParaRPr b="1" sz="1652"/>
          </a:p>
          <a:p>
            <a:pPr indent="0" lvl="0" marL="0" rtl="0" algn="just">
              <a:lnSpc>
                <a:spcPct val="95000"/>
              </a:lnSpc>
              <a:spcBef>
                <a:spcPts val="1200"/>
              </a:spcBef>
              <a:spcAft>
                <a:spcPts val="0"/>
              </a:spcAft>
              <a:buNone/>
            </a:pPr>
            <a:r>
              <a:t/>
            </a:r>
            <a:endParaRPr b="1" sz="1652"/>
          </a:p>
          <a:p>
            <a:pPr indent="0" lvl="0" marL="0" rtl="0" algn="just">
              <a:lnSpc>
                <a:spcPct val="95000"/>
              </a:lnSpc>
              <a:spcBef>
                <a:spcPts val="1200"/>
              </a:spcBef>
              <a:spcAft>
                <a:spcPts val="0"/>
              </a:spcAft>
              <a:buNone/>
            </a:pPr>
            <a:r>
              <a:t/>
            </a:r>
            <a:endParaRPr b="1" sz="1652"/>
          </a:p>
          <a:p>
            <a:pPr indent="0" lvl="0" marL="0" rtl="0" algn="just">
              <a:lnSpc>
                <a:spcPct val="95000"/>
              </a:lnSpc>
              <a:spcBef>
                <a:spcPts val="1200"/>
              </a:spcBef>
              <a:spcAft>
                <a:spcPts val="0"/>
              </a:spcAft>
              <a:buClr>
                <a:schemeClr val="dk1"/>
              </a:buClr>
              <a:buSzPts val="248"/>
              <a:buFont typeface="Arial"/>
              <a:buNone/>
            </a:pPr>
            <a:r>
              <a:t/>
            </a:r>
            <a:endParaRPr b="1" sz="1652"/>
          </a:p>
          <a:p>
            <a:pPr indent="0" lvl="0" marL="0" rtl="0" algn="l">
              <a:spcBef>
                <a:spcPts val="1200"/>
              </a:spcBef>
              <a:spcAft>
                <a:spcPts val="0"/>
              </a:spcAft>
              <a:buNone/>
            </a:pPr>
            <a:r>
              <a:t/>
            </a:r>
            <a:endParaRPr sz="775" u="sng"/>
          </a:p>
        </p:txBody>
      </p:sp>
      <p:sp>
        <p:nvSpPr>
          <p:cNvPr id="60" name="Google Shape;60;p14"/>
          <p:cNvSpPr txBox="1"/>
          <p:nvPr/>
        </p:nvSpPr>
        <p:spPr>
          <a:xfrm>
            <a:off x="3123500" y="2181800"/>
            <a:ext cx="2038200" cy="1108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988">
                <a:solidFill>
                  <a:schemeClr val="dk1"/>
                </a:solidFill>
                <a:latin typeface="Times New Roman"/>
                <a:ea typeface="Times New Roman"/>
                <a:cs typeface="Times New Roman"/>
                <a:sym typeface="Times New Roman"/>
              </a:rPr>
              <a:t>Kaushik Poojary</a:t>
            </a:r>
            <a:r>
              <a:rPr lang="en-GB" sz="988">
                <a:solidFill>
                  <a:schemeClr val="dk1"/>
                </a:solidFill>
                <a:latin typeface="Times New Roman"/>
                <a:ea typeface="Times New Roman"/>
                <a:cs typeface="Times New Roman"/>
                <a:sym typeface="Times New Roman"/>
              </a:rPr>
              <a:t>			</a:t>
            </a:r>
            <a:endParaRPr sz="988">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988">
                <a:solidFill>
                  <a:schemeClr val="dk1"/>
                </a:solidFill>
                <a:latin typeface="Times New Roman"/>
                <a:ea typeface="Times New Roman"/>
                <a:cs typeface="Times New Roman"/>
                <a:sym typeface="Times New Roman"/>
              </a:rPr>
              <a:t>Dept. of Artificial Intelligence and Data Science</a:t>
            </a:r>
            <a:endParaRPr sz="988">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988">
                <a:solidFill>
                  <a:schemeClr val="dk1"/>
                </a:solidFill>
                <a:latin typeface="Times New Roman"/>
                <a:ea typeface="Times New Roman"/>
                <a:cs typeface="Times New Roman"/>
                <a:sym typeface="Times New Roman"/>
              </a:rPr>
              <a:t>Ramaiah Institute of Technology</a:t>
            </a:r>
            <a:endParaRPr sz="988">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988">
                <a:solidFill>
                  <a:schemeClr val="dk1"/>
                </a:solidFill>
                <a:latin typeface="Times New Roman"/>
                <a:ea typeface="Times New Roman"/>
                <a:cs typeface="Times New Roman"/>
                <a:sym typeface="Times New Roman"/>
              </a:rPr>
              <a:t>Ph: 9380685184</a:t>
            </a:r>
            <a:endParaRPr sz="988">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988">
                <a:solidFill>
                  <a:schemeClr val="dk1"/>
                </a:solidFill>
                <a:latin typeface="Times New Roman"/>
                <a:ea typeface="Times New Roman"/>
                <a:cs typeface="Times New Roman"/>
                <a:sym typeface="Times New Roman"/>
              </a:rPr>
              <a:t>Email :1ms21ad024@msrit.edu</a:t>
            </a:r>
            <a:endParaRPr sz="988">
              <a:solidFill>
                <a:schemeClr val="dk1"/>
              </a:solidFill>
              <a:latin typeface="Times New Roman"/>
              <a:ea typeface="Times New Roman"/>
              <a:cs typeface="Times New Roman"/>
              <a:sym typeface="Times New Roman"/>
            </a:endParaRPr>
          </a:p>
        </p:txBody>
      </p:sp>
      <p:sp>
        <p:nvSpPr>
          <p:cNvPr id="61" name="Google Shape;61;p14"/>
          <p:cNvSpPr txBox="1"/>
          <p:nvPr/>
        </p:nvSpPr>
        <p:spPr>
          <a:xfrm>
            <a:off x="2877250" y="898300"/>
            <a:ext cx="54600" cy="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2" name="Google Shape;62;p14"/>
          <p:cNvSpPr txBox="1"/>
          <p:nvPr/>
        </p:nvSpPr>
        <p:spPr>
          <a:xfrm>
            <a:off x="3123500" y="898300"/>
            <a:ext cx="1942500" cy="1039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988">
                <a:solidFill>
                  <a:schemeClr val="dk1"/>
                </a:solidFill>
                <a:latin typeface="Times New Roman"/>
                <a:ea typeface="Times New Roman"/>
                <a:cs typeface="Times New Roman"/>
                <a:sym typeface="Times New Roman"/>
              </a:rPr>
              <a:t>Aishwary Kadre</a:t>
            </a:r>
            <a:r>
              <a:rPr lang="en-GB" sz="988">
                <a:solidFill>
                  <a:schemeClr val="dk1"/>
                </a:solidFill>
                <a:latin typeface="Times New Roman"/>
                <a:ea typeface="Times New Roman"/>
                <a:cs typeface="Times New Roman"/>
                <a:sym typeface="Times New Roman"/>
              </a:rPr>
              <a:t>	</a:t>
            </a:r>
            <a:endParaRPr sz="988">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988">
                <a:solidFill>
                  <a:schemeClr val="dk1"/>
                </a:solidFill>
                <a:latin typeface="Times New Roman"/>
                <a:ea typeface="Times New Roman"/>
                <a:cs typeface="Times New Roman"/>
                <a:sym typeface="Times New Roman"/>
              </a:rPr>
              <a:t>Dept. of Artificial Intelligence and Data Science</a:t>
            </a:r>
            <a:endParaRPr sz="988">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988">
                <a:solidFill>
                  <a:schemeClr val="dk1"/>
                </a:solidFill>
                <a:latin typeface="Times New Roman"/>
                <a:ea typeface="Times New Roman"/>
                <a:cs typeface="Times New Roman"/>
                <a:sym typeface="Times New Roman"/>
              </a:rPr>
              <a:t>Ramaiah Institute of Technology</a:t>
            </a:r>
            <a:endParaRPr sz="988">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988">
                <a:solidFill>
                  <a:schemeClr val="dk1"/>
                </a:solidFill>
                <a:latin typeface="Times New Roman"/>
                <a:ea typeface="Times New Roman"/>
                <a:cs typeface="Times New Roman"/>
                <a:sym typeface="Times New Roman"/>
              </a:rPr>
              <a:t>Ph: 7340338936</a:t>
            </a:r>
            <a:endParaRPr sz="988">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988">
                <a:solidFill>
                  <a:schemeClr val="dk1"/>
                </a:solidFill>
                <a:latin typeface="Times New Roman"/>
                <a:ea typeface="Times New Roman"/>
                <a:cs typeface="Times New Roman"/>
                <a:sym typeface="Times New Roman"/>
              </a:rPr>
              <a:t>Email : 1ms21ad007@msrit.edu</a:t>
            </a:r>
            <a:endParaRPr sz="988">
              <a:solidFill>
                <a:schemeClr val="dk1"/>
              </a:solidFill>
              <a:latin typeface="Times New Roman"/>
              <a:ea typeface="Times New Roman"/>
              <a:cs typeface="Times New Roman"/>
              <a:sym typeface="Times New Roman"/>
            </a:endParaRPr>
          </a:p>
        </p:txBody>
      </p:sp>
      <p:sp>
        <p:nvSpPr>
          <p:cNvPr id="63" name="Google Shape;63;p14"/>
          <p:cNvSpPr txBox="1"/>
          <p:nvPr/>
        </p:nvSpPr>
        <p:spPr>
          <a:xfrm>
            <a:off x="5968825" y="953000"/>
            <a:ext cx="2133900" cy="155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GB" sz="950">
                <a:solidFill>
                  <a:schemeClr val="dk1"/>
                </a:solidFill>
                <a:latin typeface="Times New Roman"/>
                <a:ea typeface="Times New Roman"/>
                <a:cs typeface="Times New Roman"/>
                <a:sym typeface="Times New Roman"/>
              </a:rPr>
              <a:t>D</a:t>
            </a:r>
            <a:r>
              <a:rPr lang="en-GB" sz="950">
                <a:solidFill>
                  <a:schemeClr val="dk1"/>
                </a:solidFill>
                <a:latin typeface="Times New Roman"/>
                <a:ea typeface="Times New Roman"/>
                <a:cs typeface="Times New Roman"/>
                <a:sym typeface="Times New Roman"/>
              </a:rPr>
              <a:t>r. Sowmya B. J.</a:t>
            </a:r>
            <a:endParaRPr sz="950">
              <a:solidFill>
                <a:schemeClr val="dk1"/>
              </a:solidFill>
              <a:latin typeface="Times New Roman"/>
              <a:ea typeface="Times New Roman"/>
              <a:cs typeface="Times New Roman"/>
              <a:sym typeface="Times New Roman"/>
            </a:endParaRPr>
          </a:p>
          <a:p>
            <a:pPr indent="-228600" lvl="0" marL="0" rtl="0" algn="just">
              <a:lnSpc>
                <a:spcPct val="100000"/>
              </a:lnSpc>
              <a:spcBef>
                <a:spcPts val="1200"/>
              </a:spcBef>
              <a:spcAft>
                <a:spcPts val="0"/>
              </a:spcAft>
              <a:buNone/>
            </a:pPr>
            <a:r>
              <a:rPr lang="en-GB" sz="950">
                <a:solidFill>
                  <a:schemeClr val="dk1"/>
                </a:solidFill>
                <a:latin typeface="Times New Roman"/>
                <a:ea typeface="Times New Roman"/>
                <a:cs typeface="Times New Roman"/>
                <a:sym typeface="Times New Roman"/>
              </a:rPr>
              <a:t>     Associate Professor Dept. of Artificial Intelligence and  Data Science</a:t>
            </a:r>
            <a:endParaRPr sz="95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GB" sz="950">
                <a:solidFill>
                  <a:schemeClr val="dk1"/>
                </a:solidFill>
                <a:latin typeface="Times New Roman"/>
                <a:ea typeface="Times New Roman"/>
                <a:cs typeface="Times New Roman"/>
                <a:sym typeface="Times New Roman"/>
              </a:rPr>
              <a:t>Ramaiah Institute of Technology</a:t>
            </a:r>
            <a:endParaRPr sz="95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GB" sz="950">
                <a:solidFill>
                  <a:schemeClr val="dk1"/>
                </a:solidFill>
                <a:latin typeface="Times New Roman"/>
                <a:ea typeface="Times New Roman"/>
                <a:cs typeface="Times New Roman"/>
                <a:sym typeface="Times New Roman"/>
              </a:rPr>
              <a:t>Ph: 9886867568</a:t>
            </a:r>
            <a:endParaRPr sz="95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lang="en-GB" sz="950">
                <a:solidFill>
                  <a:schemeClr val="dk1"/>
                </a:solidFill>
                <a:latin typeface="Times New Roman"/>
                <a:ea typeface="Times New Roman"/>
                <a:cs typeface="Times New Roman"/>
                <a:sym typeface="Times New Roman"/>
              </a:rPr>
              <a:t>Email Id: sowmyabj@msrit.edu</a:t>
            </a:r>
            <a:endParaRPr sz="95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69" name="Google Shape;69;p1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GB" sz="1255"/>
              <a:t>This research introduces an innovative paradigm for </a:t>
            </a:r>
            <a:r>
              <a:rPr b="1" lang="en-GB" sz="1255"/>
              <a:t>optimizing organ transplantation outcomes</a:t>
            </a:r>
            <a:r>
              <a:rPr lang="en-GB" sz="1255"/>
              <a:t> through an advanced artificial intelligence (AI) system. Current organ matching methodologies, constrained by traditional criteria, often fall short in achieving optimal results. To overcome these limitations, our AI system employs a powerful ensemble learning framework, </a:t>
            </a:r>
            <a:r>
              <a:rPr b="1" lang="en-GB" sz="1300">
                <a:solidFill>
                  <a:srgbClr val="374151"/>
                </a:solidFill>
                <a:latin typeface="Roboto"/>
                <a:ea typeface="Roboto"/>
                <a:cs typeface="Roboto"/>
                <a:sym typeface="Roboto"/>
              </a:rPr>
              <a:t>Confident-Match</a:t>
            </a:r>
            <a:r>
              <a:rPr lang="en-GB" sz="1300">
                <a:solidFill>
                  <a:srgbClr val="374151"/>
                </a:solidFill>
                <a:latin typeface="Roboto"/>
                <a:ea typeface="Roboto"/>
                <a:cs typeface="Roboto"/>
                <a:sym typeface="Roboto"/>
              </a:rPr>
              <a:t> ,</a:t>
            </a:r>
            <a:r>
              <a:rPr lang="en-GB" sz="1255"/>
              <a:t> integrating Random Forest and</a:t>
            </a:r>
            <a:r>
              <a:rPr b="1" lang="en-GB" sz="1255"/>
              <a:t> XGBoost</a:t>
            </a:r>
            <a:r>
              <a:rPr lang="en-GB" sz="1255"/>
              <a:t> algorithms for genetic data interpretation and confident match prioritization. Additionally, a cluster-based tree-based algorithm enhances the system's ability to discern nuanced immunological profiles.</a:t>
            </a:r>
            <a:endParaRPr sz="1255"/>
          </a:p>
          <a:p>
            <a:pPr indent="0" lvl="0" marL="0" rtl="0" algn="l">
              <a:lnSpc>
                <a:spcPct val="105000"/>
              </a:lnSpc>
              <a:spcBef>
                <a:spcPts val="1200"/>
              </a:spcBef>
              <a:spcAft>
                <a:spcPts val="0"/>
              </a:spcAft>
              <a:buClr>
                <a:schemeClr val="dk1"/>
              </a:buClr>
              <a:buSzPts val="1100"/>
              <a:buFont typeface="Arial"/>
              <a:buNone/>
            </a:pPr>
            <a:r>
              <a:rPr lang="en-GB" sz="1255"/>
              <a:t>The primary goal is to significantly improve transplant success rates while mitigating the risks of rejection. The ensemble learning algorithm intricately analyzes detailed genetic and immunological data, forming a robust foundation for precise organ matches. The incorporation of confident match prioritization, in collaboration with advanced algorithms such as </a:t>
            </a:r>
            <a:r>
              <a:rPr b="1" lang="en-GB" sz="1300"/>
              <a:t>Ant Lion Optimisation</a:t>
            </a:r>
            <a:r>
              <a:rPr lang="en-GB" sz="1300"/>
              <a:t> </a:t>
            </a:r>
            <a:r>
              <a:rPr lang="en-GB" sz="1255"/>
              <a:t>algorithm and </a:t>
            </a:r>
            <a:r>
              <a:rPr lang="en-GB" sz="1700"/>
              <a:t> </a:t>
            </a:r>
            <a:r>
              <a:rPr lang="en-GB" sz="1300"/>
              <a:t>Multilayer Perceptrons (MLPs) for pattern learning, Convolutional Autoencoders (CAEs)</a:t>
            </a:r>
            <a:r>
              <a:rPr lang="en-GB" sz="755"/>
              <a:t> </a:t>
            </a:r>
            <a:r>
              <a:rPr lang="en-GB" sz="1255"/>
              <a:t>underscores our commitment to refining the matching process.</a:t>
            </a:r>
            <a:endParaRPr sz="1255"/>
          </a:p>
          <a:p>
            <a:pPr indent="0" lvl="0" marL="0" rtl="0" algn="l">
              <a:lnSpc>
                <a:spcPct val="105000"/>
              </a:lnSpc>
              <a:spcBef>
                <a:spcPts val="1200"/>
              </a:spcBef>
              <a:spcAft>
                <a:spcPts val="0"/>
              </a:spcAft>
              <a:buClr>
                <a:schemeClr val="dk1"/>
              </a:buClr>
              <a:buSzPts val="1100"/>
              <a:buFont typeface="Arial"/>
              <a:buNone/>
            </a:pPr>
            <a:r>
              <a:rPr lang="en-GB" sz="1255"/>
              <a:t>This comprehensive strategy presents a personalized and data-driven approach to donor-recipient matching, potentially reshaping the landscape of organ transplantation. The anticipated outcome is a substantial enhancement in overall patient outcomes, showcasing the efficiency of advanced algorithms in propelling the field towards a new era of precision medicine in transplantation.</a:t>
            </a:r>
            <a:endParaRPr sz="1255"/>
          </a:p>
          <a:p>
            <a:pPr indent="0" lvl="0" marL="0" rtl="0" algn="l">
              <a:lnSpc>
                <a:spcPct val="105000"/>
              </a:lnSpc>
              <a:spcBef>
                <a:spcPts val="1200"/>
              </a:spcBef>
              <a:spcAft>
                <a:spcPts val="1200"/>
              </a:spcAft>
              <a:buSzPts val="523"/>
              <a:buNone/>
            </a:pPr>
            <a:r>
              <a:t/>
            </a:r>
            <a:endParaRPr sz="125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0" y="-59675"/>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2"/>
                </a:solidFill>
              </a:rPr>
              <a:t>Organ Transplant Model Development :</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1. Define Objectives:</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Clearly outline organ matching, predictive analytics, and continuous improvement goals.</a:t>
            </a:r>
            <a:endParaRPr sz="1050">
              <a:solidFill>
                <a:schemeClr val="dk2"/>
              </a:solidFill>
            </a:endParaRPr>
          </a:p>
          <a:p>
            <a:pPr indent="0" lvl="0" marL="0" rtl="0" algn="l">
              <a:spcBef>
                <a:spcPts val="0"/>
              </a:spcBef>
              <a:spcAft>
                <a:spcPts val="0"/>
              </a:spcAft>
              <a:buClr>
                <a:schemeClr val="dk1"/>
              </a:buClr>
              <a:buSzPts val="1100"/>
              <a:buFont typeface="Arial"/>
              <a:buNone/>
            </a:pPr>
            <a:r>
              <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2. Data Acquisition:</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Gather donor and transplant candidate EHR data, radiology data, and organ tracking sensor data securely.</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Ensure encrypted data ingestion from multiple providers using standards like HL7 and FHIR.</a:t>
            </a:r>
            <a:endParaRPr sz="1050">
              <a:solidFill>
                <a:schemeClr val="dk2"/>
              </a:solidFill>
            </a:endParaRPr>
          </a:p>
          <a:p>
            <a:pPr indent="0" lvl="0" marL="0" rtl="0" algn="l">
              <a:spcBef>
                <a:spcPts val="0"/>
              </a:spcBef>
              <a:spcAft>
                <a:spcPts val="0"/>
              </a:spcAft>
              <a:buClr>
                <a:schemeClr val="dk1"/>
              </a:buClr>
              <a:buSzPts val="1100"/>
              <a:buFont typeface="Arial"/>
              <a:buNone/>
            </a:pPr>
            <a:r>
              <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3. Data Preprocessing:</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Clean and preprocess diverse medical data, including structured (demographics, lab results) and unstructured (clinical notes, images) data.</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Implement data standardization for a consistent view of patient records.</a:t>
            </a:r>
            <a:endParaRPr sz="1050">
              <a:solidFill>
                <a:schemeClr val="dk2"/>
              </a:solidFill>
            </a:endParaRPr>
          </a:p>
          <a:p>
            <a:pPr indent="0" lvl="0" marL="0" rtl="0" algn="l">
              <a:spcBef>
                <a:spcPts val="0"/>
              </a:spcBef>
              <a:spcAft>
                <a:spcPts val="0"/>
              </a:spcAft>
              <a:buClr>
                <a:schemeClr val="dk1"/>
              </a:buClr>
              <a:buSzPts val="1100"/>
              <a:buFont typeface="Arial"/>
              <a:buNone/>
            </a:pPr>
            <a:r>
              <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4. Feature Engineering:</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Identify relevant features from preprocessed data, considering medical factors, geolocation, and organ vitality.</a:t>
            </a:r>
            <a:endParaRPr sz="1050">
              <a:solidFill>
                <a:schemeClr val="dk2"/>
              </a:solidFill>
            </a:endParaRPr>
          </a:p>
          <a:p>
            <a:pPr indent="0" lvl="0" marL="0" rtl="0" algn="l">
              <a:spcBef>
                <a:spcPts val="0"/>
              </a:spcBef>
              <a:spcAft>
                <a:spcPts val="0"/>
              </a:spcAft>
              <a:buClr>
                <a:schemeClr val="dk1"/>
              </a:buClr>
              <a:buSzPts val="1100"/>
              <a:buFont typeface="Arial"/>
              <a:buNone/>
            </a:pPr>
            <a:r>
              <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5. Model Selection:</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Choose suitable models such as RNNs, LSTMs, and transformers based on data nature.</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Consider pretrained models like BERT for natural language processing in clinical notes.</a:t>
            </a:r>
            <a:endParaRPr sz="1050">
              <a:solidFill>
                <a:schemeClr val="dk2"/>
              </a:solidFill>
            </a:endParaRPr>
          </a:p>
          <a:p>
            <a:pPr indent="0" lvl="0" marL="0" rtl="0" algn="l">
              <a:spcBef>
                <a:spcPts val="0"/>
              </a:spcBef>
              <a:spcAft>
                <a:spcPts val="0"/>
              </a:spcAft>
              <a:buClr>
                <a:schemeClr val="dk1"/>
              </a:buClr>
              <a:buSzPts val="1100"/>
              <a:buFont typeface="Arial"/>
              <a:buNone/>
            </a:pPr>
            <a:r>
              <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6. Training and Validation:</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Split the dataset, optimize model parameters, and validate performance.</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Utilize transfer learning with pretrained models for improved training efficiency.</a:t>
            </a:r>
            <a:endParaRPr sz="1050">
              <a:solidFill>
                <a:schemeClr val="dk2"/>
              </a:solidFill>
            </a:endParaRPr>
          </a:p>
          <a:p>
            <a:pPr indent="0" lvl="0" marL="0" rtl="0" algn="l">
              <a:spcBef>
                <a:spcPts val="0"/>
              </a:spcBef>
              <a:spcAft>
                <a:spcPts val="0"/>
              </a:spcAft>
              <a:buClr>
                <a:schemeClr val="dk1"/>
              </a:buClr>
              <a:buSzPts val="1100"/>
              <a:buFont typeface="Arial"/>
              <a:buNone/>
            </a:pPr>
            <a:r>
              <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7. Real-Time Predictive Matching:</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Implement a real-time predictive matching system with continuous adaptation to new data.</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Use federated learning to enable decentralized model training on local data sources.</a:t>
            </a:r>
            <a:endParaRPr sz="1050">
              <a:solidFill>
                <a:schemeClr val="dk2"/>
              </a:solidFill>
            </a:endParaRPr>
          </a:p>
          <a:p>
            <a:pPr indent="0" lvl="0" marL="0" rtl="0" algn="l">
              <a:spcBef>
                <a:spcPts val="0"/>
              </a:spcBef>
              <a:spcAft>
                <a:spcPts val="0"/>
              </a:spcAft>
              <a:buClr>
                <a:schemeClr val="dk1"/>
              </a:buClr>
              <a:buSzPts val="1100"/>
              <a:buFont typeface="Arial"/>
              <a:buNone/>
            </a:pPr>
            <a:r>
              <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8. Security and Privacy:</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Implement robust encryption and federated learning for privacy preservation.</a:t>
            </a:r>
            <a:endParaRPr sz="1050">
              <a:solidFill>
                <a:schemeClr val="dk2"/>
              </a:solidFill>
            </a:endParaRPr>
          </a:p>
          <a:p>
            <a:pPr indent="0" lvl="0" marL="0" rtl="0" algn="l">
              <a:spcBef>
                <a:spcPts val="0"/>
              </a:spcBef>
              <a:spcAft>
                <a:spcPts val="0"/>
              </a:spcAft>
              <a:buClr>
                <a:schemeClr val="dk1"/>
              </a:buClr>
              <a:buSzPts val="1100"/>
              <a:buFont typeface="Arial"/>
              <a:buNone/>
            </a:pPr>
            <a:r>
              <a:rPr lang="en-GB" sz="1050">
                <a:solidFill>
                  <a:schemeClr val="dk2"/>
                </a:solidFill>
              </a:rPr>
              <a:t>Ensure compliance with healthcare data protection regulations.</a:t>
            </a:r>
            <a:endParaRPr sz="105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2778900" y="151400"/>
            <a:ext cx="22707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  Novelty &amp; Uniqueness</a:t>
            </a:r>
            <a:endParaRPr>
              <a:solidFill>
                <a:schemeClr val="dk2"/>
              </a:solidFill>
            </a:endParaRPr>
          </a:p>
        </p:txBody>
      </p:sp>
      <p:sp>
        <p:nvSpPr>
          <p:cNvPr id="80" name="Google Shape;80;p17"/>
          <p:cNvSpPr txBox="1"/>
          <p:nvPr/>
        </p:nvSpPr>
        <p:spPr>
          <a:xfrm>
            <a:off x="52000" y="0"/>
            <a:ext cx="8416500" cy="56799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b="1" lang="en-GB" sz="900">
                <a:solidFill>
                  <a:schemeClr val="dk2"/>
                </a:solidFill>
              </a:rPr>
              <a:t>Hybrid Ensemble Learning Approach</a:t>
            </a:r>
            <a:r>
              <a:rPr lang="en-GB" sz="900">
                <a:solidFill>
                  <a:schemeClr val="dk2"/>
                </a:solidFill>
              </a:rPr>
              <a:t>:Uniquely combines Random Forest, AdaBoost, and Differential Boosting (DBoost) algorithms, offering a comprehensive and synergistic approach to organ matching.</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b="1" lang="en-GB" sz="900">
                <a:solidFill>
                  <a:schemeClr val="dk2"/>
                </a:solidFill>
              </a:rPr>
              <a:t>Dynamic Feature Selection</a:t>
            </a:r>
            <a:r>
              <a:rPr lang="en-GB" sz="900">
                <a:solidFill>
                  <a:schemeClr val="dk2"/>
                </a:solidFill>
              </a:rPr>
              <a:t>:Utilizes advanced featur</a:t>
            </a:r>
            <a:r>
              <a:rPr lang="en-GB" sz="900">
                <a:solidFill>
                  <a:schemeClr val="dk2"/>
                </a:solidFill>
              </a:rPr>
              <a:t>e selection techniques within the ensemble</a:t>
            </a:r>
            <a:r>
              <a:rPr lang="en-GB" sz="900">
                <a:solidFill>
                  <a:schemeClr val="dk2"/>
                </a:solidFill>
              </a:rPr>
              <a:t> learning framework, adapting to the dynamic nature of genetic and immunological data, ensuring optimal matches.</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en-GB" sz="900">
                <a:solidFill>
                  <a:schemeClr val="dk2"/>
                </a:solidFill>
              </a:rPr>
              <a:t>Cluster-Based Tree Analysis:Introduces a novel cluster-based tree algorithm to identify intricate patterns in immunological profiles, enhancing the model's ability to capture complex relationships.</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b="1" lang="en-GB" sz="900">
                <a:solidFill>
                  <a:schemeClr val="dk2"/>
                </a:solidFill>
              </a:rPr>
              <a:t>Confidence-Weighted Matc</a:t>
            </a:r>
            <a:r>
              <a:rPr b="1" lang="en-GB" sz="900">
                <a:solidFill>
                  <a:schemeClr val="dk2"/>
                </a:solidFill>
              </a:rPr>
              <a:t>hes</a:t>
            </a:r>
            <a:r>
              <a:rPr lang="en-GB" sz="900">
                <a:solidFill>
                  <a:schemeClr val="dk2"/>
                </a:solidFill>
              </a:rPr>
              <a:t>:Incorporates a confidence weighting mechanism derived from ensemble learning techniques, prioritizing confident matches and improving the reliability of the organ matching process.</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b="1" lang="en-GB" sz="900">
                <a:solidFill>
                  <a:schemeClr val="dk2"/>
                </a:solidFill>
              </a:rPr>
              <a:t>Immunological Pattern Recognition</a:t>
            </a:r>
            <a:r>
              <a:rPr lang="en-GB" sz="900">
                <a:solidFill>
                  <a:schemeClr val="dk2"/>
                </a:solidFill>
              </a:rPr>
              <a:t>:</a:t>
            </a:r>
            <a:endParaRPr sz="900">
              <a:solidFill>
                <a:schemeClr val="dk2"/>
              </a:solidFill>
            </a:endParaRPr>
          </a:p>
          <a:p>
            <a:pPr indent="0" lvl="0" marL="0" rtl="0" algn="l">
              <a:spcBef>
                <a:spcPts val="0"/>
              </a:spcBef>
              <a:spcAft>
                <a:spcPts val="0"/>
              </a:spcAft>
              <a:buNone/>
            </a:pPr>
            <a:r>
              <a:rPr lang="en-GB" sz="900">
                <a:solidFill>
                  <a:schemeClr val="dk2"/>
                </a:solidFill>
              </a:rPr>
              <a:t>Pioneers the use of cluster-based tree analysis specifically designed for recognizing subtle and nuanced patterns in immunological profiles, providing a more nuanced understanding of compatibility.</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b="1" lang="en-GB" sz="900">
                <a:solidFill>
                  <a:schemeClr val="dk2"/>
                </a:solidFill>
              </a:rPr>
              <a:t>Real-time Adaptability</a:t>
            </a:r>
            <a:r>
              <a:rPr lang="en-GB" sz="900">
                <a:solidFill>
                  <a:schemeClr val="dk2"/>
                </a:solidFill>
              </a:rPr>
              <a:t>:</a:t>
            </a:r>
            <a:endParaRPr sz="900">
              <a:solidFill>
                <a:schemeClr val="dk2"/>
              </a:solidFill>
            </a:endParaRPr>
          </a:p>
          <a:p>
            <a:pPr indent="0" lvl="0" marL="0" rtl="0" algn="l">
              <a:spcBef>
                <a:spcPts val="0"/>
              </a:spcBef>
              <a:spcAft>
                <a:spcPts val="0"/>
              </a:spcAft>
              <a:buNone/>
            </a:pPr>
            <a:r>
              <a:rPr lang="en-GB" sz="900">
                <a:solidFill>
                  <a:schemeClr val="dk2"/>
                </a:solidFill>
              </a:rPr>
              <a:t>Offers real-time adaptability to changing patient conditions by continuously updating the model with new data, ensuring the most up-to-date and accurate organ matches.</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b="1" lang="en-GB" sz="900">
                <a:solidFill>
                  <a:schemeClr val="dk2"/>
                </a:solidFill>
              </a:rPr>
              <a:t>Integrative Genetic and Immunological Interpretation</a:t>
            </a:r>
            <a:r>
              <a:rPr lang="en-GB" sz="900">
                <a:solidFill>
                  <a:schemeClr val="dk2"/>
                </a:solidFill>
              </a:rPr>
              <a:t>:</a:t>
            </a:r>
            <a:endParaRPr sz="900">
              <a:solidFill>
                <a:schemeClr val="dk2"/>
              </a:solidFill>
            </a:endParaRPr>
          </a:p>
          <a:p>
            <a:pPr indent="0" lvl="0" marL="0" rtl="0" algn="l">
              <a:spcBef>
                <a:spcPts val="0"/>
              </a:spcBef>
              <a:spcAft>
                <a:spcPts val="0"/>
              </a:spcAft>
              <a:buNone/>
            </a:pPr>
            <a:r>
              <a:rPr lang="en-GB" sz="900">
                <a:solidFill>
                  <a:schemeClr val="dk2"/>
                </a:solidFill>
              </a:rPr>
              <a:t>Uniquely integrates genetic and immunological data interpretation, allowing for a holistic understanding of the compatibility landscape and facilitating more informed transplant decisions.</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b="1" lang="en-GB" sz="900">
                <a:solidFill>
                  <a:schemeClr val="dk2"/>
                </a:solidFill>
              </a:rPr>
              <a:t>Patient-Specific Optimizatio</a:t>
            </a:r>
            <a:r>
              <a:rPr lang="en-GB" sz="900">
                <a:solidFill>
                  <a:schemeClr val="dk2"/>
                </a:solidFill>
              </a:rPr>
              <a:t>n:</a:t>
            </a:r>
            <a:endParaRPr sz="900">
              <a:solidFill>
                <a:schemeClr val="dk2"/>
              </a:solidFill>
            </a:endParaRPr>
          </a:p>
          <a:p>
            <a:pPr indent="0" lvl="0" marL="0" rtl="0" algn="l">
              <a:spcBef>
                <a:spcPts val="0"/>
              </a:spcBef>
              <a:spcAft>
                <a:spcPts val="0"/>
              </a:spcAft>
              <a:buNone/>
            </a:pPr>
            <a:r>
              <a:rPr lang="en-GB" sz="900">
                <a:solidFill>
                  <a:schemeClr val="dk2"/>
                </a:solidFill>
              </a:rPr>
              <a:t>Tailors organ matching to individual patient profiles, considering unique genetic and immunological characteristics, resulting in personalized and optimized transplant recommendations.</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en-GB" sz="900">
                <a:solidFill>
                  <a:schemeClr val="dk2"/>
                </a:solidFill>
              </a:rPr>
              <a:t>Explainable AI in Transplant Decisions:</a:t>
            </a:r>
            <a:endParaRPr sz="900">
              <a:solidFill>
                <a:schemeClr val="dk2"/>
              </a:solidFill>
            </a:endParaRPr>
          </a:p>
          <a:p>
            <a:pPr indent="0" lvl="0" marL="0" rtl="0" algn="l">
              <a:spcBef>
                <a:spcPts val="0"/>
              </a:spcBef>
              <a:spcAft>
                <a:spcPts val="0"/>
              </a:spcAft>
              <a:buNone/>
            </a:pPr>
            <a:r>
              <a:rPr lang="en-GB" sz="900">
                <a:solidFill>
                  <a:schemeClr val="dk2"/>
                </a:solidFill>
              </a:rPr>
              <a:t>Implements explainable AI techniques within the model, providing transparent insights into the decision-making process for healthcare professionals, ensuring trust and accountability.</a:t>
            </a:r>
            <a:endParaRPr sz="900">
              <a:solidFill>
                <a:schemeClr val="dk2"/>
              </a:solidFill>
            </a:endParaRPr>
          </a:p>
          <a:p>
            <a:pPr indent="0" lvl="0" marL="0" rtl="0" algn="l">
              <a:spcBef>
                <a:spcPts val="0"/>
              </a:spcBef>
              <a:spcAft>
                <a:spcPts val="0"/>
              </a:spcAft>
              <a:buNone/>
            </a:pPr>
            <a:r>
              <a:rPr lang="en-GB" sz="900">
                <a:solidFill>
                  <a:schemeClr val="dk2"/>
                </a:solidFill>
              </a:rPr>
              <a:t>Adaptive Learning for Rejection Mitigation:Incorporates adaptive learning mechanisms to continually evolve and mitigate rejection risks over time, enhancing </a:t>
            </a:r>
            <a:r>
              <a:rPr lang="en-GB" sz="1100">
                <a:solidFill>
                  <a:schemeClr val="dk2"/>
                </a:solidFill>
              </a:rPr>
              <a:t>l</a:t>
            </a:r>
            <a:r>
              <a:rPr lang="en-GB" sz="900">
                <a:solidFill>
                  <a:schemeClr val="dk2"/>
                </a:solidFill>
              </a:rPr>
              <a:t>ong-term transplant success rates and patient outcomes.</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33175"/>
            <a:ext cx="8520600" cy="656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500"/>
              </a:spcBef>
              <a:spcAft>
                <a:spcPts val="0"/>
              </a:spcAft>
              <a:buNone/>
            </a:pPr>
            <a:r>
              <a:rPr b="1" lang="en-GB" sz="1350">
                <a:solidFill>
                  <a:srgbClr val="374151"/>
                </a:solidFill>
                <a:latin typeface="Roboto"/>
                <a:ea typeface="Roboto"/>
                <a:cs typeface="Roboto"/>
                <a:sym typeface="Roboto"/>
              </a:rPr>
              <a:t>Algorithms and Pretrained Models and </a:t>
            </a:r>
            <a:r>
              <a:rPr b="1" lang="en-GB" sz="1350"/>
              <a:t>Proposed Solution </a:t>
            </a:r>
            <a:endParaRPr b="1" sz="1350"/>
          </a:p>
          <a:p>
            <a:pPr indent="0" lvl="0" marL="0" rtl="0" algn="just">
              <a:lnSpc>
                <a:spcPct val="115000"/>
              </a:lnSpc>
              <a:spcBef>
                <a:spcPts val="1500"/>
              </a:spcBef>
              <a:spcAft>
                <a:spcPts val="0"/>
              </a:spcAft>
              <a:buNone/>
            </a:pPr>
            <a:r>
              <a:rPr lang="en-GB" sz="1100"/>
              <a:t> </a:t>
            </a:r>
            <a:endParaRPr sz="1100"/>
          </a:p>
          <a:p>
            <a:pPr indent="0" lvl="0" marL="0" rtl="0" algn="l">
              <a:lnSpc>
                <a:spcPct val="115000"/>
              </a:lnSpc>
              <a:spcBef>
                <a:spcPts val="1500"/>
              </a:spcBef>
              <a:spcAft>
                <a:spcPts val="1500"/>
              </a:spcAft>
              <a:buClr>
                <a:schemeClr val="dk1"/>
              </a:buClr>
              <a:buSzPct val="77343"/>
              <a:buFont typeface="Arial"/>
              <a:buNone/>
            </a:pPr>
            <a:r>
              <a:t/>
            </a:r>
            <a:endParaRPr b="1" sz="1422">
              <a:solidFill>
                <a:srgbClr val="374151"/>
              </a:solidFill>
              <a:latin typeface="Roboto"/>
              <a:ea typeface="Roboto"/>
              <a:cs typeface="Roboto"/>
              <a:sym typeface="Roboto"/>
            </a:endParaRPr>
          </a:p>
        </p:txBody>
      </p:sp>
      <p:sp>
        <p:nvSpPr>
          <p:cNvPr id="86" name="Google Shape;86;p18"/>
          <p:cNvSpPr txBox="1"/>
          <p:nvPr>
            <p:ph idx="1" type="body"/>
          </p:nvPr>
        </p:nvSpPr>
        <p:spPr>
          <a:xfrm>
            <a:off x="249350" y="825150"/>
            <a:ext cx="8520600" cy="34164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l">
              <a:spcBef>
                <a:spcPts val="1500"/>
              </a:spcBef>
              <a:spcAft>
                <a:spcPts val="0"/>
              </a:spcAft>
              <a:buClr>
                <a:schemeClr val="dk1"/>
              </a:buClr>
              <a:buSzPct val="30555"/>
              <a:buFont typeface="Arial"/>
              <a:buNone/>
            </a:pPr>
            <a:r>
              <a:rPr b="1" lang="en-GB" sz="3600">
                <a:solidFill>
                  <a:srgbClr val="374151"/>
                </a:solidFill>
                <a:latin typeface="Roboto"/>
                <a:ea typeface="Roboto"/>
                <a:cs typeface="Roboto"/>
                <a:sym typeface="Roboto"/>
              </a:rPr>
              <a:t>MODELS:</a:t>
            </a:r>
            <a:endParaRPr b="1" sz="3600">
              <a:solidFill>
                <a:srgbClr val="374151"/>
              </a:solidFill>
              <a:latin typeface="Roboto"/>
              <a:ea typeface="Roboto"/>
              <a:cs typeface="Roboto"/>
              <a:sym typeface="Roboto"/>
            </a:endParaRPr>
          </a:p>
          <a:p>
            <a:pPr indent="-228600" lvl="0" marL="457200" rtl="0" algn="l">
              <a:spcBef>
                <a:spcPts val="1500"/>
              </a:spcBef>
              <a:spcAft>
                <a:spcPts val="0"/>
              </a:spcAft>
              <a:buClr>
                <a:srgbClr val="374151"/>
              </a:buClr>
              <a:buSzPct val="100000"/>
              <a:buFont typeface="Roboto"/>
              <a:buNone/>
            </a:pPr>
            <a:r>
              <a:rPr lang="en-GB" sz="4000">
                <a:solidFill>
                  <a:srgbClr val="374151"/>
                </a:solidFill>
                <a:latin typeface="Roboto"/>
                <a:ea typeface="Roboto"/>
                <a:cs typeface="Roboto"/>
                <a:sym typeface="Roboto"/>
              </a:rPr>
              <a:t>BERT (Bidirectional Encoder Representations from Transformers) for Clinical Notes:</a:t>
            </a:r>
            <a:endParaRPr sz="4000">
              <a:solidFill>
                <a:srgbClr val="374151"/>
              </a:solidFill>
              <a:latin typeface="Roboto"/>
              <a:ea typeface="Roboto"/>
              <a:cs typeface="Roboto"/>
              <a:sym typeface="Roboto"/>
            </a:endParaRPr>
          </a:p>
          <a:p>
            <a:pPr indent="-292100" lvl="1" marL="914400" rtl="0" algn="l">
              <a:spcBef>
                <a:spcPts val="0"/>
              </a:spcBef>
              <a:spcAft>
                <a:spcPts val="0"/>
              </a:spcAft>
              <a:buClr>
                <a:srgbClr val="374151"/>
              </a:buClr>
              <a:buSzPct val="100000"/>
              <a:buFont typeface="Roboto"/>
              <a:buChar char="●"/>
            </a:pPr>
            <a:r>
              <a:rPr lang="en-GB" sz="4000">
                <a:solidFill>
                  <a:srgbClr val="374151"/>
                </a:solidFill>
                <a:latin typeface="Roboto"/>
                <a:ea typeface="Roboto"/>
                <a:cs typeface="Roboto"/>
                <a:sym typeface="Roboto"/>
              </a:rPr>
              <a:t>Task: Natural Language Processing (NLP) on clinical notes for detailed patient information.</a:t>
            </a:r>
            <a:endParaRPr sz="4000">
              <a:solidFill>
                <a:srgbClr val="374151"/>
              </a:solidFill>
              <a:latin typeface="Roboto"/>
              <a:ea typeface="Roboto"/>
              <a:cs typeface="Roboto"/>
              <a:sym typeface="Roboto"/>
            </a:endParaRPr>
          </a:p>
          <a:p>
            <a:pPr indent="-292100" lvl="1" marL="914400" rtl="0" algn="l">
              <a:spcBef>
                <a:spcPts val="0"/>
              </a:spcBef>
              <a:spcAft>
                <a:spcPts val="0"/>
              </a:spcAft>
              <a:buClr>
                <a:srgbClr val="374151"/>
              </a:buClr>
              <a:buSzPct val="100000"/>
              <a:buFont typeface="Roboto"/>
              <a:buChar char="●"/>
            </a:pPr>
            <a:r>
              <a:rPr lang="en-GB" sz="4000">
                <a:solidFill>
                  <a:srgbClr val="374151"/>
                </a:solidFill>
                <a:latin typeface="Roboto"/>
                <a:ea typeface="Roboto"/>
                <a:cs typeface="Roboto"/>
                <a:sym typeface="Roboto"/>
              </a:rPr>
              <a:t>Usage: Extract information related to medical history, conditions, and other relevant details from unstructured clinical notes.</a:t>
            </a:r>
            <a:endParaRPr sz="4000">
              <a:solidFill>
                <a:srgbClr val="374151"/>
              </a:solidFill>
              <a:latin typeface="Roboto"/>
              <a:ea typeface="Roboto"/>
              <a:cs typeface="Roboto"/>
              <a:sym typeface="Roboto"/>
            </a:endParaRPr>
          </a:p>
          <a:p>
            <a:pPr indent="-292100" lvl="1" marL="914400" rtl="0" algn="l">
              <a:spcBef>
                <a:spcPts val="0"/>
              </a:spcBef>
              <a:spcAft>
                <a:spcPts val="0"/>
              </a:spcAft>
              <a:buClr>
                <a:srgbClr val="374151"/>
              </a:buClr>
              <a:buSzPct val="100000"/>
              <a:buFont typeface="Roboto"/>
              <a:buChar char="●"/>
            </a:pPr>
            <a:r>
              <a:rPr lang="en-GB" sz="4000">
                <a:solidFill>
                  <a:srgbClr val="374151"/>
                </a:solidFill>
                <a:latin typeface="Roboto"/>
                <a:ea typeface="Roboto"/>
                <a:cs typeface="Roboto"/>
                <a:sym typeface="Roboto"/>
              </a:rPr>
              <a:t>Benefits: BERT, as a pretrained model, excels in understanding contextual information in text data.</a:t>
            </a:r>
            <a:endParaRPr sz="40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4000">
                <a:solidFill>
                  <a:srgbClr val="374151"/>
                </a:solidFill>
                <a:latin typeface="Roboto"/>
                <a:ea typeface="Roboto"/>
                <a:cs typeface="Roboto"/>
                <a:sym typeface="Roboto"/>
              </a:rPr>
              <a:t>ResNet (Residual Neural Network) for Medical Imaging:</a:t>
            </a:r>
            <a:endParaRPr sz="4000">
              <a:solidFill>
                <a:srgbClr val="374151"/>
              </a:solidFill>
              <a:latin typeface="Roboto"/>
              <a:ea typeface="Roboto"/>
              <a:cs typeface="Roboto"/>
              <a:sym typeface="Roboto"/>
            </a:endParaRPr>
          </a:p>
          <a:p>
            <a:pPr indent="-292100" lvl="1" marL="914400" rtl="0" algn="l">
              <a:spcBef>
                <a:spcPts val="0"/>
              </a:spcBef>
              <a:spcAft>
                <a:spcPts val="0"/>
              </a:spcAft>
              <a:buClr>
                <a:srgbClr val="374151"/>
              </a:buClr>
              <a:buSzPct val="100000"/>
              <a:buFont typeface="Roboto"/>
              <a:buChar char="●"/>
            </a:pPr>
            <a:r>
              <a:rPr lang="en-GB" sz="4000">
                <a:solidFill>
                  <a:srgbClr val="374151"/>
                </a:solidFill>
                <a:latin typeface="Roboto"/>
                <a:ea typeface="Roboto"/>
                <a:cs typeface="Roboto"/>
                <a:sym typeface="Roboto"/>
              </a:rPr>
              <a:t>Task: Anomaly detection and analysis in radiological images.</a:t>
            </a:r>
            <a:endParaRPr sz="4000">
              <a:solidFill>
                <a:srgbClr val="374151"/>
              </a:solidFill>
              <a:latin typeface="Roboto"/>
              <a:ea typeface="Roboto"/>
              <a:cs typeface="Roboto"/>
              <a:sym typeface="Roboto"/>
            </a:endParaRPr>
          </a:p>
          <a:p>
            <a:pPr indent="-292100" lvl="1" marL="914400" rtl="0" algn="l">
              <a:spcBef>
                <a:spcPts val="0"/>
              </a:spcBef>
              <a:spcAft>
                <a:spcPts val="0"/>
              </a:spcAft>
              <a:buClr>
                <a:srgbClr val="374151"/>
              </a:buClr>
              <a:buSzPct val="100000"/>
              <a:buFont typeface="Roboto"/>
              <a:buChar char="●"/>
            </a:pPr>
            <a:r>
              <a:rPr lang="en-GB" sz="4000">
                <a:solidFill>
                  <a:srgbClr val="374151"/>
                </a:solidFill>
                <a:latin typeface="Roboto"/>
                <a:ea typeface="Roboto"/>
                <a:cs typeface="Roboto"/>
                <a:sym typeface="Roboto"/>
              </a:rPr>
              <a:t>Usage: Identify anomalies or patterns in medical images, aiding in the assessment of organ health.</a:t>
            </a:r>
            <a:endParaRPr sz="4000">
              <a:solidFill>
                <a:srgbClr val="374151"/>
              </a:solidFill>
              <a:latin typeface="Roboto"/>
              <a:ea typeface="Roboto"/>
              <a:cs typeface="Roboto"/>
              <a:sym typeface="Roboto"/>
            </a:endParaRPr>
          </a:p>
          <a:p>
            <a:pPr indent="-292100" lvl="1" marL="914400" rtl="0" algn="l">
              <a:spcBef>
                <a:spcPts val="0"/>
              </a:spcBef>
              <a:spcAft>
                <a:spcPts val="0"/>
              </a:spcAft>
              <a:buClr>
                <a:srgbClr val="374151"/>
              </a:buClr>
              <a:buSzPct val="100000"/>
              <a:buFont typeface="Roboto"/>
              <a:buChar char="●"/>
            </a:pPr>
            <a:r>
              <a:rPr lang="en-GB" sz="4000">
                <a:solidFill>
                  <a:srgbClr val="374151"/>
                </a:solidFill>
                <a:latin typeface="Roboto"/>
                <a:ea typeface="Roboto"/>
                <a:cs typeface="Roboto"/>
                <a:sym typeface="Roboto"/>
              </a:rPr>
              <a:t>Benefits: ResNet, known for its effectiveness in image processing tasks, can be fine-tuned for specific medical imaging applications.</a:t>
            </a:r>
            <a:endParaRPr sz="4000">
              <a:solidFill>
                <a:srgbClr val="374151"/>
              </a:solidFill>
              <a:latin typeface="Roboto"/>
              <a:ea typeface="Roboto"/>
              <a:cs typeface="Roboto"/>
              <a:sym typeface="Roboto"/>
            </a:endParaRPr>
          </a:p>
          <a:p>
            <a:pPr indent="-228600" lvl="0" marL="457200" rtl="0" algn="l">
              <a:spcBef>
                <a:spcPts val="0"/>
              </a:spcBef>
              <a:spcAft>
                <a:spcPts val="0"/>
              </a:spcAft>
              <a:buClr>
                <a:srgbClr val="374151"/>
              </a:buClr>
              <a:buSzPct val="100000"/>
              <a:buFont typeface="Roboto"/>
              <a:buNone/>
            </a:pPr>
            <a:r>
              <a:rPr lang="en-GB" sz="4000">
                <a:solidFill>
                  <a:srgbClr val="374151"/>
                </a:solidFill>
                <a:latin typeface="Roboto"/>
                <a:ea typeface="Roboto"/>
                <a:cs typeface="Roboto"/>
                <a:sym typeface="Roboto"/>
              </a:rPr>
              <a:t>LSTM (Long Short-Term Memory) Networks for Time-Series Data:</a:t>
            </a:r>
            <a:endParaRPr sz="4000">
              <a:solidFill>
                <a:srgbClr val="374151"/>
              </a:solidFill>
              <a:latin typeface="Roboto"/>
              <a:ea typeface="Roboto"/>
              <a:cs typeface="Roboto"/>
              <a:sym typeface="Roboto"/>
            </a:endParaRPr>
          </a:p>
          <a:p>
            <a:pPr indent="-292100" lvl="1" marL="914400" rtl="0" algn="l">
              <a:spcBef>
                <a:spcPts val="0"/>
              </a:spcBef>
              <a:spcAft>
                <a:spcPts val="0"/>
              </a:spcAft>
              <a:buClr>
                <a:srgbClr val="374151"/>
              </a:buClr>
              <a:buSzPct val="100000"/>
              <a:buFont typeface="Roboto"/>
              <a:buChar char="●"/>
            </a:pPr>
            <a:r>
              <a:rPr lang="en-GB" sz="4000">
                <a:solidFill>
                  <a:srgbClr val="374151"/>
                </a:solidFill>
                <a:latin typeface="Roboto"/>
                <a:ea typeface="Roboto"/>
                <a:cs typeface="Roboto"/>
                <a:sym typeface="Roboto"/>
              </a:rPr>
              <a:t>Task: Predict disease progression and anticipate complications over time.</a:t>
            </a:r>
            <a:endParaRPr sz="4000">
              <a:solidFill>
                <a:srgbClr val="374151"/>
              </a:solidFill>
              <a:latin typeface="Roboto"/>
              <a:ea typeface="Roboto"/>
              <a:cs typeface="Roboto"/>
              <a:sym typeface="Roboto"/>
            </a:endParaRPr>
          </a:p>
          <a:p>
            <a:pPr indent="-292100" lvl="1" marL="914400" rtl="0" algn="l">
              <a:spcBef>
                <a:spcPts val="0"/>
              </a:spcBef>
              <a:spcAft>
                <a:spcPts val="0"/>
              </a:spcAft>
              <a:buClr>
                <a:srgbClr val="374151"/>
              </a:buClr>
              <a:buSzPct val="100000"/>
              <a:buFont typeface="Roboto"/>
              <a:buChar char="●"/>
            </a:pPr>
            <a:r>
              <a:rPr lang="en-GB" sz="4000">
                <a:solidFill>
                  <a:srgbClr val="374151"/>
                </a:solidFill>
                <a:latin typeface="Roboto"/>
                <a:ea typeface="Roboto"/>
                <a:cs typeface="Roboto"/>
                <a:sym typeface="Roboto"/>
              </a:rPr>
              <a:t>Usage: Analyze longitudinal patient data to forecast future health conditions.</a:t>
            </a:r>
            <a:endParaRPr sz="4000">
              <a:solidFill>
                <a:srgbClr val="374151"/>
              </a:solidFill>
              <a:latin typeface="Roboto"/>
              <a:ea typeface="Roboto"/>
              <a:cs typeface="Roboto"/>
              <a:sym typeface="Roboto"/>
            </a:endParaRPr>
          </a:p>
          <a:p>
            <a:pPr indent="-292100" lvl="1" marL="914400" rtl="0" algn="l">
              <a:spcBef>
                <a:spcPts val="0"/>
              </a:spcBef>
              <a:spcAft>
                <a:spcPts val="0"/>
              </a:spcAft>
              <a:buClr>
                <a:srgbClr val="374151"/>
              </a:buClr>
              <a:buSzPct val="100000"/>
              <a:buFont typeface="Roboto"/>
              <a:buChar char="●"/>
            </a:pPr>
            <a:r>
              <a:rPr lang="en-GB" sz="4000">
                <a:solidFill>
                  <a:srgbClr val="374151"/>
                </a:solidFill>
                <a:latin typeface="Roboto"/>
                <a:ea typeface="Roboto"/>
                <a:cs typeface="Roboto"/>
                <a:sym typeface="Roboto"/>
              </a:rPr>
              <a:t>Benefits: LSTMs are well-suited for tasks involving sequential data, making them ideal for predicting temporal aspects of a patient's health.</a:t>
            </a:r>
            <a:endParaRPr sz="4000">
              <a:solidFill>
                <a:srgbClr val="374151"/>
              </a:solidFill>
              <a:latin typeface="Roboto"/>
              <a:ea typeface="Roboto"/>
              <a:cs typeface="Roboto"/>
              <a:sym typeface="Roboto"/>
            </a:endParaRPr>
          </a:p>
          <a:p>
            <a:pPr indent="0" lvl="0" marL="0" rtl="0" algn="l">
              <a:spcBef>
                <a:spcPts val="1500"/>
              </a:spcBef>
              <a:spcAft>
                <a:spcPts val="0"/>
              </a:spcAft>
              <a:buNone/>
            </a:pPr>
            <a:r>
              <a:rPr b="1" lang="en-GB" sz="3600">
                <a:solidFill>
                  <a:srgbClr val="374151"/>
                </a:solidFill>
                <a:latin typeface="Roboto"/>
                <a:ea typeface="Roboto"/>
                <a:cs typeface="Roboto"/>
                <a:sym typeface="Roboto"/>
              </a:rPr>
              <a:t>ALGORITHMS AND SOLUTION :</a:t>
            </a:r>
            <a:endParaRPr b="1" sz="3600">
              <a:solidFill>
                <a:srgbClr val="374151"/>
              </a:solidFill>
              <a:latin typeface="Roboto"/>
              <a:ea typeface="Roboto"/>
              <a:cs typeface="Roboto"/>
              <a:sym typeface="Roboto"/>
            </a:endParaRPr>
          </a:p>
          <a:p>
            <a:pPr indent="0" lvl="0" marL="0" rtl="0" algn="l">
              <a:spcBef>
                <a:spcPts val="1500"/>
              </a:spcBef>
              <a:spcAft>
                <a:spcPts val="0"/>
              </a:spcAft>
              <a:buNone/>
            </a:pPr>
            <a:r>
              <a:rPr lang="en-GB" sz="3600">
                <a:solidFill>
                  <a:srgbClr val="374151"/>
                </a:solidFill>
              </a:rPr>
              <a:t>The proposed solution for organ detection integrates advanced algorithms like </a:t>
            </a:r>
            <a:r>
              <a:rPr b="1" lang="en-GB" sz="3600" u="sng">
                <a:solidFill>
                  <a:srgbClr val="374151"/>
                </a:solidFill>
              </a:rPr>
              <a:t>ConfidentMatch</a:t>
            </a:r>
            <a:r>
              <a:rPr lang="en-GB" sz="3600">
                <a:solidFill>
                  <a:srgbClr val="374151"/>
                </a:solidFill>
              </a:rPr>
              <a:t> for accurate organ transplant matching, ensuring confident matches and real-time adaptability. </a:t>
            </a:r>
            <a:r>
              <a:rPr b="1" lang="en-GB" sz="3600" u="sng">
                <a:solidFill>
                  <a:srgbClr val="374151"/>
                </a:solidFill>
              </a:rPr>
              <a:t>TransUNet,</a:t>
            </a:r>
            <a:r>
              <a:rPr lang="en-GB" sz="3600">
                <a:solidFill>
                  <a:srgbClr val="374151"/>
                </a:solidFill>
              </a:rPr>
              <a:t> with its transformer architecture, enhances precision in medical image segmentation, capturing long-range dependencies. </a:t>
            </a:r>
            <a:r>
              <a:rPr b="1" lang="en-GB" sz="3600" u="sng">
                <a:solidFill>
                  <a:srgbClr val="374151"/>
                </a:solidFill>
              </a:rPr>
              <a:t>Ant Lion Optimization </a:t>
            </a:r>
            <a:r>
              <a:rPr lang="en-GB" sz="3600">
                <a:solidFill>
                  <a:srgbClr val="374151"/>
                </a:solidFill>
              </a:rPr>
              <a:t>optimizes the model's performance through nature-inspired optimization. </a:t>
            </a:r>
            <a:r>
              <a:rPr b="1" lang="en-GB" sz="3600" u="sng">
                <a:solidFill>
                  <a:srgbClr val="374151"/>
                </a:solidFill>
              </a:rPr>
              <a:t>Multilayer Perceptrons (MLPs) </a:t>
            </a:r>
            <a:r>
              <a:rPr lang="en-GB" sz="3600">
                <a:solidFill>
                  <a:srgbClr val="374151"/>
                </a:solidFill>
              </a:rPr>
              <a:t>and Convolutional Autoencoders (CAEs) contribute to pattern learning and dimensionality reduction, respectively. Ensemble methods such as </a:t>
            </a:r>
            <a:r>
              <a:rPr b="1" lang="en-GB" sz="3600" u="sng">
                <a:solidFill>
                  <a:srgbClr val="374151"/>
                </a:solidFill>
              </a:rPr>
              <a:t>XGBoost</a:t>
            </a:r>
            <a:r>
              <a:rPr lang="en-GB" sz="3600">
                <a:solidFill>
                  <a:srgbClr val="374151"/>
                </a:solidFill>
              </a:rPr>
              <a:t>  ,</a:t>
            </a:r>
            <a:r>
              <a:rPr b="1" lang="en-GB" sz="3800" u="sng"/>
              <a:t> </a:t>
            </a:r>
            <a:r>
              <a:rPr b="1" lang="en-GB" sz="3635" u="sng">
                <a:solidFill>
                  <a:schemeClr val="dk1"/>
                </a:solidFill>
                <a:highlight>
                  <a:srgbClr val="FFFFFF"/>
                </a:highlight>
                <a:hlinkClick r:id="rId3">
                  <a:extLst>
                    <a:ext uri="{A12FA001-AC4F-418D-AE19-62706E023703}">
                      <ahyp:hlinkClr val="tx"/>
                    </a:ext>
                  </a:extLst>
                </a:hlinkClick>
              </a:rPr>
              <a:t>Adaboost</a:t>
            </a:r>
            <a:r>
              <a:rPr b="1" lang="en-GB" sz="3635" u="sng">
                <a:solidFill>
                  <a:srgbClr val="1A0DAB"/>
                </a:solidFill>
                <a:highlight>
                  <a:srgbClr val="FFFFFF"/>
                </a:highlight>
                <a:hlinkClick r:id="rId4">
                  <a:extLst>
                    <a:ext uri="{A12FA001-AC4F-418D-AE19-62706E023703}">
                      <ahyp:hlinkClr val="tx"/>
                    </a:ext>
                  </a:extLst>
                </a:hlinkClick>
              </a:rPr>
              <a:t> </a:t>
            </a:r>
            <a:r>
              <a:rPr lang="en-GB" sz="3600">
                <a:solidFill>
                  <a:srgbClr val="374151"/>
                </a:solidFill>
              </a:rPr>
              <a:t> </a:t>
            </a:r>
            <a:r>
              <a:rPr lang="en-GB" sz="3600">
                <a:solidFill>
                  <a:srgbClr val="374151"/>
                </a:solidFill>
              </a:rPr>
              <a:t>and Random Forest further enhance robustness and predictive capabilities. Together, these algorithms offer an innovative and comprehensive approach to revolutionize organ detection in medical imaging.</a:t>
            </a:r>
            <a:endParaRPr sz="3600">
              <a:solidFill>
                <a:srgbClr val="374151"/>
              </a:solidFill>
            </a:endParaRPr>
          </a:p>
          <a:p>
            <a:pPr indent="0" lvl="0" marL="0" rtl="0" algn="l">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t/>
            </a:r>
            <a:endParaRPr sz="1200">
              <a:solidFill>
                <a:srgbClr val="374151"/>
              </a:solidFill>
              <a:latin typeface="Roboto"/>
              <a:ea typeface="Roboto"/>
              <a:cs typeface="Roboto"/>
              <a:sym typeface="Roboto"/>
            </a:endParaRPr>
          </a:p>
          <a:p>
            <a:pPr indent="0" lvl="0" marL="0" rtl="0" algn="l">
              <a:spcBef>
                <a:spcPts val="0"/>
              </a:spcBef>
              <a:spcAft>
                <a:spcPts val="12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57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9009"/>
              <a:buFont typeface="Arial"/>
              <a:buNone/>
            </a:pPr>
            <a:r>
              <a:rPr b="1" lang="en-GB" sz="2020"/>
              <a:t>Expected Results and Discussions</a:t>
            </a:r>
            <a:endParaRPr/>
          </a:p>
        </p:txBody>
      </p:sp>
      <p:sp>
        <p:nvSpPr>
          <p:cNvPr id="92" name="Google Shape;92;p19"/>
          <p:cNvSpPr txBox="1"/>
          <p:nvPr>
            <p:ph idx="1" type="body"/>
          </p:nvPr>
        </p:nvSpPr>
        <p:spPr>
          <a:xfrm>
            <a:off x="311700" y="947525"/>
            <a:ext cx="8520600" cy="3621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990"/>
              <a:buFont typeface="Arial"/>
              <a:buNone/>
            </a:pPr>
            <a:r>
              <a:rPr lang="en-GB" sz="1200">
                <a:solidFill>
                  <a:srgbClr val="374151"/>
                </a:solidFill>
                <a:latin typeface="Roboto"/>
                <a:ea typeface="Roboto"/>
                <a:cs typeface="Roboto"/>
                <a:sym typeface="Roboto"/>
              </a:rPr>
              <a:t>Conf</a:t>
            </a:r>
            <a:endParaRPr/>
          </a:p>
        </p:txBody>
      </p:sp>
      <p:pic>
        <p:nvPicPr>
          <p:cNvPr id="93" name="Google Shape;93;p19"/>
          <p:cNvPicPr preferRelativeResize="0"/>
          <p:nvPr/>
        </p:nvPicPr>
        <p:blipFill>
          <a:blip r:embed="rId3">
            <a:alphaModFix/>
          </a:blip>
          <a:stretch>
            <a:fillRect/>
          </a:stretch>
        </p:blipFill>
        <p:spPr>
          <a:xfrm>
            <a:off x="389175" y="947525"/>
            <a:ext cx="3758475" cy="2128750"/>
          </a:xfrm>
          <a:prstGeom prst="rect">
            <a:avLst/>
          </a:prstGeom>
          <a:noFill/>
          <a:ln>
            <a:noFill/>
          </a:ln>
        </p:spPr>
      </p:pic>
      <p:pic>
        <p:nvPicPr>
          <p:cNvPr id="94" name="Google Shape;94;p19"/>
          <p:cNvPicPr preferRelativeResize="0"/>
          <p:nvPr/>
        </p:nvPicPr>
        <p:blipFill>
          <a:blip r:embed="rId4">
            <a:alphaModFix/>
          </a:blip>
          <a:stretch>
            <a:fillRect/>
          </a:stretch>
        </p:blipFill>
        <p:spPr>
          <a:xfrm>
            <a:off x="423188" y="3523963"/>
            <a:ext cx="3690450" cy="1095375"/>
          </a:xfrm>
          <a:prstGeom prst="rect">
            <a:avLst/>
          </a:prstGeom>
          <a:noFill/>
          <a:ln>
            <a:noFill/>
          </a:ln>
        </p:spPr>
      </p:pic>
      <p:sp>
        <p:nvSpPr>
          <p:cNvPr id="95" name="Google Shape;95;p19"/>
          <p:cNvSpPr txBox="1"/>
          <p:nvPr/>
        </p:nvSpPr>
        <p:spPr>
          <a:xfrm>
            <a:off x="4420950" y="1193025"/>
            <a:ext cx="4257300" cy="3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Confident-Matches</a:t>
            </a:r>
            <a:r>
              <a:rPr lang="en-GB" sz="1200">
                <a:solidFill>
                  <a:srgbClr val="374151"/>
                </a:solidFill>
                <a:latin typeface="Roboto"/>
                <a:ea typeface="Roboto"/>
                <a:cs typeface="Roboto"/>
                <a:sym typeface="Roboto"/>
              </a:rPr>
              <a:t> performance was compared with benchmark algorithms, including logistic regression, Lasso, decision tree, Random Forest, AdaBoost, and DeepBoost. Correlation feature selection (CFS) identified relevant features. The dataset was split into training (66.43%), validation (16.61%), and testing (16.96%) sets. Confident-Match consistently </a:t>
            </a:r>
            <a:r>
              <a:rPr lang="en-GB" sz="1200">
                <a:solidFill>
                  <a:srgbClr val="374151"/>
                </a:solidFill>
                <a:latin typeface="Roboto"/>
                <a:ea typeface="Roboto"/>
                <a:cs typeface="Roboto"/>
                <a:sym typeface="Roboto"/>
              </a:rPr>
              <a:t>outperform</a:t>
            </a:r>
            <a:r>
              <a:rPr lang="en-GB" sz="1200">
                <a:solidFill>
                  <a:srgbClr val="374151"/>
                </a:solidFill>
                <a:latin typeface="Roboto"/>
                <a:ea typeface="Roboto"/>
                <a:cs typeface="Roboto"/>
                <a:sym typeface="Roboto"/>
              </a:rPr>
              <a:t> benchmarks, especially in predicting 3-year post-transplant survival rates.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74151"/>
              </a:solidFill>
              <a:latin typeface="Roboto"/>
              <a:ea typeface="Roboto"/>
              <a:cs typeface="Roboto"/>
              <a:sym typeface="Roboto"/>
            </a:endParaRPr>
          </a:p>
        </p:txBody>
      </p:sp>
      <p:pic>
        <p:nvPicPr>
          <p:cNvPr id="96" name="Google Shape;96;p19"/>
          <p:cNvPicPr preferRelativeResize="0"/>
          <p:nvPr/>
        </p:nvPicPr>
        <p:blipFill>
          <a:blip r:embed="rId5">
            <a:alphaModFix/>
          </a:blip>
          <a:stretch>
            <a:fillRect/>
          </a:stretch>
        </p:blipFill>
        <p:spPr>
          <a:xfrm>
            <a:off x="4670363" y="3076275"/>
            <a:ext cx="3758476" cy="1990750"/>
          </a:xfrm>
          <a:prstGeom prst="rect">
            <a:avLst/>
          </a:prstGeom>
          <a:noFill/>
          <a:ln>
            <a:noFill/>
          </a:ln>
        </p:spPr>
      </p:pic>
      <p:pic>
        <p:nvPicPr>
          <p:cNvPr id="97" name="Google Shape;97;p19"/>
          <p:cNvPicPr preferRelativeResize="0"/>
          <p:nvPr/>
        </p:nvPicPr>
        <p:blipFill>
          <a:blip r:embed="rId6">
            <a:alphaModFix/>
          </a:blip>
          <a:stretch>
            <a:fillRect/>
          </a:stretch>
        </p:blipFill>
        <p:spPr>
          <a:xfrm>
            <a:off x="4670375" y="0"/>
            <a:ext cx="3427601" cy="121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267100"/>
            <a:ext cx="8520600" cy="430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417675" y="388200"/>
            <a:ext cx="2701425" cy="2080961"/>
          </a:xfrm>
          <a:prstGeom prst="rect">
            <a:avLst/>
          </a:prstGeom>
          <a:noFill/>
          <a:ln>
            <a:noFill/>
          </a:ln>
        </p:spPr>
      </p:pic>
      <p:pic>
        <p:nvPicPr>
          <p:cNvPr id="104" name="Google Shape;104;p20"/>
          <p:cNvPicPr preferRelativeResize="0"/>
          <p:nvPr/>
        </p:nvPicPr>
        <p:blipFill>
          <a:blip r:embed="rId4">
            <a:alphaModFix/>
          </a:blip>
          <a:stretch>
            <a:fillRect/>
          </a:stretch>
        </p:blipFill>
        <p:spPr>
          <a:xfrm>
            <a:off x="5755150" y="2571750"/>
            <a:ext cx="2701425" cy="1784050"/>
          </a:xfrm>
          <a:prstGeom prst="rect">
            <a:avLst/>
          </a:prstGeom>
          <a:noFill/>
          <a:ln>
            <a:noFill/>
          </a:ln>
        </p:spPr>
      </p:pic>
      <p:sp>
        <p:nvSpPr>
          <p:cNvPr id="105" name="Google Shape;105;p20"/>
          <p:cNvSpPr txBox="1"/>
          <p:nvPr/>
        </p:nvSpPr>
        <p:spPr>
          <a:xfrm>
            <a:off x="3800375" y="471450"/>
            <a:ext cx="4502700" cy="16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374151"/>
                </a:solidFill>
                <a:latin typeface="Roboto"/>
                <a:ea typeface="Roboto"/>
                <a:cs typeface="Roboto"/>
                <a:sym typeface="Roboto"/>
              </a:rPr>
              <a:t>ConfidentMatch's superiority, increasing accurate predictions by 410 compared to the best benchmark (DBoost). </a:t>
            </a:r>
            <a:endParaRPr sz="1300">
              <a:solidFill>
                <a:srgbClr val="374151"/>
              </a:solidFill>
              <a:latin typeface="Roboto"/>
              <a:ea typeface="Roboto"/>
              <a:cs typeface="Roboto"/>
              <a:sym typeface="Roboto"/>
            </a:endParaRPr>
          </a:p>
          <a:p>
            <a:pPr indent="0" lvl="0" marL="0" rtl="0" algn="l">
              <a:spcBef>
                <a:spcPts val="0"/>
              </a:spcBef>
              <a:spcAft>
                <a:spcPts val="0"/>
              </a:spcAft>
              <a:buNone/>
            </a:pPr>
            <a:r>
              <a:rPr lang="en-GB" sz="1300">
                <a:solidFill>
                  <a:srgbClr val="374151"/>
                </a:solidFill>
                <a:latin typeface="Roboto"/>
                <a:ea typeface="Roboto"/>
                <a:cs typeface="Roboto"/>
                <a:sym typeface="Roboto"/>
              </a:rPr>
              <a:t>ConfidentMatch's gains were associated with improved phenotypic characterization by stratifying recipient-donor feature space. </a:t>
            </a:r>
            <a:endParaRPr sz="1300">
              <a:solidFill>
                <a:srgbClr val="374151"/>
              </a:solidFill>
              <a:latin typeface="Roboto"/>
              <a:ea typeface="Roboto"/>
              <a:cs typeface="Roboto"/>
              <a:sym typeface="Roboto"/>
            </a:endParaRPr>
          </a:p>
        </p:txBody>
      </p:sp>
      <p:sp>
        <p:nvSpPr>
          <p:cNvPr id="106" name="Google Shape;106;p20"/>
          <p:cNvSpPr txBox="1"/>
          <p:nvPr/>
        </p:nvSpPr>
        <p:spPr>
          <a:xfrm>
            <a:off x="524350" y="2636200"/>
            <a:ext cx="4589400" cy="16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ConfidentMatch not only enhanced prognosis quality but also provided clinical insights. It stratified recipients into groups A and B based on the length of stay in status 1A. Group B, with longer waits, showed sensitivity to donor characteristics like VDRL result and blood type, emphasizing the importance of compatibility in prolonged waiting periods. As more data becomes available, ConfidentMatch can reveal finer partitions and features for specific recipient subgroups.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355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 </a:t>
            </a:r>
            <a:r>
              <a:rPr b="1" lang="en-GB" sz="2020"/>
              <a:t>Conclusion </a:t>
            </a:r>
            <a:endParaRPr b="1" sz="1320"/>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GB"/>
              <a:t>In conclusion, our novel organ transplant model combines the optimisation capabilities of Ant Lion Optimisation with sophisticated algorithms like </a:t>
            </a:r>
            <a:r>
              <a:rPr b="1" lang="en-GB"/>
              <a:t>ConfidentMatch,</a:t>
            </a:r>
            <a:r>
              <a:rPr lang="en-GB"/>
              <a:t> transformer with pretrained models like</a:t>
            </a:r>
            <a:r>
              <a:rPr b="1" lang="en-GB"/>
              <a:t> BERT</a:t>
            </a:r>
            <a:r>
              <a:rPr lang="en-GB"/>
              <a:t>, ensemble approaches like </a:t>
            </a:r>
            <a:r>
              <a:rPr b="1" lang="en-GB"/>
              <a:t>XGBoost </a:t>
            </a:r>
            <a:r>
              <a:rPr lang="en-GB"/>
              <a:t>and</a:t>
            </a:r>
            <a:r>
              <a:rPr b="1" lang="en-GB"/>
              <a:t> Random Forest, </a:t>
            </a:r>
            <a:r>
              <a:rPr b="1" lang="en-GB" sz="1635">
                <a:highlight>
                  <a:srgbClr val="FFFFFF"/>
                </a:highlight>
              </a:rPr>
              <a:t>AdaBoost</a:t>
            </a:r>
            <a:r>
              <a:rPr lang="en-GB" sz="1635">
                <a:solidFill>
                  <a:srgbClr val="1A0DAB"/>
                </a:solidFill>
                <a:highlight>
                  <a:srgbClr val="FFFFFF"/>
                </a:highlight>
                <a:uFill>
                  <a:noFill/>
                </a:uFill>
                <a:hlinkClick r:id="rId3">
                  <a:extLst>
                    <a:ext uri="{A12FA001-AC4F-418D-AE19-62706E023703}">
                      <ahyp:hlinkClr val="tx"/>
                    </a:ext>
                  </a:extLst>
                </a:hlinkClick>
              </a:rPr>
              <a:t> </a:t>
            </a:r>
            <a:r>
              <a:rPr lang="en-GB"/>
              <a:t>and more. This combination improves the accuracy of organ detection, guaranteeing strong and reliable matches while adjusting to the dynamics of real-time data. The transformer architecture improves the accuracy of medical picture segmentation in concert with Multilayer Perceptrons (MLPs) for pattern learning, Convolutional Autoencoders (CAEs) for dimensionality reduction, and the</a:t>
            </a:r>
            <a:r>
              <a:rPr b="1" lang="en-GB"/>
              <a:t> Ant Lion Optimisation,</a:t>
            </a:r>
            <a:r>
              <a:rPr lang="en-GB"/>
              <a:t> </a:t>
            </a:r>
            <a:r>
              <a:rPr lang="en-GB"/>
              <a:t>which draws inspiration from nature. This all-encompassing strategy represents a significant breakthrough in organ identification, with the potential to enhance patient outcomes and streamline organ transplant processes.</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113" name="Google Shape;113;p21"/>
          <p:cNvSpPr txBox="1"/>
          <p:nvPr/>
        </p:nvSpPr>
        <p:spPr>
          <a:xfrm>
            <a:off x="467675" y="3162125"/>
            <a:ext cx="8173500" cy="157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GB" sz="1100" u="sng">
                <a:solidFill>
                  <a:schemeClr val="dk1"/>
                </a:solidFill>
              </a:rPr>
              <a:t>REFERENCES</a:t>
            </a:r>
            <a:r>
              <a:rPr lang="en-GB" sz="1100">
                <a:solidFill>
                  <a:schemeClr val="dk1"/>
                </a:solidFill>
              </a:rPr>
              <a:t>: </a:t>
            </a:r>
            <a:endParaRPr sz="1100">
              <a:solidFill>
                <a:schemeClr val="dk1"/>
              </a:solidFill>
            </a:endParaRPr>
          </a:p>
          <a:p>
            <a:pPr indent="0" lvl="0" marL="0" rtl="0" algn="just">
              <a:lnSpc>
                <a:spcPct val="115000"/>
              </a:lnSpc>
              <a:spcBef>
                <a:spcPts val="1200"/>
              </a:spcBef>
              <a:spcAft>
                <a:spcPts val="0"/>
              </a:spcAft>
              <a:buNone/>
            </a:pPr>
            <a:r>
              <a:rPr lang="en-GB" sz="1100">
                <a:solidFill>
                  <a:schemeClr val="dk1"/>
                </a:solidFill>
              </a:rPr>
              <a:t>1)file:///C:/Users/HP/AppData/Local/Microsoft/Windows/INetCache/IE/I4ANWNJ2/10711-Article%20Text-14239-1-2-20201228[1].pdf</a:t>
            </a:r>
            <a:endParaRPr sz="1100">
              <a:solidFill>
                <a:schemeClr val="dk1"/>
              </a:solidFill>
            </a:endParaRPr>
          </a:p>
          <a:p>
            <a:pPr indent="0" lvl="0" marL="0" rtl="0" algn="just">
              <a:lnSpc>
                <a:spcPct val="115000"/>
              </a:lnSpc>
              <a:spcBef>
                <a:spcPts val="1200"/>
              </a:spcBef>
              <a:spcAft>
                <a:spcPts val="0"/>
              </a:spcAft>
              <a:buNone/>
            </a:pPr>
            <a:r>
              <a:rPr lang="en-GB" sz="1100">
                <a:solidFill>
                  <a:schemeClr val="dk1"/>
                </a:solidFill>
              </a:rPr>
              <a:t>2)</a:t>
            </a:r>
            <a:r>
              <a:rPr lang="en-GB" sz="1100" u="sng">
                <a:solidFill>
                  <a:schemeClr val="hlink"/>
                </a:solidFill>
                <a:hlinkClick r:id="rId4"/>
              </a:rPr>
              <a:t>https://blogs.oracle.com/ai-and-datascience/post/transforming-organ-transplant-oci-data-platform</a:t>
            </a:r>
            <a:endParaRPr sz="1100">
              <a:solidFill>
                <a:schemeClr val="dk1"/>
              </a:solidFill>
            </a:endParaRPr>
          </a:p>
          <a:p>
            <a:pPr indent="0" lvl="0" marL="0" rtl="0" algn="just">
              <a:lnSpc>
                <a:spcPct val="115000"/>
              </a:lnSpc>
              <a:spcBef>
                <a:spcPts val="1200"/>
              </a:spcBef>
              <a:spcAft>
                <a:spcPts val="0"/>
              </a:spcAft>
              <a:buNone/>
            </a:pPr>
            <a:r>
              <a:rPr lang="en-GB" sz="1100">
                <a:solidFill>
                  <a:schemeClr val="dk1"/>
                </a:solidFill>
              </a:rPr>
              <a:t>3) https://link.springer.com/article/10.1007/s10479-022-04829-7</a:t>
            </a:r>
            <a:endParaRPr sz="1100">
              <a:solidFill>
                <a:schemeClr val="dk1"/>
              </a:solidFill>
            </a:endParaRPr>
          </a:p>
          <a:p>
            <a:pPr indent="0" lvl="0" marL="0" rtl="0" algn="just">
              <a:lnSpc>
                <a:spcPct val="115000"/>
              </a:lnSpc>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