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39" r:id="rId2"/>
    <p:sldId id="341" r:id="rId3"/>
    <p:sldId id="367" r:id="rId4"/>
    <p:sldId id="355" r:id="rId5"/>
    <p:sldId id="360" r:id="rId6"/>
    <p:sldId id="362" r:id="rId7"/>
    <p:sldId id="361" r:id="rId8"/>
    <p:sldId id="365" r:id="rId9"/>
    <p:sldId id="368" r:id="rId10"/>
    <p:sldId id="373" r:id="rId11"/>
    <p:sldId id="379" r:id="rId12"/>
    <p:sldId id="381" r:id="rId13"/>
    <p:sldId id="382" r:id="rId14"/>
    <p:sldId id="380" r:id="rId15"/>
    <p:sldId id="383" r:id="rId16"/>
    <p:sldId id="38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Josey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EF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5" autoAdjust="0"/>
    <p:restoredTop sz="94602" autoAdjust="0"/>
  </p:normalViewPr>
  <p:slideViewPr>
    <p:cSldViewPr>
      <p:cViewPr varScale="1">
        <p:scale>
          <a:sx n="65" d="100"/>
          <a:sy n="65" d="100"/>
        </p:scale>
        <p:origin x="-1272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nJosey\Desktop\open%20acces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nJosey\AppData\Local\Temp\Captive%20Consumption%20General%20Review_aj-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nJosey\Desktop\RE%20OA_4stat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Sheet1!$M$4</c:f>
              <c:strCache>
                <c:ptCount val="1"/>
                <c:pt idx="0">
                  <c:v>Open Access (MUs)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cat>
            <c:strRef>
              <c:f>Sheet1!$L$5:$L$12</c:f>
              <c:strCache>
                <c:ptCount val="8"/>
                <c:pt idx="0">
                  <c:v>Maharashtra</c:v>
                </c:pt>
                <c:pt idx="1">
                  <c:v>Gujarat</c:v>
                </c:pt>
                <c:pt idx="2">
                  <c:v>Rajasthan</c:v>
                </c:pt>
                <c:pt idx="3">
                  <c:v>Karnataka</c:v>
                </c:pt>
                <c:pt idx="4">
                  <c:v>Haryana</c:v>
                </c:pt>
                <c:pt idx="5">
                  <c:v>Andhra Pradesh</c:v>
                </c:pt>
                <c:pt idx="6">
                  <c:v>Punjab</c:v>
                </c:pt>
                <c:pt idx="7">
                  <c:v>Madhya Pradesh</c:v>
                </c:pt>
              </c:strCache>
            </c:strRef>
          </c:cat>
          <c:val>
            <c:numRef>
              <c:f>Sheet1!$M$5:$M$12</c:f>
              <c:numCache>
                <c:formatCode>0</c:formatCode>
                <c:ptCount val="8"/>
                <c:pt idx="0">
                  <c:v>6348</c:v>
                </c:pt>
                <c:pt idx="1">
                  <c:v>4375</c:v>
                </c:pt>
                <c:pt idx="2">
                  <c:v>5281</c:v>
                </c:pt>
                <c:pt idx="3">
                  <c:v>2314.721</c:v>
                </c:pt>
                <c:pt idx="4">
                  <c:v>2204.6999999999998</c:v>
                </c:pt>
                <c:pt idx="5">
                  <c:v>2069</c:v>
                </c:pt>
                <c:pt idx="6">
                  <c:v>1916.08</c:v>
                </c:pt>
                <c:pt idx="7">
                  <c:v>531.70000000000005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609280"/>
        <c:axId val="128623360"/>
      </c:barChart>
      <c:lineChart>
        <c:grouping val="standard"/>
        <c:varyColors val="0"/>
        <c:ser>
          <c:idx val="1"/>
          <c:order val="1"/>
          <c:tx>
            <c:strRef>
              <c:f>Sheet1!$N$4</c:f>
              <c:strCache>
                <c:ptCount val="1"/>
                <c:pt idx="0">
                  <c:v>% of HT sales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6"/>
          </c:marker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Sheet1!$L$5:$L$12</c:f>
              <c:strCache>
                <c:ptCount val="8"/>
                <c:pt idx="0">
                  <c:v>Maharashtra</c:v>
                </c:pt>
                <c:pt idx="1">
                  <c:v>Gujarat</c:v>
                </c:pt>
                <c:pt idx="2">
                  <c:v>Rajasthan</c:v>
                </c:pt>
                <c:pt idx="3">
                  <c:v>Karnataka</c:v>
                </c:pt>
                <c:pt idx="4">
                  <c:v>Haryana</c:v>
                </c:pt>
                <c:pt idx="5">
                  <c:v>Andhra Pradesh</c:v>
                </c:pt>
                <c:pt idx="6">
                  <c:v>Punjab</c:v>
                </c:pt>
                <c:pt idx="7">
                  <c:v>Madhya Pradesh</c:v>
                </c:pt>
              </c:strCache>
            </c:strRef>
          </c:cat>
          <c:val>
            <c:numRef>
              <c:f>Sheet1!$N$5:$N$12</c:f>
              <c:numCache>
                <c:formatCode>0%</c:formatCode>
                <c:ptCount val="8"/>
                <c:pt idx="0">
                  <c:v>0.21338532387643283</c:v>
                </c:pt>
                <c:pt idx="1">
                  <c:v>0.18891959582001899</c:v>
                </c:pt>
                <c:pt idx="2">
                  <c:v>0.22441781404045555</c:v>
                </c:pt>
                <c:pt idx="3">
                  <c:v>0.17158206614155486</c:v>
                </c:pt>
                <c:pt idx="4">
                  <c:v>0.15854843360878729</c:v>
                </c:pt>
                <c:pt idx="5">
                  <c:v>0.12307307947403955</c:v>
                </c:pt>
                <c:pt idx="6">
                  <c:v>0.13518005852854606</c:v>
                </c:pt>
                <c:pt idx="7">
                  <c:v>4.0584688191741089E-2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635648"/>
        <c:axId val="128625280"/>
      </c:lineChart>
      <c:catAx>
        <c:axId val="1286092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0" vert="horz"/>
          <a:lstStyle/>
          <a:p>
            <a:pPr>
              <a:defRPr sz="1200"/>
            </a:pPr>
            <a:endParaRPr lang="en-US"/>
          </a:p>
        </c:txPr>
        <c:crossAx val="128623360"/>
        <c:crosses val="autoZero"/>
        <c:auto val="1"/>
        <c:lblAlgn val="ctr"/>
        <c:lblOffset val="100"/>
        <c:noMultiLvlLbl val="0"/>
      </c:catAx>
      <c:valAx>
        <c:axId val="12862336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Open</a:t>
                </a:r>
                <a:r>
                  <a:rPr lang="en-US" sz="1200" baseline="0"/>
                  <a:t> Access (MUs)</a:t>
                </a:r>
                <a:endParaRPr lang="en-US" sz="1200"/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8609280"/>
        <c:crosses val="autoZero"/>
        <c:crossBetween val="between"/>
      </c:valAx>
      <c:valAx>
        <c:axId val="128625280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Open</a:t>
                </a:r>
                <a:r>
                  <a:rPr lang="en-US" sz="1200" baseline="0"/>
                  <a:t> Access  as</a:t>
                </a:r>
              </a:p>
              <a:p>
                <a:pPr>
                  <a:defRPr sz="1200"/>
                </a:pPr>
                <a:r>
                  <a:rPr lang="en-US" sz="1200" baseline="0"/>
                  <a:t> % of DISCOM HT sales</a:t>
                </a:r>
                <a:endParaRPr lang="en-US" sz="120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8635648"/>
        <c:crosses val="max"/>
        <c:crossBetween val="between"/>
      </c:valAx>
      <c:catAx>
        <c:axId val="128635648"/>
        <c:scaling>
          <c:orientation val="minMax"/>
        </c:scaling>
        <c:delete val="1"/>
        <c:axPos val="b"/>
        <c:majorTickMark val="out"/>
        <c:minorTickMark val="none"/>
        <c:tickLblPos val="nextTo"/>
        <c:crossAx val="128625280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'[Captive Consumption General Review_aj-1.xlsx]Sheet1'!$D$3</c:f>
              <c:strCache>
                <c:ptCount val="1"/>
                <c:pt idx="0">
                  <c:v>FY 13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invertIfNegative val="0"/>
          <c:cat>
            <c:strRef>
              <c:f>'[Captive Consumption General Review_aj-1.xlsx]Sheet1'!$B$4:$B$19</c:f>
              <c:strCache>
                <c:ptCount val="16"/>
                <c:pt idx="0">
                  <c:v>Gujarat</c:v>
                </c:pt>
                <c:pt idx="1">
                  <c:v>Odisha</c:v>
                </c:pt>
                <c:pt idx="2">
                  <c:v>Tamil nadu</c:v>
                </c:pt>
                <c:pt idx="3">
                  <c:v>Chattisgarh</c:v>
                </c:pt>
                <c:pt idx="4">
                  <c:v>Karnataka</c:v>
                </c:pt>
                <c:pt idx="5">
                  <c:v>Uttar Pradesh</c:v>
                </c:pt>
                <c:pt idx="6">
                  <c:v>Rajasthan</c:v>
                </c:pt>
                <c:pt idx="7">
                  <c:v>Maharashtra</c:v>
                </c:pt>
                <c:pt idx="8">
                  <c:v>Jharkhand</c:v>
                </c:pt>
                <c:pt idx="9">
                  <c:v>Madhya Pradesh</c:v>
                </c:pt>
                <c:pt idx="10">
                  <c:v>West Bengal</c:v>
                </c:pt>
                <c:pt idx="11">
                  <c:v>Punjab</c:v>
                </c:pt>
                <c:pt idx="12">
                  <c:v>Kerala</c:v>
                </c:pt>
                <c:pt idx="13">
                  <c:v>Uttarakhand</c:v>
                </c:pt>
                <c:pt idx="14">
                  <c:v>Haryana</c:v>
                </c:pt>
                <c:pt idx="15">
                  <c:v>Assam</c:v>
                </c:pt>
              </c:strCache>
            </c:strRef>
          </c:cat>
          <c:val>
            <c:numRef>
              <c:f>'[Captive Consumption General Review_aj-1.xlsx]Sheet1'!$D$4:$D$19</c:f>
              <c:numCache>
                <c:formatCode>0</c:formatCode>
                <c:ptCount val="16"/>
                <c:pt idx="0">
                  <c:v>27184.55</c:v>
                </c:pt>
                <c:pt idx="1">
                  <c:v>24466.76</c:v>
                </c:pt>
                <c:pt idx="2">
                  <c:v>14300.11</c:v>
                </c:pt>
                <c:pt idx="3">
                  <c:v>13877.79</c:v>
                </c:pt>
                <c:pt idx="4">
                  <c:v>11881.92</c:v>
                </c:pt>
                <c:pt idx="5">
                  <c:v>12032.17</c:v>
                </c:pt>
                <c:pt idx="6">
                  <c:v>9552.1</c:v>
                </c:pt>
                <c:pt idx="7">
                  <c:v>12291.57</c:v>
                </c:pt>
                <c:pt idx="8">
                  <c:v>9005.27</c:v>
                </c:pt>
                <c:pt idx="9">
                  <c:v>7021.68</c:v>
                </c:pt>
                <c:pt idx="10">
                  <c:v>5494.34</c:v>
                </c:pt>
                <c:pt idx="11">
                  <c:v>3203.55</c:v>
                </c:pt>
                <c:pt idx="12">
                  <c:v>1867.48</c:v>
                </c:pt>
                <c:pt idx="13">
                  <c:v>3026.89</c:v>
                </c:pt>
                <c:pt idx="14">
                  <c:v>1608.15</c:v>
                </c:pt>
                <c:pt idx="15">
                  <c:v>1282.53</c:v>
                </c:pt>
              </c:numCache>
            </c:numRef>
          </c:val>
        </c:ser>
        <c:ser>
          <c:idx val="3"/>
          <c:order val="1"/>
          <c:tx>
            <c:strRef>
              <c:f>'[Captive Consumption General Review_aj-1.xlsx]Sheet1'!$F$3</c:f>
              <c:strCache>
                <c:ptCount val="1"/>
                <c:pt idx="0">
                  <c:v>FY 14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cat>
            <c:strRef>
              <c:f>'[Captive Consumption General Review_aj-1.xlsx]Sheet1'!$B$4:$B$19</c:f>
              <c:strCache>
                <c:ptCount val="16"/>
                <c:pt idx="0">
                  <c:v>Gujarat</c:v>
                </c:pt>
                <c:pt idx="1">
                  <c:v>Odisha</c:v>
                </c:pt>
                <c:pt idx="2">
                  <c:v>Tamil nadu</c:v>
                </c:pt>
                <c:pt idx="3">
                  <c:v>Chattisgarh</c:v>
                </c:pt>
                <c:pt idx="4">
                  <c:v>Karnataka</c:v>
                </c:pt>
                <c:pt idx="5">
                  <c:v>Uttar Pradesh</c:v>
                </c:pt>
                <c:pt idx="6">
                  <c:v>Rajasthan</c:v>
                </c:pt>
                <c:pt idx="7">
                  <c:v>Maharashtra</c:v>
                </c:pt>
                <c:pt idx="8">
                  <c:v>Jharkhand</c:v>
                </c:pt>
                <c:pt idx="9">
                  <c:v>Madhya Pradesh</c:v>
                </c:pt>
                <c:pt idx="10">
                  <c:v>West Bengal</c:v>
                </c:pt>
                <c:pt idx="11">
                  <c:v>Punjab</c:v>
                </c:pt>
                <c:pt idx="12">
                  <c:v>Kerala</c:v>
                </c:pt>
                <c:pt idx="13">
                  <c:v>Uttarakhand</c:v>
                </c:pt>
                <c:pt idx="14">
                  <c:v>Haryana</c:v>
                </c:pt>
                <c:pt idx="15">
                  <c:v>Assam</c:v>
                </c:pt>
              </c:strCache>
            </c:strRef>
          </c:cat>
          <c:val>
            <c:numRef>
              <c:f>'[Captive Consumption General Review_aj-1.xlsx]Sheet1'!$F$4:$F$19</c:f>
              <c:numCache>
                <c:formatCode>0</c:formatCode>
                <c:ptCount val="16"/>
                <c:pt idx="0">
                  <c:v>28582.25</c:v>
                </c:pt>
                <c:pt idx="1">
                  <c:v>24983.22</c:v>
                </c:pt>
                <c:pt idx="2">
                  <c:v>16238.14</c:v>
                </c:pt>
                <c:pt idx="3">
                  <c:v>14364.3</c:v>
                </c:pt>
                <c:pt idx="4">
                  <c:v>12548.93</c:v>
                </c:pt>
                <c:pt idx="5">
                  <c:v>11812.28</c:v>
                </c:pt>
                <c:pt idx="6">
                  <c:v>11184.75</c:v>
                </c:pt>
                <c:pt idx="7">
                  <c:v>12794.34</c:v>
                </c:pt>
                <c:pt idx="8">
                  <c:v>9177.64</c:v>
                </c:pt>
                <c:pt idx="9">
                  <c:v>7532.08</c:v>
                </c:pt>
                <c:pt idx="10">
                  <c:v>5312.23</c:v>
                </c:pt>
                <c:pt idx="11">
                  <c:v>3600.89</c:v>
                </c:pt>
                <c:pt idx="12">
                  <c:v>1840.34</c:v>
                </c:pt>
                <c:pt idx="13">
                  <c:v>2136.37</c:v>
                </c:pt>
                <c:pt idx="14">
                  <c:v>1690.13</c:v>
                </c:pt>
                <c:pt idx="15">
                  <c:v>1328.2</c:v>
                </c:pt>
              </c:numCache>
            </c:numRef>
          </c:val>
        </c:ser>
        <c:ser>
          <c:idx val="5"/>
          <c:order val="2"/>
          <c:tx>
            <c:strRef>
              <c:f>'[Captive Consumption General Review_aj-1.xlsx]Sheet1'!$H$3</c:f>
              <c:strCache>
                <c:ptCount val="1"/>
                <c:pt idx="0">
                  <c:v>FY 15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cat>
            <c:strRef>
              <c:f>'[Captive Consumption General Review_aj-1.xlsx]Sheet1'!$B$4:$B$19</c:f>
              <c:strCache>
                <c:ptCount val="16"/>
                <c:pt idx="0">
                  <c:v>Gujarat</c:v>
                </c:pt>
                <c:pt idx="1">
                  <c:v>Odisha</c:v>
                </c:pt>
                <c:pt idx="2">
                  <c:v>Tamil nadu</c:v>
                </c:pt>
                <c:pt idx="3">
                  <c:v>Chattisgarh</c:v>
                </c:pt>
                <c:pt idx="4">
                  <c:v>Karnataka</c:v>
                </c:pt>
                <c:pt idx="5">
                  <c:v>Uttar Pradesh</c:v>
                </c:pt>
                <c:pt idx="6">
                  <c:v>Rajasthan</c:v>
                </c:pt>
                <c:pt idx="7">
                  <c:v>Maharashtra</c:v>
                </c:pt>
                <c:pt idx="8">
                  <c:v>Jharkhand</c:v>
                </c:pt>
                <c:pt idx="9">
                  <c:v>Madhya Pradesh</c:v>
                </c:pt>
                <c:pt idx="10">
                  <c:v>West Bengal</c:v>
                </c:pt>
                <c:pt idx="11">
                  <c:v>Punjab</c:v>
                </c:pt>
                <c:pt idx="12">
                  <c:v>Kerala</c:v>
                </c:pt>
                <c:pt idx="13">
                  <c:v>Uttarakhand</c:v>
                </c:pt>
                <c:pt idx="14">
                  <c:v>Haryana</c:v>
                </c:pt>
                <c:pt idx="15">
                  <c:v>Assam</c:v>
                </c:pt>
              </c:strCache>
            </c:strRef>
          </c:cat>
          <c:val>
            <c:numRef>
              <c:f>'[Captive Consumption General Review_aj-1.xlsx]Sheet1'!$H$4:$H$19</c:f>
              <c:numCache>
                <c:formatCode>0</c:formatCode>
                <c:ptCount val="16"/>
                <c:pt idx="0">
                  <c:v>29148.11</c:v>
                </c:pt>
                <c:pt idx="1">
                  <c:v>26681.08</c:v>
                </c:pt>
                <c:pt idx="2">
                  <c:v>19651.650000000001</c:v>
                </c:pt>
                <c:pt idx="3">
                  <c:v>18778.66</c:v>
                </c:pt>
                <c:pt idx="4">
                  <c:v>16439.77</c:v>
                </c:pt>
                <c:pt idx="5">
                  <c:v>11686.07</c:v>
                </c:pt>
                <c:pt idx="6">
                  <c:v>11351.97</c:v>
                </c:pt>
                <c:pt idx="7">
                  <c:v>10389.469999999999</c:v>
                </c:pt>
                <c:pt idx="8">
                  <c:v>9118.1</c:v>
                </c:pt>
                <c:pt idx="9">
                  <c:v>7011.53</c:v>
                </c:pt>
                <c:pt idx="10">
                  <c:v>5993.22</c:v>
                </c:pt>
                <c:pt idx="11">
                  <c:v>4166.12</c:v>
                </c:pt>
                <c:pt idx="12">
                  <c:v>2200.48</c:v>
                </c:pt>
                <c:pt idx="13">
                  <c:v>2167.1</c:v>
                </c:pt>
                <c:pt idx="14">
                  <c:v>1843.61</c:v>
                </c:pt>
                <c:pt idx="15">
                  <c:v>1338.13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543360"/>
        <c:axId val="128545152"/>
      </c:barChart>
      <c:lineChart>
        <c:grouping val="standard"/>
        <c:varyColors val="0"/>
        <c:ser>
          <c:idx val="0"/>
          <c:order val="3"/>
          <c:tx>
            <c:strRef>
              <c:f>'[Captive Consumption General Review_aj-1.xlsx]Sheet1'!$J$3</c:f>
              <c:strCache>
                <c:ptCount val="1"/>
                <c:pt idx="0">
                  <c:v>Captive generation as a % of total consumption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dLbl>
              <c:idx val="15"/>
              <c:layout>
                <c:manualLayout>
                  <c:x val="-2.348019902143968E-2"/>
                  <c:y val="8.092484996644326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solidFill>
                <a:schemeClr val="accent4">
                  <a:lumMod val="60000"/>
                  <a:lumOff val="40000"/>
                  <a:alpha val="26000"/>
                </a:schemeClr>
              </a:solidFill>
            </c:spPr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'[Captive Consumption General Review_aj-1.xlsx]Sheet1'!$J$4:$J$19</c:f>
              <c:numCache>
                <c:formatCode>0%</c:formatCode>
                <c:ptCount val="16"/>
                <c:pt idx="0">
                  <c:v>0.30098515783642177</c:v>
                </c:pt>
                <c:pt idx="1">
                  <c:v>0.67394606729993489</c:v>
                </c:pt>
                <c:pt idx="2">
                  <c:v>0.22610227686010465</c:v>
                </c:pt>
                <c:pt idx="3">
                  <c:v>0.53935318953384837</c:v>
                </c:pt>
                <c:pt idx="4">
                  <c:v>0.24324544267220991</c:v>
                </c:pt>
                <c:pt idx="5">
                  <c:v>0.15602552522782515</c:v>
                </c:pt>
                <c:pt idx="6">
                  <c:v>0.19618255256434361</c:v>
                </c:pt>
                <c:pt idx="7">
                  <c:v>9.1424820720332325E-2</c:v>
                </c:pt>
                <c:pt idx="8">
                  <c:v>0.41163434377817315</c:v>
                </c:pt>
                <c:pt idx="9">
                  <c:v>0.15193079014940572</c:v>
                </c:pt>
                <c:pt idx="10">
                  <c:v>0.14506925453164418</c:v>
                </c:pt>
                <c:pt idx="11">
                  <c:v>0.10065000247631495</c:v>
                </c:pt>
                <c:pt idx="12">
                  <c:v>0.11191189775924966</c:v>
                </c:pt>
                <c:pt idx="13">
                  <c:v>0.19786982464630232</c:v>
                </c:pt>
                <c:pt idx="14">
                  <c:v>5.5709076668460568E-2</c:v>
                </c:pt>
                <c:pt idx="15">
                  <c:v>0.19963746494002507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549248"/>
        <c:axId val="128547072"/>
      </c:lineChart>
      <c:catAx>
        <c:axId val="1285433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 sz="1000"/>
            </a:pPr>
            <a:endParaRPr lang="en-US"/>
          </a:p>
        </c:txPr>
        <c:crossAx val="128545152"/>
        <c:crosses val="autoZero"/>
        <c:auto val="1"/>
        <c:lblAlgn val="ctr"/>
        <c:lblOffset val="100"/>
        <c:noMultiLvlLbl val="0"/>
      </c:catAx>
      <c:valAx>
        <c:axId val="1285451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aseline="0" dirty="0" smtClean="0"/>
                  <a:t>Consumption </a:t>
                </a:r>
                <a:r>
                  <a:rPr lang="en-US" baseline="0" dirty="0"/>
                  <a:t>by </a:t>
                </a:r>
                <a:r>
                  <a:rPr lang="en-US" baseline="0" dirty="0" smtClean="0"/>
                  <a:t>CPP </a:t>
                </a:r>
                <a:r>
                  <a:rPr lang="en-US" baseline="0" dirty="0"/>
                  <a:t>with capacity &gt; 1MW</a:t>
                </a:r>
                <a:endParaRPr lang="en-US" dirty="0"/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8543360"/>
        <c:crosses val="autoZero"/>
        <c:crossBetween val="between"/>
      </c:valAx>
      <c:valAx>
        <c:axId val="128547072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</a:t>
                </a:r>
                <a:r>
                  <a:rPr lang="en-US" baseline="0" dirty="0" smtClean="0"/>
                  <a:t> of total sales by DSICOMs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8549248"/>
        <c:crosses val="max"/>
        <c:crossBetween val="between"/>
      </c:valAx>
      <c:catAx>
        <c:axId val="128549248"/>
        <c:scaling>
          <c:orientation val="minMax"/>
        </c:scaling>
        <c:delete val="1"/>
        <c:axPos val="b"/>
        <c:majorTickMark val="out"/>
        <c:minorTickMark val="none"/>
        <c:tickLblPos val="nextTo"/>
        <c:crossAx val="128547072"/>
        <c:crosses val="autoZero"/>
        <c:auto val="1"/>
        <c:lblAlgn val="ctr"/>
        <c:lblOffset val="100"/>
        <c:noMultiLvlLbl val="0"/>
      </c:catAx>
    </c:plotArea>
    <c:legend>
      <c:legendPos val="t"/>
      <c:legendEntry>
        <c:idx val="3"/>
        <c:delete val="1"/>
      </c:legendEntry>
      <c:layout>
        <c:manualLayout>
          <c:xMode val="edge"/>
          <c:yMode val="edge"/>
          <c:x val="0.64898847660666692"/>
          <c:y val="0.2"/>
          <c:w val="0.25430848361696723"/>
          <c:h val="8.2792959703566468E-2"/>
        </c:manualLayout>
      </c:layout>
      <c:overlay val="1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8428447507742818E-2"/>
          <c:y val="5.3787565096224718E-2"/>
          <c:w val="0.90542899510673669"/>
          <c:h val="0.67214594612240408"/>
        </c:manualLayout>
      </c:layout>
      <c:barChart>
        <c:barDir val="col"/>
        <c:grouping val="stacked"/>
        <c:varyColors val="0"/>
        <c:ser>
          <c:idx val="22"/>
          <c:order val="0"/>
          <c:tx>
            <c:strRef>
              <c:f>Sheet1!$A$24</c:f>
              <c:strCache>
                <c:ptCount val="1"/>
                <c:pt idx="0">
                  <c:v>Cost of Power 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Sheet1!$B$1:$M$1</c:f>
              <c:strCache>
                <c:ptCount val="10"/>
                <c:pt idx="0">
                  <c:v>Gujarat</c:v>
                </c:pt>
                <c:pt idx="3">
                  <c:v>Maharashtra</c:v>
                </c:pt>
                <c:pt idx="6">
                  <c:v>Rajasthan</c:v>
                </c:pt>
                <c:pt idx="9">
                  <c:v>Tamil Nadu</c:v>
                </c:pt>
              </c:strCache>
            </c:strRef>
          </c:cat>
          <c:val>
            <c:numRef>
              <c:f>Sheet1!$B$24:$M$24</c:f>
              <c:numCache>
                <c:formatCode>General</c:formatCode>
                <c:ptCount val="12"/>
                <c:pt idx="1">
                  <c:v>3.5</c:v>
                </c:pt>
                <c:pt idx="4">
                  <c:v>3.5000000000000009</c:v>
                </c:pt>
                <c:pt idx="7">
                  <c:v>3.4999999999999991</c:v>
                </c:pt>
                <c:pt idx="10">
                  <c:v>3.5</c:v>
                </c:pt>
              </c:numCache>
            </c:numRef>
          </c:val>
        </c:ser>
        <c:ser>
          <c:idx val="21"/>
          <c:order val="1"/>
          <c:tx>
            <c:strRef>
              <c:f>Sheet1!$A$23</c:f>
              <c:strCache>
                <c:ptCount val="1"/>
                <c:pt idx="0">
                  <c:v>Cost of Power 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Sheet1!$B$1:$M$1</c:f>
              <c:strCache>
                <c:ptCount val="10"/>
                <c:pt idx="0">
                  <c:v>Gujarat</c:v>
                </c:pt>
                <c:pt idx="3">
                  <c:v>Maharashtra</c:v>
                </c:pt>
                <c:pt idx="6">
                  <c:v>Rajasthan</c:v>
                </c:pt>
                <c:pt idx="9">
                  <c:v>Tamil Nadu</c:v>
                </c:pt>
              </c:strCache>
            </c:strRef>
          </c:cat>
          <c:val>
            <c:numRef>
              <c:f>Sheet1!$B$23:$M$23</c:f>
              <c:numCache>
                <c:formatCode>General</c:formatCode>
                <c:ptCount val="12"/>
                <c:pt idx="0">
                  <c:v>3.4999999999999996</c:v>
                </c:pt>
                <c:pt idx="3">
                  <c:v>3.5</c:v>
                </c:pt>
                <c:pt idx="6">
                  <c:v>3.5</c:v>
                </c:pt>
                <c:pt idx="9">
                  <c:v>3.5000000000000004</c:v>
                </c:pt>
              </c:numCache>
            </c:numRef>
          </c:val>
        </c:ser>
        <c:ser>
          <c:idx val="3"/>
          <c:order val="2"/>
          <c:tx>
            <c:strRef>
              <c:f>Sheet1!$A$5</c:f>
              <c:strCache>
                <c:ptCount val="1"/>
                <c:pt idx="0">
                  <c:v>Wheeling and Transmission Losses 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Sheet1!$B$1:$M$1</c:f>
              <c:strCache>
                <c:ptCount val="10"/>
                <c:pt idx="0">
                  <c:v>Gujarat</c:v>
                </c:pt>
                <c:pt idx="3">
                  <c:v>Maharashtra</c:v>
                </c:pt>
                <c:pt idx="6">
                  <c:v>Rajasthan</c:v>
                </c:pt>
                <c:pt idx="9">
                  <c:v>Tamil Nadu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0.54460622869359199</c:v>
                </c:pt>
                <c:pt idx="3">
                  <c:v>0.37531666873350211</c:v>
                </c:pt>
                <c:pt idx="6">
                  <c:v>0.28550997633299247</c:v>
                </c:pt>
                <c:pt idx="9">
                  <c:v>0.23001729822165062</c:v>
                </c:pt>
              </c:numCache>
            </c:numRef>
          </c:val>
        </c:ser>
        <c:ser>
          <c:idx val="4"/>
          <c:order val="3"/>
          <c:tx>
            <c:strRef>
              <c:f>Sheet1!$A$6</c:f>
              <c:strCache>
                <c:ptCount val="1"/>
                <c:pt idx="0">
                  <c:v>Wheeling and Transmission Losses 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invertIfNegative val="0"/>
          <c:cat>
            <c:strRef>
              <c:f>Sheet1!$B$1:$M$1</c:f>
              <c:strCache>
                <c:ptCount val="10"/>
                <c:pt idx="0">
                  <c:v>Gujarat</c:v>
                </c:pt>
                <c:pt idx="3">
                  <c:v>Maharashtra</c:v>
                </c:pt>
                <c:pt idx="6">
                  <c:v>Rajasthan</c:v>
                </c:pt>
                <c:pt idx="9">
                  <c:v>Tamil Nadu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1">
                  <c:v>0.54460622869359199</c:v>
                </c:pt>
                <c:pt idx="4">
                  <c:v>0.37531666873350211</c:v>
                </c:pt>
                <c:pt idx="7">
                  <c:v>0.28550997633299247</c:v>
                </c:pt>
                <c:pt idx="10">
                  <c:v>0.23001729822165062</c:v>
                </c:pt>
              </c:numCache>
            </c:numRef>
          </c:val>
        </c:ser>
        <c:ser>
          <c:idx val="0"/>
          <c:order val="4"/>
          <c:tx>
            <c:strRef>
              <c:f>Sheet1!$A$2</c:f>
              <c:strCache>
                <c:ptCount val="1"/>
                <c:pt idx="0">
                  <c:v>Wheeling and  Transmission Charges 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Sheet1!$B$1:$M$1</c:f>
              <c:strCache>
                <c:ptCount val="10"/>
                <c:pt idx="0">
                  <c:v>Gujarat</c:v>
                </c:pt>
                <c:pt idx="3">
                  <c:v>Maharashtra</c:v>
                </c:pt>
                <c:pt idx="6">
                  <c:v>Rajasthan</c:v>
                </c:pt>
                <c:pt idx="9">
                  <c:v>Tamil Nadu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0.53990425839255796</c:v>
                </c:pt>
                <c:pt idx="3">
                  <c:v>0.85973568125852562</c:v>
                </c:pt>
                <c:pt idx="6">
                  <c:v>0.43870924060290417</c:v>
                </c:pt>
                <c:pt idx="9">
                  <c:v>0.35076031873317531</c:v>
                </c:pt>
              </c:numCache>
            </c:numRef>
          </c:val>
        </c:ser>
        <c:ser>
          <c:idx val="1"/>
          <c:order val="5"/>
          <c:tx>
            <c:strRef>
              <c:f>Sheet1!$A$3</c:f>
              <c:strCache>
                <c:ptCount val="1"/>
                <c:pt idx="0">
                  <c:v>Wheeling and Transmission Charges 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Sheet1!$B$1:$M$1</c:f>
              <c:strCache>
                <c:ptCount val="10"/>
                <c:pt idx="0">
                  <c:v>Gujarat</c:v>
                </c:pt>
                <c:pt idx="3">
                  <c:v>Maharashtra</c:v>
                </c:pt>
                <c:pt idx="6">
                  <c:v>Rajasthan</c:v>
                </c:pt>
                <c:pt idx="9">
                  <c:v>Tamil Nadu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1">
                  <c:v>0.53990425839255796</c:v>
                </c:pt>
                <c:pt idx="4">
                  <c:v>0.85973568125852562</c:v>
                </c:pt>
                <c:pt idx="7">
                  <c:v>0.43870924060290417</c:v>
                </c:pt>
                <c:pt idx="10">
                  <c:v>0.14030412749327012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CSS 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Sheet1!$B$1:$M$1</c:f>
              <c:strCache>
                <c:ptCount val="10"/>
                <c:pt idx="0">
                  <c:v>Gujarat</c:v>
                </c:pt>
                <c:pt idx="3">
                  <c:v>Maharashtra</c:v>
                </c:pt>
                <c:pt idx="6">
                  <c:v>Rajasthan</c:v>
                </c:pt>
                <c:pt idx="9">
                  <c:v>Tamil Nadu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1.44</c:v>
                </c:pt>
                <c:pt idx="3">
                  <c:v>1.65</c:v>
                </c:pt>
                <c:pt idx="6">
                  <c:v>1.39</c:v>
                </c:pt>
                <c:pt idx="9">
                  <c:v>1.67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CSS 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Sheet1!$B$1:$M$1</c:f>
              <c:strCache>
                <c:ptCount val="10"/>
                <c:pt idx="0">
                  <c:v>Gujarat</c:v>
                </c:pt>
                <c:pt idx="3">
                  <c:v>Maharashtra</c:v>
                </c:pt>
                <c:pt idx="6">
                  <c:v>Rajasthan</c:v>
                </c:pt>
                <c:pt idx="9">
                  <c:v>Tamil Nadu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1">
                  <c:v>0.72</c:v>
                </c:pt>
                <c:pt idx="4">
                  <c:v>1.65</c:v>
                </c:pt>
                <c:pt idx="7">
                  <c:v>0</c:v>
                </c:pt>
                <c:pt idx="10">
                  <c:v>0.83499999999999996</c:v>
                </c:pt>
              </c:numCache>
            </c:numRef>
          </c:val>
        </c:ser>
        <c:ser>
          <c:idx val="10"/>
          <c:order val="8"/>
          <c:tx>
            <c:strRef>
              <c:f>Sheet1!$A$12</c:f>
              <c:strCache>
                <c:ptCount val="1"/>
                <c:pt idx="0">
                  <c:v>Additional Surcharge 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Sheet1!$B$1:$M$1</c:f>
              <c:strCache>
                <c:ptCount val="10"/>
                <c:pt idx="0">
                  <c:v>Gujarat</c:v>
                </c:pt>
                <c:pt idx="3">
                  <c:v>Maharashtra</c:v>
                </c:pt>
                <c:pt idx="6">
                  <c:v>Rajasthan</c:v>
                </c:pt>
                <c:pt idx="9">
                  <c:v>Tamil Nadu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1">
                  <c:v>0.30499999999999999</c:v>
                </c:pt>
                <c:pt idx="4">
                  <c:v>1.24</c:v>
                </c:pt>
                <c:pt idx="7">
                  <c:v>0.8</c:v>
                </c:pt>
                <c:pt idx="10">
                  <c:v>0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Additional Surcharge 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Sheet1!$B$1:$M$1</c:f>
              <c:strCache>
                <c:ptCount val="10"/>
                <c:pt idx="0">
                  <c:v>Gujarat</c:v>
                </c:pt>
                <c:pt idx="3">
                  <c:v>Maharashtra</c:v>
                </c:pt>
                <c:pt idx="6">
                  <c:v>Rajasthan</c:v>
                </c:pt>
                <c:pt idx="9">
                  <c:v>Tamil Nadu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0.61</c:v>
                </c:pt>
                <c:pt idx="3">
                  <c:v>1.24</c:v>
                </c:pt>
                <c:pt idx="6">
                  <c:v>0.8</c:v>
                </c:pt>
                <c:pt idx="9">
                  <c:v>0</c:v>
                </c:pt>
              </c:numCache>
            </c:numRef>
          </c:val>
        </c:ser>
        <c:ser>
          <c:idx val="12"/>
          <c:order val="10"/>
          <c:tx>
            <c:strRef>
              <c:f>Sheet1!$A$14</c:f>
              <c:strCache>
                <c:ptCount val="1"/>
                <c:pt idx="0">
                  <c:v>RPO Cost 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Sheet1!$B$1:$M$1</c:f>
              <c:strCache>
                <c:ptCount val="10"/>
                <c:pt idx="0">
                  <c:v>Gujarat</c:v>
                </c:pt>
                <c:pt idx="3">
                  <c:v>Maharashtra</c:v>
                </c:pt>
                <c:pt idx="6">
                  <c:v>Rajasthan</c:v>
                </c:pt>
                <c:pt idx="9">
                  <c:v>Tamil Nadu</c:v>
                </c:pt>
              </c:strCache>
            </c:strRef>
          </c:cat>
          <c:val>
            <c:numRef>
              <c:f>Sheet1!$B$14:$M$14</c:f>
              <c:numCache>
                <c:formatCode>General</c:formatCode>
                <c:ptCount val="12"/>
                <c:pt idx="0">
                  <c:v>0.1</c:v>
                </c:pt>
                <c:pt idx="3">
                  <c:v>0.125</c:v>
                </c:pt>
                <c:pt idx="6">
                  <c:v>0.11399999999999999</c:v>
                </c:pt>
                <c:pt idx="9">
                  <c:v>0.14000000000000001</c:v>
                </c:pt>
              </c:numCache>
            </c:numRef>
          </c:val>
        </c:ser>
        <c:ser>
          <c:idx val="13"/>
          <c:order val="11"/>
          <c:tx>
            <c:strRef>
              <c:f>Sheet1!$A$15</c:f>
              <c:strCache>
                <c:ptCount val="1"/>
                <c:pt idx="0">
                  <c:v>RPO Cost </c:v>
                </c:pt>
              </c:strCache>
            </c:strRef>
          </c:tx>
          <c:invertIfNegative val="0"/>
          <c:cat>
            <c:strRef>
              <c:f>Sheet1!$B$1:$M$1</c:f>
              <c:strCache>
                <c:ptCount val="10"/>
                <c:pt idx="0">
                  <c:v>Gujarat</c:v>
                </c:pt>
                <c:pt idx="3">
                  <c:v>Maharashtra</c:v>
                </c:pt>
                <c:pt idx="6">
                  <c:v>Rajasthan</c:v>
                </c:pt>
                <c:pt idx="9">
                  <c:v>Tamil Nadu</c:v>
                </c:pt>
              </c:strCache>
            </c:strRef>
          </c:cat>
          <c:val>
            <c:numRef>
              <c:f>Sheet1!$B$15:$M$15</c:f>
              <c:numCache>
                <c:formatCode>General</c:formatCode>
                <c:ptCount val="12"/>
                <c:pt idx="1">
                  <c:v>0</c:v>
                </c:pt>
                <c:pt idx="4">
                  <c:v>0</c:v>
                </c:pt>
                <c:pt idx="7">
                  <c:v>0</c:v>
                </c:pt>
                <c:pt idx="10">
                  <c:v>0</c:v>
                </c:pt>
              </c:numCache>
            </c:numRef>
          </c:val>
        </c:ser>
        <c:ser>
          <c:idx val="2"/>
          <c:order val="12"/>
          <c:tx>
            <c:strRef>
              <c:f>Sheet1!$A$4</c:f>
              <c:strCache>
                <c:ptCount val="1"/>
                <c:pt idx="0">
                  <c:v>d</c:v>
                </c:pt>
              </c:strCache>
            </c:strRef>
          </c:tx>
          <c:invertIfNegative val="0"/>
          <c:cat>
            <c:strRef>
              <c:f>Sheet1!$B$1:$M$1</c:f>
              <c:strCache>
                <c:ptCount val="10"/>
                <c:pt idx="0">
                  <c:v>Gujarat</c:v>
                </c:pt>
                <c:pt idx="3">
                  <c:v>Maharashtra</c:v>
                </c:pt>
                <c:pt idx="6">
                  <c:v>Rajasthan</c:v>
                </c:pt>
                <c:pt idx="9">
                  <c:v>Tamil Nadu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</c:numCache>
            </c:numRef>
          </c:val>
        </c:ser>
        <c:ser>
          <c:idx val="5"/>
          <c:order val="13"/>
          <c:tx>
            <c:strRef>
              <c:f>Sheet1!$A$7</c:f>
              <c:strCache>
                <c:ptCount val="1"/>
                <c:pt idx="0">
                  <c:v>d</c:v>
                </c:pt>
              </c:strCache>
            </c:strRef>
          </c:tx>
          <c:invertIfNegative val="0"/>
          <c:cat>
            <c:strRef>
              <c:f>Sheet1!$B$1:$M$1</c:f>
              <c:strCache>
                <c:ptCount val="10"/>
                <c:pt idx="0">
                  <c:v>Gujarat</c:v>
                </c:pt>
                <c:pt idx="3">
                  <c:v>Maharashtra</c:v>
                </c:pt>
                <c:pt idx="6">
                  <c:v>Rajasthan</c:v>
                </c:pt>
                <c:pt idx="9">
                  <c:v>Tamil Nadu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</c:numCache>
            </c:numRef>
          </c:val>
        </c:ser>
        <c:ser>
          <c:idx val="8"/>
          <c:order val="14"/>
          <c:tx>
            <c:strRef>
              <c:f>Sheet1!$A$10</c:f>
              <c:strCache>
                <c:ptCount val="1"/>
                <c:pt idx="0">
                  <c:v>d</c:v>
                </c:pt>
              </c:strCache>
            </c:strRef>
          </c:tx>
          <c:invertIfNegative val="0"/>
          <c:cat>
            <c:strRef>
              <c:f>Sheet1!$B$1:$M$1</c:f>
              <c:strCache>
                <c:ptCount val="10"/>
                <c:pt idx="0">
                  <c:v>Gujarat</c:v>
                </c:pt>
                <c:pt idx="3">
                  <c:v>Maharashtra</c:v>
                </c:pt>
                <c:pt idx="6">
                  <c:v>Rajasthan</c:v>
                </c:pt>
                <c:pt idx="9">
                  <c:v>Tamil Nadu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</c:numCache>
            </c:numRef>
          </c:val>
        </c:ser>
        <c:ser>
          <c:idx val="11"/>
          <c:order val="15"/>
          <c:tx>
            <c:strRef>
              <c:f>Sheet1!$A$13</c:f>
              <c:strCache>
                <c:ptCount val="1"/>
                <c:pt idx="0">
                  <c:v>d</c:v>
                </c:pt>
              </c:strCache>
            </c:strRef>
          </c:tx>
          <c:invertIfNegative val="0"/>
          <c:cat>
            <c:strRef>
              <c:f>Sheet1!$B$1:$M$1</c:f>
              <c:strCache>
                <c:ptCount val="10"/>
                <c:pt idx="0">
                  <c:v>Gujarat</c:v>
                </c:pt>
                <c:pt idx="3">
                  <c:v>Maharashtra</c:v>
                </c:pt>
                <c:pt idx="6">
                  <c:v>Rajasthan</c:v>
                </c:pt>
                <c:pt idx="9">
                  <c:v>Tamil Nadu</c:v>
                </c:pt>
              </c:strCache>
            </c:strRef>
          </c:cat>
          <c:val>
            <c:numRef>
              <c:f>Sheet1!$B$13:$M$13</c:f>
              <c:numCache>
                <c:formatCode>General</c:formatCode>
                <c:ptCount val="12"/>
              </c:numCache>
            </c:numRef>
          </c:val>
        </c:ser>
        <c:ser>
          <c:idx val="14"/>
          <c:order val="16"/>
          <c:tx>
            <c:strRef>
              <c:f>Sheet1!$A$16</c:f>
              <c:strCache>
                <c:ptCount val="1"/>
                <c:pt idx="0">
                  <c:v>d</c:v>
                </c:pt>
              </c:strCache>
            </c:strRef>
          </c:tx>
          <c:invertIfNegative val="0"/>
          <c:cat>
            <c:strRef>
              <c:f>Sheet1!$B$1:$M$1</c:f>
              <c:strCache>
                <c:ptCount val="10"/>
                <c:pt idx="0">
                  <c:v>Gujarat</c:v>
                </c:pt>
                <c:pt idx="3">
                  <c:v>Maharashtra</c:v>
                </c:pt>
                <c:pt idx="6">
                  <c:v>Rajasthan</c:v>
                </c:pt>
                <c:pt idx="9">
                  <c:v>Tamil Nadu</c:v>
                </c:pt>
              </c:strCache>
            </c:strRef>
          </c:cat>
          <c:val>
            <c:numRef>
              <c:f>Sheet1!$B$16:$M$16</c:f>
              <c:numCache>
                <c:formatCode>General</c:formatCode>
                <c:ptCount val="12"/>
              </c:numCache>
            </c:numRef>
          </c:val>
        </c:ser>
        <c:ser>
          <c:idx val="15"/>
          <c:order val="17"/>
          <c:tx>
            <c:strRef>
              <c:f>Sheet1!$A$17</c:f>
              <c:strCache>
                <c:ptCount val="1"/>
                <c:pt idx="0">
                  <c:v>Effective Banking Charge </c:v>
                </c:pt>
              </c:strCache>
            </c:strRef>
          </c:tx>
          <c:invertIfNegative val="0"/>
          <c:cat>
            <c:strRef>
              <c:f>Sheet1!$B$1:$M$1</c:f>
              <c:strCache>
                <c:ptCount val="10"/>
                <c:pt idx="0">
                  <c:v>Gujarat</c:v>
                </c:pt>
                <c:pt idx="3">
                  <c:v>Maharashtra</c:v>
                </c:pt>
                <c:pt idx="6">
                  <c:v>Rajasthan</c:v>
                </c:pt>
                <c:pt idx="9">
                  <c:v>Tamil Nadu</c:v>
                </c:pt>
              </c:strCache>
            </c:strRef>
          </c:cat>
          <c:val>
            <c:numRef>
              <c:f>Sheet1!$B$17:$M$17</c:f>
              <c:numCache>
                <c:formatCode>General</c:formatCode>
                <c:ptCount val="12"/>
                <c:pt idx="0">
                  <c:v>0</c:v>
                </c:pt>
                <c:pt idx="3">
                  <c:v>0</c:v>
                </c:pt>
                <c:pt idx="6">
                  <c:v>0</c:v>
                </c:pt>
                <c:pt idx="9">
                  <c:v>0</c:v>
                </c:pt>
              </c:numCache>
            </c:numRef>
          </c:val>
        </c:ser>
        <c:ser>
          <c:idx val="16"/>
          <c:order val="18"/>
          <c:tx>
            <c:strRef>
              <c:f>Sheet1!$A$18</c:f>
              <c:strCache>
                <c:ptCount val="1"/>
                <c:pt idx="0">
                  <c:v>Effective Banking Charge 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invertIfNegative val="0"/>
          <c:cat>
            <c:strRef>
              <c:f>Sheet1!$B$1:$M$1</c:f>
              <c:strCache>
                <c:ptCount val="10"/>
                <c:pt idx="0">
                  <c:v>Gujarat</c:v>
                </c:pt>
                <c:pt idx="3">
                  <c:v>Maharashtra</c:v>
                </c:pt>
                <c:pt idx="6">
                  <c:v>Rajasthan</c:v>
                </c:pt>
                <c:pt idx="9">
                  <c:v>Tamil Nadu</c:v>
                </c:pt>
              </c:strCache>
            </c:strRef>
          </c:cat>
          <c:val>
            <c:numRef>
              <c:f>Sheet1!$B$18:$M$18</c:f>
              <c:numCache>
                <c:formatCode>General</c:formatCode>
                <c:ptCount val="12"/>
                <c:pt idx="1">
                  <c:v>1.0231747128445138E-2</c:v>
                </c:pt>
                <c:pt idx="4">
                  <c:v>1.390809548638546E-2</c:v>
                </c:pt>
                <c:pt idx="7">
                  <c:v>9.1641758516910754E-3</c:v>
                </c:pt>
                <c:pt idx="10">
                  <c:v>5.1495037683024096E-2</c:v>
                </c:pt>
              </c:numCache>
            </c:numRef>
          </c:val>
        </c:ser>
        <c:ser>
          <c:idx val="17"/>
          <c:order val="19"/>
          <c:tx>
            <c:strRef>
              <c:f>Sheet1!$A$19</c:f>
              <c:strCache>
                <c:ptCount val="1"/>
                <c:pt idx="0">
                  <c:v>d</c:v>
                </c:pt>
              </c:strCache>
            </c:strRef>
          </c:tx>
          <c:invertIfNegative val="0"/>
          <c:cat>
            <c:strRef>
              <c:f>Sheet1!$B$1:$M$1</c:f>
              <c:strCache>
                <c:ptCount val="10"/>
                <c:pt idx="0">
                  <c:v>Gujarat</c:v>
                </c:pt>
                <c:pt idx="3">
                  <c:v>Maharashtra</c:v>
                </c:pt>
                <c:pt idx="6">
                  <c:v>Rajasthan</c:v>
                </c:pt>
                <c:pt idx="9">
                  <c:v>Tamil Nadu</c:v>
                </c:pt>
              </c:strCache>
            </c:strRef>
          </c:cat>
          <c:val>
            <c:numRef>
              <c:f>Sheet1!$B$19:$M$19</c:f>
              <c:numCache>
                <c:formatCode>General</c:formatCode>
                <c:ptCount val="12"/>
              </c:numCache>
            </c:numRef>
          </c:val>
        </c:ser>
        <c:ser>
          <c:idx val="20"/>
          <c:order val="22"/>
          <c:tx>
            <c:strRef>
              <c:f>Sheet1!$A$22</c:f>
              <c:strCache>
                <c:ptCount val="1"/>
                <c:pt idx="0">
                  <c:v>d</c:v>
                </c:pt>
              </c:strCache>
            </c:strRef>
          </c:tx>
          <c:invertIfNegative val="0"/>
          <c:cat>
            <c:strRef>
              <c:f>Sheet1!$B$1:$M$1</c:f>
              <c:strCache>
                <c:ptCount val="10"/>
                <c:pt idx="0">
                  <c:v>Gujarat</c:v>
                </c:pt>
                <c:pt idx="3">
                  <c:v>Maharashtra</c:v>
                </c:pt>
                <c:pt idx="6">
                  <c:v>Rajasthan</c:v>
                </c:pt>
                <c:pt idx="9">
                  <c:v>Tamil Nadu</c:v>
                </c:pt>
              </c:strCache>
            </c:strRef>
          </c:cat>
          <c:val>
            <c:numRef>
              <c:f>Sheet1!$B$22:$M$22</c:f>
              <c:numCache>
                <c:formatCode>General</c:formatCode>
                <c:ptCount val="12"/>
              </c:numCache>
            </c:numRef>
          </c:val>
        </c:ser>
        <c:ser>
          <c:idx val="23"/>
          <c:order val="23"/>
          <c:tx>
            <c:strRef>
              <c:f>Sheet1!$A$25</c:f>
              <c:strCache>
                <c:ptCount val="1"/>
                <c:pt idx="0">
                  <c:v>d</c:v>
                </c:pt>
              </c:strCache>
            </c:strRef>
          </c:tx>
          <c:invertIfNegative val="0"/>
          <c:cat>
            <c:strRef>
              <c:f>Sheet1!$B$1:$M$1</c:f>
              <c:strCache>
                <c:ptCount val="10"/>
                <c:pt idx="0">
                  <c:v>Gujarat</c:v>
                </c:pt>
                <c:pt idx="3">
                  <c:v>Maharashtra</c:v>
                </c:pt>
                <c:pt idx="6">
                  <c:v>Rajasthan</c:v>
                </c:pt>
                <c:pt idx="9">
                  <c:v>Tamil Nadu</c:v>
                </c:pt>
              </c:strCache>
            </c:strRef>
          </c:cat>
          <c:val>
            <c:numRef>
              <c:f>Sheet1!$B$25:$M$25</c:f>
              <c:numCache>
                <c:formatCode>General</c:formatCode>
                <c:ptCount val="12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28436864"/>
        <c:axId val="128442752"/>
      </c:barChart>
      <c:lineChart>
        <c:grouping val="standard"/>
        <c:varyColors val="0"/>
        <c:ser>
          <c:idx val="18"/>
          <c:order val="20"/>
          <c:tx>
            <c:strRef>
              <c:f>Sheet1!$A$20</c:f>
              <c:strCache>
                <c:ptCount val="1"/>
                <c:pt idx="0">
                  <c:v>Total Tariff </c:v>
                </c:pt>
              </c:strCache>
            </c:strRef>
          </c:tx>
          <c:marker>
            <c:symbol val="none"/>
          </c:marker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0"/>
                <c:pt idx="0">
                  <c:v>Gujarat</c:v>
                </c:pt>
                <c:pt idx="3">
                  <c:v>Maharashtra</c:v>
                </c:pt>
                <c:pt idx="6">
                  <c:v>Rajasthan</c:v>
                </c:pt>
                <c:pt idx="9">
                  <c:v>Tamil Nadu</c:v>
                </c:pt>
              </c:strCache>
            </c:strRef>
          </c:cat>
          <c:val>
            <c:numRef>
              <c:f>Sheet1!$B$20:$M$20</c:f>
              <c:numCache>
                <c:formatCode>General</c:formatCode>
                <c:ptCount val="12"/>
                <c:pt idx="0" formatCode="0.00">
                  <c:v>6.7345104870861494</c:v>
                </c:pt>
                <c:pt idx="3" formatCode="0.00">
                  <c:v>7.7500523499920275</c:v>
                </c:pt>
                <c:pt idx="6" formatCode="0.00">
                  <c:v>6.5282192169358968</c:v>
                </c:pt>
                <c:pt idx="9" formatCode="0.00">
                  <c:v>5.8907776169548267</c:v>
                </c:pt>
              </c:numCache>
            </c:numRef>
          </c:val>
          <c:smooth val="0"/>
        </c:ser>
        <c:ser>
          <c:idx val="19"/>
          <c:order val="21"/>
          <c:tx>
            <c:strRef>
              <c:f>Sheet1!$A$21</c:f>
              <c:strCache>
                <c:ptCount val="1"/>
                <c:pt idx="0">
                  <c:v>Total Tariff </c:v>
                </c:pt>
              </c:strCache>
            </c:strRef>
          </c:tx>
          <c:marker>
            <c:symbol val="none"/>
          </c:marker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0"/>
                <c:pt idx="0">
                  <c:v>Gujarat</c:v>
                </c:pt>
                <c:pt idx="3">
                  <c:v>Maharashtra</c:v>
                </c:pt>
                <c:pt idx="6">
                  <c:v>Rajasthan</c:v>
                </c:pt>
                <c:pt idx="9">
                  <c:v>Tamil Nadu</c:v>
                </c:pt>
              </c:strCache>
            </c:strRef>
          </c:cat>
          <c:val>
            <c:numRef>
              <c:f>Sheet1!$B$21:$M$21</c:f>
              <c:numCache>
                <c:formatCode>0.00</c:formatCode>
                <c:ptCount val="12"/>
                <c:pt idx="1">
                  <c:v>5.6197422342145948</c:v>
                </c:pt>
                <c:pt idx="4">
                  <c:v>7.6389604454784141</c:v>
                </c:pt>
                <c:pt idx="7">
                  <c:v>5.0333833927875871</c:v>
                </c:pt>
                <c:pt idx="10">
                  <c:v>4.7568164633979446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436864"/>
        <c:axId val="128442752"/>
      </c:lineChart>
      <c:catAx>
        <c:axId val="12843686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noFill/>
          </a:ln>
        </c:spPr>
        <c:crossAx val="128442752"/>
        <c:crosses val="autoZero"/>
        <c:auto val="1"/>
        <c:lblAlgn val="ctr"/>
        <c:lblOffset val="100"/>
        <c:noMultiLvlLbl val="0"/>
      </c:catAx>
      <c:valAx>
        <c:axId val="1284427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Rs.</a:t>
                </a:r>
                <a:r>
                  <a:rPr lang="en-US" sz="1200" baseline="0"/>
                  <a:t>/kWh</a:t>
                </a:r>
                <a:endParaRPr lang="en-US" sz="12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8436864"/>
        <c:crosses val="autoZero"/>
        <c:crossBetween val="between"/>
      </c:valAx>
      <c:spPr>
        <a:ln>
          <a:noFill/>
        </a:ln>
      </c:spPr>
    </c:plotArea>
    <c:legend>
      <c:legendPos val="b"/>
      <c:legendEntry>
        <c:idx val="1"/>
        <c:delete val="1"/>
      </c:legendEntry>
      <c:legendEntry>
        <c:idx val="3"/>
        <c:delete val="1"/>
      </c:legendEntry>
      <c:legendEntry>
        <c:idx val="5"/>
        <c:delete val="1"/>
      </c:legendEntry>
      <c:legendEntry>
        <c:idx val="7"/>
        <c:delete val="1"/>
      </c:legendEntry>
      <c:legendEntry>
        <c:idx val="9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3"/>
        <c:delete val="1"/>
      </c:legendEntry>
      <c:legendEntry>
        <c:idx val="14"/>
        <c:delete val="1"/>
      </c:legendEntry>
      <c:legendEntry>
        <c:idx val="15"/>
        <c:delete val="1"/>
      </c:legendEntry>
      <c:legendEntry>
        <c:idx val="16"/>
        <c:delete val="1"/>
      </c:legendEntry>
      <c:legendEntry>
        <c:idx val="17"/>
        <c:delete val="1"/>
      </c:legendEntry>
      <c:legendEntry>
        <c:idx val="19"/>
        <c:delete val="1"/>
      </c:legendEntry>
      <c:legendEntry>
        <c:idx val="20"/>
        <c:delete val="1"/>
      </c:legendEntry>
      <c:legendEntry>
        <c:idx val="21"/>
        <c:delete val="1"/>
      </c:legendEntry>
      <c:legendEntry>
        <c:idx val="22"/>
        <c:delete val="1"/>
      </c:legendEntry>
      <c:legendEntry>
        <c:idx val="23"/>
        <c:delete val="1"/>
      </c:legendEntry>
      <c:layout>
        <c:manualLayout>
          <c:xMode val="edge"/>
          <c:yMode val="edge"/>
          <c:x val="3.8588800762825386E-2"/>
          <c:y val="0.82762956989161107"/>
          <c:w val="0.95357160148613218"/>
          <c:h val="0.1360622147116212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FC81B4-1753-45D5-9752-31493E8137F0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CEFEF804-32EA-4870-BD71-BC2B04211119}">
      <dgm:prSet phldrT="[Text]"/>
      <dgm:spPr/>
      <dgm:t>
        <a:bodyPr/>
        <a:lstStyle/>
        <a:p>
          <a:r>
            <a:rPr lang="en-US" b="1" dirty="0" smtClean="0">
              <a:latin typeface="Cambria" pitchFamily="18" charset="0"/>
            </a:rPr>
            <a:t>Energy (Policy, Planning &amp; Governance) </a:t>
          </a:r>
          <a:endParaRPr lang="en-US" b="1" dirty="0">
            <a:latin typeface="Cambria" pitchFamily="18" charset="0"/>
          </a:endParaRPr>
        </a:p>
      </dgm:t>
    </dgm:pt>
    <dgm:pt modelId="{7FF8DC4B-4591-41CA-BFAB-EF33A56B0255}" type="parTrans" cxnId="{43A883DE-1E0D-42C4-AB0E-664C370EB413}">
      <dgm:prSet/>
      <dgm:spPr/>
      <dgm:t>
        <a:bodyPr/>
        <a:lstStyle/>
        <a:p>
          <a:endParaRPr lang="en-US">
            <a:solidFill>
              <a:schemeClr val="tx1"/>
            </a:solidFill>
            <a:latin typeface="Cambria" pitchFamily="18" charset="0"/>
          </a:endParaRPr>
        </a:p>
      </dgm:t>
    </dgm:pt>
    <dgm:pt modelId="{308A6479-935A-4C47-B509-DC1A43C6710F}" type="sibTrans" cxnId="{43A883DE-1E0D-42C4-AB0E-664C370EB413}">
      <dgm:prSet/>
      <dgm:spPr/>
      <dgm:t>
        <a:bodyPr/>
        <a:lstStyle/>
        <a:p>
          <a:endParaRPr lang="en-US">
            <a:solidFill>
              <a:schemeClr val="tx1"/>
            </a:solidFill>
            <a:latin typeface="Cambria" pitchFamily="18" charset="0"/>
          </a:endParaRPr>
        </a:p>
      </dgm:t>
    </dgm:pt>
    <dgm:pt modelId="{A3ABAD64-5428-4F6A-B235-B274D792C1B4}">
      <dgm:prSet phldrT="[Text]"/>
      <dgm:spPr/>
      <dgm:t>
        <a:bodyPr/>
        <a:lstStyle/>
        <a:p>
          <a:r>
            <a:rPr lang="en-US" b="1" dirty="0" smtClean="0">
              <a:latin typeface="Cambria" pitchFamily="18" charset="0"/>
            </a:rPr>
            <a:t>Electricity Regulation</a:t>
          </a:r>
          <a:endParaRPr lang="en-US" b="1" dirty="0">
            <a:latin typeface="Cambria" pitchFamily="18" charset="0"/>
          </a:endParaRPr>
        </a:p>
      </dgm:t>
    </dgm:pt>
    <dgm:pt modelId="{45ABCE35-7C5C-45D0-909C-6D127BBCC3D7}" type="parTrans" cxnId="{D00FDC7E-28CF-44FF-AEDE-12541EA08788}">
      <dgm:prSet/>
      <dgm:spPr/>
      <dgm:t>
        <a:bodyPr/>
        <a:lstStyle/>
        <a:p>
          <a:endParaRPr lang="en-US">
            <a:solidFill>
              <a:schemeClr val="tx1"/>
            </a:solidFill>
            <a:latin typeface="Cambria" pitchFamily="18" charset="0"/>
          </a:endParaRPr>
        </a:p>
      </dgm:t>
    </dgm:pt>
    <dgm:pt modelId="{5A9FB8B0-57D2-437E-B278-D6B9D3EAD693}" type="sibTrans" cxnId="{D00FDC7E-28CF-44FF-AEDE-12541EA08788}">
      <dgm:prSet/>
      <dgm:spPr/>
      <dgm:t>
        <a:bodyPr/>
        <a:lstStyle/>
        <a:p>
          <a:endParaRPr lang="en-US">
            <a:solidFill>
              <a:schemeClr val="tx1"/>
            </a:solidFill>
            <a:latin typeface="Cambria" pitchFamily="18" charset="0"/>
          </a:endParaRPr>
        </a:p>
      </dgm:t>
    </dgm:pt>
    <dgm:pt modelId="{49A6D07F-4B39-483D-8B16-9C6D1D82BAF2}">
      <dgm:prSet phldrT="[Text]"/>
      <dgm:spPr/>
      <dgm:t>
        <a:bodyPr/>
        <a:lstStyle/>
        <a:p>
          <a:r>
            <a:rPr lang="en-US" b="1" dirty="0" smtClean="0">
              <a:latin typeface="Cambria" pitchFamily="18" charset="0"/>
            </a:rPr>
            <a:t>Rural Energy</a:t>
          </a:r>
          <a:endParaRPr lang="en-US" b="1" dirty="0">
            <a:latin typeface="Cambria" pitchFamily="18" charset="0"/>
          </a:endParaRPr>
        </a:p>
      </dgm:t>
    </dgm:pt>
    <dgm:pt modelId="{1E88946A-3549-4D5B-A8FF-FBC6E26BA2CA}" type="parTrans" cxnId="{16EAC461-B921-40D0-871E-B362B985F46E}">
      <dgm:prSet/>
      <dgm:spPr/>
      <dgm:t>
        <a:bodyPr/>
        <a:lstStyle/>
        <a:p>
          <a:endParaRPr lang="en-US">
            <a:solidFill>
              <a:schemeClr val="tx1"/>
            </a:solidFill>
            <a:latin typeface="Cambria" pitchFamily="18" charset="0"/>
          </a:endParaRPr>
        </a:p>
      </dgm:t>
    </dgm:pt>
    <dgm:pt modelId="{C80A5948-2C84-4B14-AD36-788C7EBB7FB1}" type="sibTrans" cxnId="{16EAC461-B921-40D0-871E-B362B985F46E}">
      <dgm:prSet/>
      <dgm:spPr/>
      <dgm:t>
        <a:bodyPr/>
        <a:lstStyle/>
        <a:p>
          <a:endParaRPr lang="en-US">
            <a:solidFill>
              <a:schemeClr val="tx1"/>
            </a:solidFill>
            <a:latin typeface="Cambria" pitchFamily="18" charset="0"/>
          </a:endParaRPr>
        </a:p>
      </dgm:t>
    </dgm:pt>
    <dgm:pt modelId="{70DD5364-EBAE-4073-8B08-05297012ED5A}">
      <dgm:prSet phldrT="[Text]"/>
      <dgm:spPr/>
      <dgm:t>
        <a:bodyPr/>
        <a:lstStyle/>
        <a:p>
          <a:r>
            <a:rPr lang="en-US" b="1" dirty="0" smtClean="0">
              <a:latin typeface="Cambria" pitchFamily="18" charset="0"/>
            </a:rPr>
            <a:t>Renewable Energy</a:t>
          </a:r>
          <a:endParaRPr lang="en-US" b="1" dirty="0">
            <a:latin typeface="Cambria" pitchFamily="18" charset="0"/>
          </a:endParaRPr>
        </a:p>
      </dgm:t>
    </dgm:pt>
    <dgm:pt modelId="{EA46CD8A-080F-4A40-84FC-65981F7745AD}" type="parTrans" cxnId="{A3B2864D-16DF-4B5F-AFE7-90DB78940674}">
      <dgm:prSet/>
      <dgm:spPr/>
      <dgm:t>
        <a:bodyPr/>
        <a:lstStyle/>
        <a:p>
          <a:endParaRPr lang="en-US">
            <a:solidFill>
              <a:schemeClr val="tx1"/>
            </a:solidFill>
            <a:latin typeface="Cambria" pitchFamily="18" charset="0"/>
          </a:endParaRPr>
        </a:p>
      </dgm:t>
    </dgm:pt>
    <dgm:pt modelId="{DD712230-9F3E-476F-9D7C-7B090829B097}" type="sibTrans" cxnId="{A3B2864D-16DF-4B5F-AFE7-90DB78940674}">
      <dgm:prSet/>
      <dgm:spPr/>
      <dgm:t>
        <a:bodyPr/>
        <a:lstStyle/>
        <a:p>
          <a:endParaRPr lang="en-US">
            <a:solidFill>
              <a:schemeClr val="tx1"/>
            </a:solidFill>
            <a:latin typeface="Cambria" pitchFamily="18" charset="0"/>
          </a:endParaRPr>
        </a:p>
      </dgm:t>
    </dgm:pt>
    <dgm:pt modelId="{ACFEF73A-6470-4F97-B045-7A3BD802C177}">
      <dgm:prSet phldrT="[Text]"/>
      <dgm:spPr/>
      <dgm:t>
        <a:bodyPr/>
        <a:lstStyle/>
        <a:p>
          <a:r>
            <a:rPr lang="en-US" b="1" dirty="0" smtClean="0">
              <a:latin typeface="Cambria" pitchFamily="18" charset="0"/>
            </a:rPr>
            <a:t>Fossil fuels governance</a:t>
          </a:r>
          <a:endParaRPr lang="en-US" b="1" dirty="0">
            <a:latin typeface="Cambria" pitchFamily="18" charset="0"/>
          </a:endParaRPr>
        </a:p>
      </dgm:t>
    </dgm:pt>
    <dgm:pt modelId="{D5D45EAC-AF5A-41B9-B24B-E882A7514556}" type="parTrans" cxnId="{C07C7135-03BE-470A-917A-C18CA604A562}">
      <dgm:prSet/>
      <dgm:spPr/>
      <dgm:t>
        <a:bodyPr/>
        <a:lstStyle/>
        <a:p>
          <a:endParaRPr lang="en-US">
            <a:solidFill>
              <a:schemeClr val="tx1"/>
            </a:solidFill>
            <a:latin typeface="Cambria" pitchFamily="18" charset="0"/>
          </a:endParaRPr>
        </a:p>
      </dgm:t>
    </dgm:pt>
    <dgm:pt modelId="{D868ACAF-CBB3-4335-92B9-CF42AD38B995}" type="sibTrans" cxnId="{C07C7135-03BE-470A-917A-C18CA604A562}">
      <dgm:prSet/>
      <dgm:spPr/>
      <dgm:t>
        <a:bodyPr/>
        <a:lstStyle/>
        <a:p>
          <a:endParaRPr lang="en-US">
            <a:solidFill>
              <a:schemeClr val="tx1"/>
            </a:solidFill>
            <a:latin typeface="Cambria" pitchFamily="18" charset="0"/>
          </a:endParaRPr>
        </a:p>
      </dgm:t>
    </dgm:pt>
    <dgm:pt modelId="{8779733D-DD6F-4BE6-B951-9A682B685565}">
      <dgm:prSet phldrT="[Text]"/>
      <dgm:spPr/>
      <dgm:t>
        <a:bodyPr/>
        <a:lstStyle/>
        <a:p>
          <a:r>
            <a:rPr lang="en-US" b="1" dirty="0" smtClean="0">
              <a:latin typeface="Cambria" pitchFamily="18" charset="0"/>
            </a:rPr>
            <a:t>Energy and Resources</a:t>
          </a:r>
          <a:endParaRPr lang="en-US" b="1" dirty="0">
            <a:latin typeface="Cambria" pitchFamily="18" charset="0"/>
          </a:endParaRPr>
        </a:p>
      </dgm:t>
    </dgm:pt>
    <dgm:pt modelId="{ED71EDDA-9AF9-4AFD-B616-97B63BD30B9A}" type="parTrans" cxnId="{18D6DACC-49E9-4548-9A7D-F0B86CC96198}">
      <dgm:prSet/>
      <dgm:spPr/>
      <dgm:t>
        <a:bodyPr/>
        <a:lstStyle/>
        <a:p>
          <a:endParaRPr lang="en-US">
            <a:solidFill>
              <a:schemeClr val="tx1"/>
            </a:solidFill>
            <a:latin typeface="Cambria" pitchFamily="18" charset="0"/>
          </a:endParaRPr>
        </a:p>
      </dgm:t>
    </dgm:pt>
    <dgm:pt modelId="{6789507E-B22D-45A8-AAA5-447D50C69D07}" type="sibTrans" cxnId="{18D6DACC-49E9-4548-9A7D-F0B86CC96198}">
      <dgm:prSet/>
      <dgm:spPr/>
      <dgm:t>
        <a:bodyPr/>
        <a:lstStyle/>
        <a:p>
          <a:endParaRPr lang="en-US">
            <a:solidFill>
              <a:schemeClr val="tx1"/>
            </a:solidFill>
            <a:latin typeface="Cambria" pitchFamily="18" charset="0"/>
          </a:endParaRPr>
        </a:p>
      </dgm:t>
    </dgm:pt>
    <dgm:pt modelId="{AE1773BE-6407-4005-8FAB-E6B4207ADBB6}">
      <dgm:prSet phldrT="[Text]"/>
      <dgm:spPr/>
      <dgm:t>
        <a:bodyPr/>
        <a:lstStyle/>
        <a:p>
          <a:r>
            <a:rPr lang="en-US" b="1" dirty="0" smtClean="0">
              <a:latin typeface="Cambria" pitchFamily="18" charset="0"/>
            </a:rPr>
            <a:t>Energy Efficiency</a:t>
          </a:r>
          <a:endParaRPr lang="en-US" b="1" dirty="0">
            <a:latin typeface="Cambria" pitchFamily="18" charset="0"/>
          </a:endParaRPr>
        </a:p>
      </dgm:t>
    </dgm:pt>
    <dgm:pt modelId="{40EC2876-75F7-41B4-8551-BF0B800880B3}" type="parTrans" cxnId="{EDA3989D-568D-4ADD-AB97-86074534F976}">
      <dgm:prSet/>
      <dgm:spPr/>
      <dgm:t>
        <a:bodyPr/>
        <a:lstStyle/>
        <a:p>
          <a:endParaRPr lang="en-US">
            <a:solidFill>
              <a:schemeClr val="tx1"/>
            </a:solidFill>
            <a:latin typeface="Cambria" pitchFamily="18" charset="0"/>
          </a:endParaRPr>
        </a:p>
      </dgm:t>
    </dgm:pt>
    <dgm:pt modelId="{F907740E-C9D1-4631-8D2C-290EFACEAD87}" type="sibTrans" cxnId="{EDA3989D-568D-4ADD-AB97-86074534F976}">
      <dgm:prSet/>
      <dgm:spPr/>
      <dgm:t>
        <a:bodyPr/>
        <a:lstStyle/>
        <a:p>
          <a:endParaRPr lang="en-US">
            <a:solidFill>
              <a:schemeClr val="tx1"/>
            </a:solidFill>
            <a:latin typeface="Cambria" pitchFamily="18" charset="0"/>
          </a:endParaRPr>
        </a:p>
      </dgm:t>
    </dgm:pt>
    <dgm:pt modelId="{3C28697F-48D2-46EB-B511-75557C4DCF30}" type="pres">
      <dgm:prSet presAssocID="{9CFC81B4-1753-45D5-9752-31493E8137F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A9866C0-38CF-4584-B7B4-F1D2A4EC162A}" type="pres">
      <dgm:prSet presAssocID="{CEFEF804-32EA-4870-BD71-BC2B04211119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D99F3172-1122-42F0-85CC-456027D67E29}" type="pres">
      <dgm:prSet presAssocID="{A3ABAD64-5428-4F6A-B235-B274D792C1B4}" presName="Accent1" presStyleCnt="0"/>
      <dgm:spPr/>
      <dgm:t>
        <a:bodyPr/>
        <a:lstStyle/>
        <a:p>
          <a:endParaRPr lang="en-US"/>
        </a:p>
      </dgm:t>
    </dgm:pt>
    <dgm:pt modelId="{B9281CAC-D783-4E57-8679-777A69FE2A81}" type="pres">
      <dgm:prSet presAssocID="{A3ABAD64-5428-4F6A-B235-B274D792C1B4}" presName="Accent" presStyleLbl="bgShp" presStyleIdx="0" presStyleCnt="6"/>
      <dgm:spPr/>
      <dgm:t>
        <a:bodyPr/>
        <a:lstStyle/>
        <a:p>
          <a:endParaRPr lang="en-US"/>
        </a:p>
      </dgm:t>
    </dgm:pt>
    <dgm:pt modelId="{BAC98D70-FC2A-411D-AEB1-E05438A7B488}" type="pres">
      <dgm:prSet presAssocID="{A3ABAD64-5428-4F6A-B235-B274D792C1B4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7D6A6A-7915-4100-AD24-AFE6F05E3836}" type="pres">
      <dgm:prSet presAssocID="{49A6D07F-4B39-483D-8B16-9C6D1D82BAF2}" presName="Accent2" presStyleCnt="0"/>
      <dgm:spPr/>
      <dgm:t>
        <a:bodyPr/>
        <a:lstStyle/>
        <a:p>
          <a:endParaRPr lang="en-US"/>
        </a:p>
      </dgm:t>
    </dgm:pt>
    <dgm:pt modelId="{76FCDC54-FCA8-4405-A945-7FBDF193B08C}" type="pres">
      <dgm:prSet presAssocID="{49A6D07F-4B39-483D-8B16-9C6D1D82BAF2}" presName="Accent" presStyleLbl="bgShp" presStyleIdx="1" presStyleCnt="6"/>
      <dgm:spPr/>
      <dgm:t>
        <a:bodyPr/>
        <a:lstStyle/>
        <a:p>
          <a:endParaRPr lang="en-US"/>
        </a:p>
      </dgm:t>
    </dgm:pt>
    <dgm:pt modelId="{8BB1353B-EED7-4C1C-A149-CEB55C32F967}" type="pres">
      <dgm:prSet presAssocID="{49A6D07F-4B39-483D-8B16-9C6D1D82BAF2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71A63-69C7-44DC-8CC3-824931D424C9}" type="pres">
      <dgm:prSet presAssocID="{70DD5364-EBAE-4073-8B08-05297012ED5A}" presName="Accent3" presStyleCnt="0"/>
      <dgm:spPr/>
      <dgm:t>
        <a:bodyPr/>
        <a:lstStyle/>
        <a:p>
          <a:endParaRPr lang="en-US"/>
        </a:p>
      </dgm:t>
    </dgm:pt>
    <dgm:pt modelId="{79E32500-41F5-437F-BC34-7F8291187D57}" type="pres">
      <dgm:prSet presAssocID="{70DD5364-EBAE-4073-8B08-05297012ED5A}" presName="Accent" presStyleLbl="bgShp" presStyleIdx="2" presStyleCnt="6"/>
      <dgm:spPr/>
      <dgm:t>
        <a:bodyPr/>
        <a:lstStyle/>
        <a:p>
          <a:endParaRPr lang="en-US"/>
        </a:p>
      </dgm:t>
    </dgm:pt>
    <dgm:pt modelId="{BDD7D426-788E-4660-B565-ACAE88AF5931}" type="pres">
      <dgm:prSet presAssocID="{70DD5364-EBAE-4073-8B08-05297012ED5A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DEABFA-07D9-41DA-B4A2-43CF19FF43B0}" type="pres">
      <dgm:prSet presAssocID="{ACFEF73A-6470-4F97-B045-7A3BD802C177}" presName="Accent4" presStyleCnt="0"/>
      <dgm:spPr/>
      <dgm:t>
        <a:bodyPr/>
        <a:lstStyle/>
        <a:p>
          <a:endParaRPr lang="en-US"/>
        </a:p>
      </dgm:t>
    </dgm:pt>
    <dgm:pt modelId="{FE1FD1E6-86EF-40D5-82BF-48C3A5CBCFC2}" type="pres">
      <dgm:prSet presAssocID="{ACFEF73A-6470-4F97-B045-7A3BD802C177}" presName="Accent" presStyleLbl="bgShp" presStyleIdx="3" presStyleCnt="6"/>
      <dgm:spPr/>
      <dgm:t>
        <a:bodyPr/>
        <a:lstStyle/>
        <a:p>
          <a:endParaRPr lang="en-US"/>
        </a:p>
      </dgm:t>
    </dgm:pt>
    <dgm:pt modelId="{1C8C2222-AC1C-495B-90A5-A569FF967896}" type="pres">
      <dgm:prSet presAssocID="{ACFEF73A-6470-4F97-B045-7A3BD802C177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FB882-7427-49EB-B9AF-CF2EF02C1105}" type="pres">
      <dgm:prSet presAssocID="{8779733D-DD6F-4BE6-B951-9A682B685565}" presName="Accent5" presStyleCnt="0"/>
      <dgm:spPr/>
      <dgm:t>
        <a:bodyPr/>
        <a:lstStyle/>
        <a:p>
          <a:endParaRPr lang="en-US"/>
        </a:p>
      </dgm:t>
    </dgm:pt>
    <dgm:pt modelId="{65C3B660-2973-40D4-8FC7-1C5B911AD5AF}" type="pres">
      <dgm:prSet presAssocID="{8779733D-DD6F-4BE6-B951-9A682B685565}" presName="Accent" presStyleLbl="bgShp" presStyleIdx="4" presStyleCnt="6"/>
      <dgm:spPr/>
      <dgm:t>
        <a:bodyPr/>
        <a:lstStyle/>
        <a:p>
          <a:endParaRPr lang="en-US"/>
        </a:p>
      </dgm:t>
    </dgm:pt>
    <dgm:pt modelId="{D7F94B29-B4FF-430D-BA41-41802CB346DC}" type="pres">
      <dgm:prSet presAssocID="{8779733D-DD6F-4BE6-B951-9A682B68556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058EC-A9E5-40BC-8958-7CAE41897309}" type="pres">
      <dgm:prSet presAssocID="{AE1773BE-6407-4005-8FAB-E6B4207ADBB6}" presName="Accent6" presStyleCnt="0"/>
      <dgm:spPr/>
      <dgm:t>
        <a:bodyPr/>
        <a:lstStyle/>
        <a:p>
          <a:endParaRPr lang="en-US"/>
        </a:p>
      </dgm:t>
    </dgm:pt>
    <dgm:pt modelId="{85C51BCA-BF24-436B-9097-55E768F457C9}" type="pres">
      <dgm:prSet presAssocID="{AE1773BE-6407-4005-8FAB-E6B4207ADBB6}" presName="Accent" presStyleLbl="bgShp" presStyleIdx="5" presStyleCnt="6"/>
      <dgm:spPr/>
      <dgm:t>
        <a:bodyPr/>
        <a:lstStyle/>
        <a:p>
          <a:endParaRPr lang="en-US"/>
        </a:p>
      </dgm:t>
    </dgm:pt>
    <dgm:pt modelId="{44F1CFD9-E508-4179-AC31-2DC6E72FC69B}" type="pres">
      <dgm:prSet presAssocID="{AE1773BE-6407-4005-8FAB-E6B4207ADBB6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A883DE-1E0D-42C4-AB0E-664C370EB413}" srcId="{9CFC81B4-1753-45D5-9752-31493E8137F0}" destId="{CEFEF804-32EA-4870-BD71-BC2B04211119}" srcOrd="0" destOrd="0" parTransId="{7FF8DC4B-4591-41CA-BFAB-EF33A56B0255}" sibTransId="{308A6479-935A-4C47-B509-DC1A43C6710F}"/>
    <dgm:cxn modelId="{FEEF9008-C7F4-4185-85A3-1C448881D47F}" type="presOf" srcId="{A3ABAD64-5428-4F6A-B235-B274D792C1B4}" destId="{BAC98D70-FC2A-411D-AEB1-E05438A7B488}" srcOrd="0" destOrd="0" presId="urn:microsoft.com/office/officeart/2011/layout/HexagonRadial"/>
    <dgm:cxn modelId="{078D6227-60BB-4F9E-970E-80E76688DB8D}" type="presOf" srcId="{70DD5364-EBAE-4073-8B08-05297012ED5A}" destId="{BDD7D426-788E-4660-B565-ACAE88AF5931}" srcOrd="0" destOrd="0" presId="urn:microsoft.com/office/officeart/2011/layout/HexagonRadial"/>
    <dgm:cxn modelId="{AE42BC5C-BBF5-4188-8C91-7BED523E1730}" type="presOf" srcId="{9CFC81B4-1753-45D5-9752-31493E8137F0}" destId="{3C28697F-48D2-46EB-B511-75557C4DCF30}" srcOrd="0" destOrd="0" presId="urn:microsoft.com/office/officeart/2011/layout/HexagonRadial"/>
    <dgm:cxn modelId="{EDA3989D-568D-4ADD-AB97-86074534F976}" srcId="{CEFEF804-32EA-4870-BD71-BC2B04211119}" destId="{AE1773BE-6407-4005-8FAB-E6B4207ADBB6}" srcOrd="5" destOrd="0" parTransId="{40EC2876-75F7-41B4-8551-BF0B800880B3}" sibTransId="{F907740E-C9D1-4631-8D2C-290EFACEAD87}"/>
    <dgm:cxn modelId="{C07C7135-03BE-470A-917A-C18CA604A562}" srcId="{CEFEF804-32EA-4870-BD71-BC2B04211119}" destId="{ACFEF73A-6470-4F97-B045-7A3BD802C177}" srcOrd="3" destOrd="0" parTransId="{D5D45EAC-AF5A-41B9-B24B-E882A7514556}" sibTransId="{D868ACAF-CBB3-4335-92B9-CF42AD38B995}"/>
    <dgm:cxn modelId="{363109D2-DDBD-4A84-993B-D67E38DB888F}" type="presOf" srcId="{8779733D-DD6F-4BE6-B951-9A682B685565}" destId="{D7F94B29-B4FF-430D-BA41-41802CB346DC}" srcOrd="0" destOrd="0" presId="urn:microsoft.com/office/officeart/2011/layout/HexagonRadial"/>
    <dgm:cxn modelId="{16EAC461-B921-40D0-871E-B362B985F46E}" srcId="{CEFEF804-32EA-4870-BD71-BC2B04211119}" destId="{49A6D07F-4B39-483D-8B16-9C6D1D82BAF2}" srcOrd="1" destOrd="0" parTransId="{1E88946A-3549-4D5B-A8FF-FBC6E26BA2CA}" sibTransId="{C80A5948-2C84-4B14-AD36-788C7EBB7FB1}"/>
    <dgm:cxn modelId="{3DE0B253-DA6E-4818-8F0D-7129F89FF241}" type="presOf" srcId="{ACFEF73A-6470-4F97-B045-7A3BD802C177}" destId="{1C8C2222-AC1C-495B-90A5-A569FF967896}" srcOrd="0" destOrd="0" presId="urn:microsoft.com/office/officeart/2011/layout/HexagonRadial"/>
    <dgm:cxn modelId="{47A299F8-AB74-428F-B8BC-C532C7AF8DF4}" type="presOf" srcId="{CEFEF804-32EA-4870-BD71-BC2B04211119}" destId="{5A9866C0-38CF-4584-B7B4-F1D2A4EC162A}" srcOrd="0" destOrd="0" presId="urn:microsoft.com/office/officeart/2011/layout/HexagonRadial"/>
    <dgm:cxn modelId="{A3B2864D-16DF-4B5F-AFE7-90DB78940674}" srcId="{CEFEF804-32EA-4870-BD71-BC2B04211119}" destId="{70DD5364-EBAE-4073-8B08-05297012ED5A}" srcOrd="2" destOrd="0" parTransId="{EA46CD8A-080F-4A40-84FC-65981F7745AD}" sibTransId="{DD712230-9F3E-476F-9D7C-7B090829B097}"/>
    <dgm:cxn modelId="{18D6DACC-49E9-4548-9A7D-F0B86CC96198}" srcId="{CEFEF804-32EA-4870-BD71-BC2B04211119}" destId="{8779733D-DD6F-4BE6-B951-9A682B685565}" srcOrd="4" destOrd="0" parTransId="{ED71EDDA-9AF9-4AFD-B616-97B63BD30B9A}" sibTransId="{6789507E-B22D-45A8-AAA5-447D50C69D07}"/>
    <dgm:cxn modelId="{85C9B879-56C5-482A-9157-DBD28CC6E114}" type="presOf" srcId="{AE1773BE-6407-4005-8FAB-E6B4207ADBB6}" destId="{44F1CFD9-E508-4179-AC31-2DC6E72FC69B}" srcOrd="0" destOrd="0" presId="urn:microsoft.com/office/officeart/2011/layout/HexagonRadial"/>
    <dgm:cxn modelId="{D40D25B1-E743-4F78-B1F0-7108AB183FFA}" type="presOf" srcId="{49A6D07F-4B39-483D-8B16-9C6D1D82BAF2}" destId="{8BB1353B-EED7-4C1C-A149-CEB55C32F967}" srcOrd="0" destOrd="0" presId="urn:microsoft.com/office/officeart/2011/layout/HexagonRadial"/>
    <dgm:cxn modelId="{D00FDC7E-28CF-44FF-AEDE-12541EA08788}" srcId="{CEFEF804-32EA-4870-BD71-BC2B04211119}" destId="{A3ABAD64-5428-4F6A-B235-B274D792C1B4}" srcOrd="0" destOrd="0" parTransId="{45ABCE35-7C5C-45D0-909C-6D127BBCC3D7}" sibTransId="{5A9FB8B0-57D2-437E-B278-D6B9D3EAD693}"/>
    <dgm:cxn modelId="{E8A7B86C-1473-49A0-8599-BECBCD159DDF}" type="presParOf" srcId="{3C28697F-48D2-46EB-B511-75557C4DCF30}" destId="{5A9866C0-38CF-4584-B7B4-F1D2A4EC162A}" srcOrd="0" destOrd="0" presId="urn:microsoft.com/office/officeart/2011/layout/HexagonRadial"/>
    <dgm:cxn modelId="{24EFFB36-C8B8-4635-8F0F-65AA4314F55E}" type="presParOf" srcId="{3C28697F-48D2-46EB-B511-75557C4DCF30}" destId="{D99F3172-1122-42F0-85CC-456027D67E29}" srcOrd="1" destOrd="0" presId="urn:microsoft.com/office/officeart/2011/layout/HexagonRadial"/>
    <dgm:cxn modelId="{3BCAC184-5872-40DB-AAF1-92DC5B31E776}" type="presParOf" srcId="{D99F3172-1122-42F0-85CC-456027D67E29}" destId="{B9281CAC-D783-4E57-8679-777A69FE2A81}" srcOrd="0" destOrd="0" presId="urn:microsoft.com/office/officeart/2011/layout/HexagonRadial"/>
    <dgm:cxn modelId="{AC6568B4-11DA-4075-BDAE-2A19A98AFBF4}" type="presParOf" srcId="{3C28697F-48D2-46EB-B511-75557C4DCF30}" destId="{BAC98D70-FC2A-411D-AEB1-E05438A7B488}" srcOrd="2" destOrd="0" presId="urn:microsoft.com/office/officeart/2011/layout/HexagonRadial"/>
    <dgm:cxn modelId="{3FB4CE78-EF5B-45CD-BFE9-AA95BB159856}" type="presParOf" srcId="{3C28697F-48D2-46EB-B511-75557C4DCF30}" destId="{F87D6A6A-7915-4100-AD24-AFE6F05E3836}" srcOrd="3" destOrd="0" presId="urn:microsoft.com/office/officeart/2011/layout/HexagonRadial"/>
    <dgm:cxn modelId="{902172C2-51D9-48D5-861B-725E736F5050}" type="presParOf" srcId="{F87D6A6A-7915-4100-AD24-AFE6F05E3836}" destId="{76FCDC54-FCA8-4405-A945-7FBDF193B08C}" srcOrd="0" destOrd="0" presId="urn:microsoft.com/office/officeart/2011/layout/HexagonRadial"/>
    <dgm:cxn modelId="{681CC105-45A0-4B58-9A0B-D941C0A4CA6C}" type="presParOf" srcId="{3C28697F-48D2-46EB-B511-75557C4DCF30}" destId="{8BB1353B-EED7-4C1C-A149-CEB55C32F967}" srcOrd="4" destOrd="0" presId="urn:microsoft.com/office/officeart/2011/layout/HexagonRadial"/>
    <dgm:cxn modelId="{DAF46F11-BAB4-44DA-B6B2-812084D4B490}" type="presParOf" srcId="{3C28697F-48D2-46EB-B511-75557C4DCF30}" destId="{17771A63-69C7-44DC-8CC3-824931D424C9}" srcOrd="5" destOrd="0" presId="urn:microsoft.com/office/officeart/2011/layout/HexagonRadial"/>
    <dgm:cxn modelId="{CE72B343-2668-4F22-9537-9A4AE6FAD78F}" type="presParOf" srcId="{17771A63-69C7-44DC-8CC3-824931D424C9}" destId="{79E32500-41F5-437F-BC34-7F8291187D57}" srcOrd="0" destOrd="0" presId="urn:microsoft.com/office/officeart/2011/layout/HexagonRadial"/>
    <dgm:cxn modelId="{19C51C96-B090-4CD8-A3CA-3B2013260A88}" type="presParOf" srcId="{3C28697F-48D2-46EB-B511-75557C4DCF30}" destId="{BDD7D426-788E-4660-B565-ACAE88AF5931}" srcOrd="6" destOrd="0" presId="urn:microsoft.com/office/officeart/2011/layout/HexagonRadial"/>
    <dgm:cxn modelId="{333D67CE-5629-4B8E-9FA7-68660C0892CF}" type="presParOf" srcId="{3C28697F-48D2-46EB-B511-75557C4DCF30}" destId="{73DEABFA-07D9-41DA-B4A2-43CF19FF43B0}" srcOrd="7" destOrd="0" presId="urn:microsoft.com/office/officeart/2011/layout/HexagonRadial"/>
    <dgm:cxn modelId="{0516BFC9-818F-4D01-A5BD-89868397C313}" type="presParOf" srcId="{73DEABFA-07D9-41DA-B4A2-43CF19FF43B0}" destId="{FE1FD1E6-86EF-40D5-82BF-48C3A5CBCFC2}" srcOrd="0" destOrd="0" presId="urn:microsoft.com/office/officeart/2011/layout/HexagonRadial"/>
    <dgm:cxn modelId="{B77B0387-F1AE-4505-849C-D0F624A0A2A7}" type="presParOf" srcId="{3C28697F-48D2-46EB-B511-75557C4DCF30}" destId="{1C8C2222-AC1C-495B-90A5-A569FF967896}" srcOrd="8" destOrd="0" presId="urn:microsoft.com/office/officeart/2011/layout/HexagonRadial"/>
    <dgm:cxn modelId="{A4D71495-FBCB-4E8C-9925-B32CC098BC7C}" type="presParOf" srcId="{3C28697F-48D2-46EB-B511-75557C4DCF30}" destId="{9F5FB882-7427-49EB-B9AF-CF2EF02C1105}" srcOrd="9" destOrd="0" presId="urn:microsoft.com/office/officeart/2011/layout/HexagonRadial"/>
    <dgm:cxn modelId="{CF8D794B-0AF2-46DC-BBE6-4B1151821758}" type="presParOf" srcId="{9F5FB882-7427-49EB-B9AF-CF2EF02C1105}" destId="{65C3B660-2973-40D4-8FC7-1C5B911AD5AF}" srcOrd="0" destOrd="0" presId="urn:microsoft.com/office/officeart/2011/layout/HexagonRadial"/>
    <dgm:cxn modelId="{A001827E-BF58-4D1D-ADB5-9D92D8B6C297}" type="presParOf" srcId="{3C28697F-48D2-46EB-B511-75557C4DCF30}" destId="{D7F94B29-B4FF-430D-BA41-41802CB346DC}" srcOrd="10" destOrd="0" presId="urn:microsoft.com/office/officeart/2011/layout/HexagonRadial"/>
    <dgm:cxn modelId="{D80D4954-3D36-4EF1-A793-9F86702C8250}" type="presParOf" srcId="{3C28697F-48D2-46EB-B511-75557C4DCF30}" destId="{E38058EC-A9E5-40BC-8958-7CAE41897309}" srcOrd="11" destOrd="0" presId="urn:microsoft.com/office/officeart/2011/layout/HexagonRadial"/>
    <dgm:cxn modelId="{64DB2E66-8235-4E19-A737-48923435FE35}" type="presParOf" srcId="{E38058EC-A9E5-40BC-8958-7CAE41897309}" destId="{85C51BCA-BF24-436B-9097-55E768F457C9}" srcOrd="0" destOrd="0" presId="urn:microsoft.com/office/officeart/2011/layout/HexagonRadial"/>
    <dgm:cxn modelId="{F8DBE331-81F4-40FC-9526-DC8A0B4904CA}" type="presParOf" srcId="{3C28697F-48D2-46EB-B511-75557C4DCF30}" destId="{44F1CFD9-E508-4179-AC31-2DC6E72FC69B}" srcOrd="12" destOrd="0" presId="urn:microsoft.com/office/officeart/2011/layout/HexagonRadial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CF267D-D04F-4F58-A765-7C49AEF63CA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8BAF40-6F49-4CB6-80F2-83CF5F78BBBD}">
      <dgm:prSet phldrT="[Text]" custT="1"/>
      <dgm:spPr/>
      <dgm:t>
        <a:bodyPr/>
        <a:lstStyle/>
        <a:p>
          <a:r>
            <a:rPr lang="en-US" sz="1400" b="1" dirty="0" smtClean="0">
              <a:latin typeface="+mn-lt"/>
            </a:rPr>
            <a:t>Punjab </a:t>
          </a:r>
          <a:endParaRPr lang="en-US" sz="1400" b="1" dirty="0">
            <a:latin typeface="+mn-lt"/>
          </a:endParaRPr>
        </a:p>
      </dgm:t>
    </dgm:pt>
    <dgm:pt modelId="{849828E2-4BAB-4DC1-968A-F59909C25987}" type="parTrans" cxnId="{2E42E44A-117B-4F21-9769-4BA6205F6832}">
      <dgm:prSet/>
      <dgm:spPr/>
      <dgm:t>
        <a:bodyPr/>
        <a:lstStyle/>
        <a:p>
          <a:endParaRPr lang="en-US"/>
        </a:p>
      </dgm:t>
    </dgm:pt>
    <dgm:pt modelId="{8872FDE8-DE78-4AF0-BD4F-72378E401242}" type="sibTrans" cxnId="{2E42E44A-117B-4F21-9769-4BA6205F6832}">
      <dgm:prSet/>
      <dgm:spPr/>
      <dgm:t>
        <a:bodyPr/>
        <a:lstStyle/>
        <a:p>
          <a:endParaRPr lang="en-US"/>
        </a:p>
      </dgm:t>
    </dgm:pt>
    <dgm:pt modelId="{015DD881-3497-45AB-8424-3315B25938EA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400" dirty="0" smtClean="0">
              <a:latin typeface="+mn-lt"/>
            </a:rPr>
            <a:t>FY 16 - FY 17:2% ↓ in energy charges</a:t>
          </a:r>
          <a:endParaRPr lang="en-US" sz="1400" dirty="0">
            <a:latin typeface="+mn-lt"/>
          </a:endParaRPr>
        </a:p>
      </dgm:t>
    </dgm:pt>
    <dgm:pt modelId="{5BB86C61-BE36-4DCC-B9F1-16893F189DD9}" type="parTrans" cxnId="{46DE9D3B-F7B4-4CD1-B183-66BB0F0CEED6}">
      <dgm:prSet/>
      <dgm:spPr/>
      <dgm:t>
        <a:bodyPr/>
        <a:lstStyle/>
        <a:p>
          <a:endParaRPr lang="en-US"/>
        </a:p>
      </dgm:t>
    </dgm:pt>
    <dgm:pt modelId="{B3D83E72-1AFA-43CE-9127-1EA983118B76}" type="sibTrans" cxnId="{46DE9D3B-F7B4-4CD1-B183-66BB0F0CEED6}">
      <dgm:prSet/>
      <dgm:spPr/>
      <dgm:t>
        <a:bodyPr/>
        <a:lstStyle/>
        <a:p>
          <a:endParaRPr lang="en-US"/>
        </a:p>
      </dgm:t>
    </dgm:pt>
    <dgm:pt modelId="{E2A78C7F-3F50-483E-9C1B-9960F0F01774}">
      <dgm:prSet phldrT="[Text]" custT="1"/>
      <dgm:spPr/>
      <dgm:t>
        <a:bodyPr/>
        <a:lstStyle/>
        <a:p>
          <a:r>
            <a:rPr lang="en-US" sz="1400" b="1" dirty="0" smtClean="0">
              <a:latin typeface="+mn-lt"/>
            </a:rPr>
            <a:t>Maharashtra</a:t>
          </a:r>
          <a:endParaRPr lang="en-US" sz="1400" b="1" dirty="0">
            <a:latin typeface="+mn-lt"/>
          </a:endParaRPr>
        </a:p>
      </dgm:t>
    </dgm:pt>
    <dgm:pt modelId="{1B432E18-A87B-48FC-ACE8-45E021FC59AB}" type="parTrans" cxnId="{C8B700F7-BC6F-488E-A546-540E276C4B4B}">
      <dgm:prSet/>
      <dgm:spPr/>
      <dgm:t>
        <a:bodyPr/>
        <a:lstStyle/>
        <a:p>
          <a:endParaRPr lang="en-US"/>
        </a:p>
      </dgm:t>
    </dgm:pt>
    <dgm:pt modelId="{0B8CFEBC-59D3-4018-B475-0EA5783855C4}" type="sibTrans" cxnId="{C8B700F7-BC6F-488E-A546-540E276C4B4B}">
      <dgm:prSet/>
      <dgm:spPr/>
      <dgm:t>
        <a:bodyPr/>
        <a:lstStyle/>
        <a:p>
          <a:endParaRPr lang="en-US"/>
        </a:p>
      </dgm:t>
    </dgm:pt>
    <dgm:pt modelId="{A677F46E-1614-4038-8263-CAC05BF71429}">
      <dgm:prSet phldrT="[Text]" custT="1"/>
      <dgm:spPr/>
      <dgm:t>
        <a:bodyPr/>
        <a:lstStyle/>
        <a:p>
          <a:r>
            <a:rPr lang="en-US" sz="1400" dirty="0" smtClean="0">
              <a:latin typeface="+mn-lt"/>
            </a:rPr>
            <a:t>FY 15- FY 16: Subsidy for HT consumers reduced tariff by about 16%  </a:t>
          </a:r>
          <a:endParaRPr lang="en-US" sz="1400" dirty="0">
            <a:latin typeface="+mn-lt"/>
          </a:endParaRPr>
        </a:p>
      </dgm:t>
    </dgm:pt>
    <dgm:pt modelId="{3365690F-9BE0-45DF-9DFF-CAADFF5B05E8}" type="parTrans" cxnId="{7A8420B1-DFFE-46B9-93A5-E6F9EB7E54FF}">
      <dgm:prSet/>
      <dgm:spPr/>
      <dgm:t>
        <a:bodyPr/>
        <a:lstStyle/>
        <a:p>
          <a:endParaRPr lang="en-US"/>
        </a:p>
      </dgm:t>
    </dgm:pt>
    <dgm:pt modelId="{FFD9B9AE-5BC6-4CA2-83AF-4C822D98B0C5}" type="sibTrans" cxnId="{7A8420B1-DFFE-46B9-93A5-E6F9EB7E54FF}">
      <dgm:prSet/>
      <dgm:spPr/>
      <dgm:t>
        <a:bodyPr/>
        <a:lstStyle/>
        <a:p>
          <a:endParaRPr lang="en-US"/>
        </a:p>
      </dgm:t>
    </dgm:pt>
    <dgm:pt modelId="{37E4C4CA-B7AC-4D09-BA68-6395C6196677}">
      <dgm:prSet phldrT="[Text]" custT="1"/>
      <dgm:spPr/>
      <dgm:t>
        <a:bodyPr/>
        <a:lstStyle/>
        <a:p>
          <a:r>
            <a:rPr lang="en-US" sz="1400" dirty="0" smtClean="0">
              <a:latin typeface="+mn-lt"/>
            </a:rPr>
            <a:t>In same period, open access ↑  by 29%</a:t>
          </a:r>
          <a:endParaRPr lang="en-US" sz="1400" dirty="0">
            <a:latin typeface="+mn-lt"/>
          </a:endParaRPr>
        </a:p>
      </dgm:t>
    </dgm:pt>
    <dgm:pt modelId="{8B4D5BCC-1BCD-4904-923F-D3E76838075F}" type="parTrans" cxnId="{AA2C0342-A08A-4DAC-AF17-B5DC176B4442}">
      <dgm:prSet/>
      <dgm:spPr/>
      <dgm:t>
        <a:bodyPr/>
        <a:lstStyle/>
        <a:p>
          <a:endParaRPr lang="en-US"/>
        </a:p>
      </dgm:t>
    </dgm:pt>
    <dgm:pt modelId="{3E65A146-6F3A-404A-9944-314397AEB9E5}" type="sibTrans" cxnId="{AA2C0342-A08A-4DAC-AF17-B5DC176B4442}">
      <dgm:prSet/>
      <dgm:spPr/>
      <dgm:t>
        <a:bodyPr/>
        <a:lstStyle/>
        <a:p>
          <a:endParaRPr lang="en-US"/>
        </a:p>
      </dgm:t>
    </dgm:pt>
    <dgm:pt modelId="{2135BC1E-6E85-4F42-A81F-6B775DCA9D7C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400" dirty="0" smtClean="0">
              <a:latin typeface="+mn-lt"/>
            </a:rPr>
            <a:t>FY 17 : New industries charged subsidised tariff of Rs. 4.99/kWh</a:t>
          </a:r>
          <a:endParaRPr lang="en-US" sz="1400" dirty="0">
            <a:latin typeface="+mn-lt"/>
          </a:endParaRPr>
        </a:p>
      </dgm:t>
    </dgm:pt>
    <dgm:pt modelId="{9046B64E-EBE0-456F-9F11-38B360A6D368}" type="parTrans" cxnId="{C3DFBBA8-4530-4C9B-9BA4-51FD88A32176}">
      <dgm:prSet/>
      <dgm:spPr/>
      <dgm:t>
        <a:bodyPr/>
        <a:lstStyle/>
        <a:p>
          <a:endParaRPr lang="en-US"/>
        </a:p>
      </dgm:t>
    </dgm:pt>
    <dgm:pt modelId="{6626A443-AEF8-4753-BE20-0062D88B2A53}" type="sibTrans" cxnId="{C3DFBBA8-4530-4C9B-9BA4-51FD88A32176}">
      <dgm:prSet/>
      <dgm:spPr/>
      <dgm:t>
        <a:bodyPr/>
        <a:lstStyle/>
        <a:p>
          <a:endParaRPr lang="en-US"/>
        </a:p>
      </dgm:t>
    </dgm:pt>
    <dgm:pt modelId="{9EC46CF5-D47E-43E2-A5C7-E5972A044CB3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400" dirty="0" smtClean="0">
              <a:latin typeface="+mn-lt"/>
            </a:rPr>
            <a:t>In same period, open access ↓ by only 46 MUs (2%)</a:t>
          </a:r>
          <a:endParaRPr lang="en-US" sz="1400" dirty="0">
            <a:latin typeface="+mn-lt"/>
          </a:endParaRPr>
        </a:p>
      </dgm:t>
    </dgm:pt>
    <dgm:pt modelId="{9C299C40-7DC1-4254-B0CD-AF6631A5E591}" type="parTrans" cxnId="{0EA8B912-A1E5-4881-B9BB-AF5D573FECD1}">
      <dgm:prSet/>
      <dgm:spPr/>
      <dgm:t>
        <a:bodyPr/>
        <a:lstStyle/>
        <a:p>
          <a:endParaRPr lang="en-US"/>
        </a:p>
      </dgm:t>
    </dgm:pt>
    <dgm:pt modelId="{9AEA2288-0B82-4F98-A2A7-C93EA30059E4}" type="sibTrans" cxnId="{0EA8B912-A1E5-4881-B9BB-AF5D573FECD1}">
      <dgm:prSet/>
      <dgm:spPr/>
      <dgm:t>
        <a:bodyPr/>
        <a:lstStyle/>
        <a:p>
          <a:endParaRPr lang="en-US"/>
        </a:p>
      </dgm:t>
    </dgm:pt>
    <dgm:pt modelId="{EF2B4725-FD69-4F10-9C02-AAD1169EC57A}" type="pres">
      <dgm:prSet presAssocID="{3CCF267D-D04F-4F58-A765-7C49AEF63CA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FE556F-E6A5-449B-B216-03CC3E568EF9}" type="pres">
      <dgm:prSet presAssocID="{1F8BAF40-6F49-4CB6-80F2-83CF5F78BBBD}" presName="composite" presStyleCnt="0"/>
      <dgm:spPr/>
    </dgm:pt>
    <dgm:pt modelId="{A2BAD74C-BB92-41B0-AE0A-36A5AE4787B6}" type="pres">
      <dgm:prSet presAssocID="{1F8BAF40-6F49-4CB6-80F2-83CF5F78BBB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A08011-23A9-40B7-989A-6AF1B2B298A1}" type="pres">
      <dgm:prSet presAssocID="{1F8BAF40-6F49-4CB6-80F2-83CF5F78BBBD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5BBD3-61BD-4B54-AAC1-3EEA9D2D4316}" type="pres">
      <dgm:prSet presAssocID="{8872FDE8-DE78-4AF0-BD4F-72378E401242}" presName="space" presStyleCnt="0"/>
      <dgm:spPr/>
    </dgm:pt>
    <dgm:pt modelId="{FD9D89C7-597A-45FA-98A3-943E130E0E24}" type="pres">
      <dgm:prSet presAssocID="{E2A78C7F-3F50-483E-9C1B-9960F0F01774}" presName="composite" presStyleCnt="0"/>
      <dgm:spPr/>
    </dgm:pt>
    <dgm:pt modelId="{38477791-19D4-4AED-8200-CCA584D6F8A2}" type="pres">
      <dgm:prSet presAssocID="{E2A78C7F-3F50-483E-9C1B-9960F0F0177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163CE-F0D4-474D-90B2-465CD4A020C4}" type="pres">
      <dgm:prSet presAssocID="{E2A78C7F-3F50-483E-9C1B-9960F0F0177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3886AB-2721-4EA1-A491-2B5834F77F46}" type="presOf" srcId="{1F8BAF40-6F49-4CB6-80F2-83CF5F78BBBD}" destId="{A2BAD74C-BB92-41B0-AE0A-36A5AE4787B6}" srcOrd="0" destOrd="0" presId="urn:microsoft.com/office/officeart/2005/8/layout/hList1"/>
    <dgm:cxn modelId="{F535EF7C-090E-4CCD-AACE-387D42BD7853}" type="presOf" srcId="{A677F46E-1614-4038-8263-CAC05BF71429}" destId="{E13163CE-F0D4-474D-90B2-465CD4A020C4}" srcOrd="0" destOrd="0" presId="urn:microsoft.com/office/officeart/2005/8/layout/hList1"/>
    <dgm:cxn modelId="{7A8420B1-DFFE-46B9-93A5-E6F9EB7E54FF}" srcId="{E2A78C7F-3F50-483E-9C1B-9960F0F01774}" destId="{A677F46E-1614-4038-8263-CAC05BF71429}" srcOrd="0" destOrd="0" parTransId="{3365690F-9BE0-45DF-9DFF-CAADFF5B05E8}" sibTransId="{FFD9B9AE-5BC6-4CA2-83AF-4C822D98B0C5}"/>
    <dgm:cxn modelId="{F89B5608-AB16-4324-B2BF-2220961DA6E5}" type="presOf" srcId="{2135BC1E-6E85-4F42-A81F-6B775DCA9D7C}" destId="{D8A08011-23A9-40B7-989A-6AF1B2B298A1}" srcOrd="0" destOrd="1" presId="urn:microsoft.com/office/officeart/2005/8/layout/hList1"/>
    <dgm:cxn modelId="{C8B700F7-BC6F-488E-A546-540E276C4B4B}" srcId="{3CCF267D-D04F-4F58-A765-7C49AEF63CAD}" destId="{E2A78C7F-3F50-483E-9C1B-9960F0F01774}" srcOrd="1" destOrd="0" parTransId="{1B432E18-A87B-48FC-ACE8-45E021FC59AB}" sibTransId="{0B8CFEBC-59D3-4018-B475-0EA5783855C4}"/>
    <dgm:cxn modelId="{E7C8B035-D82F-495E-ACA3-A6CB7184BEB2}" type="presOf" srcId="{E2A78C7F-3F50-483E-9C1B-9960F0F01774}" destId="{38477791-19D4-4AED-8200-CCA584D6F8A2}" srcOrd="0" destOrd="0" presId="urn:microsoft.com/office/officeart/2005/8/layout/hList1"/>
    <dgm:cxn modelId="{C3DFBBA8-4530-4C9B-9BA4-51FD88A32176}" srcId="{1F8BAF40-6F49-4CB6-80F2-83CF5F78BBBD}" destId="{2135BC1E-6E85-4F42-A81F-6B775DCA9D7C}" srcOrd="1" destOrd="0" parTransId="{9046B64E-EBE0-456F-9F11-38B360A6D368}" sibTransId="{6626A443-AEF8-4753-BE20-0062D88B2A53}"/>
    <dgm:cxn modelId="{606A9775-073C-4146-A7DF-1120FCE54612}" type="presOf" srcId="{37E4C4CA-B7AC-4D09-BA68-6395C6196677}" destId="{E13163CE-F0D4-474D-90B2-465CD4A020C4}" srcOrd="0" destOrd="1" presId="urn:microsoft.com/office/officeart/2005/8/layout/hList1"/>
    <dgm:cxn modelId="{2E42E44A-117B-4F21-9769-4BA6205F6832}" srcId="{3CCF267D-D04F-4F58-A765-7C49AEF63CAD}" destId="{1F8BAF40-6F49-4CB6-80F2-83CF5F78BBBD}" srcOrd="0" destOrd="0" parTransId="{849828E2-4BAB-4DC1-968A-F59909C25987}" sibTransId="{8872FDE8-DE78-4AF0-BD4F-72378E401242}"/>
    <dgm:cxn modelId="{46DE9D3B-F7B4-4CD1-B183-66BB0F0CEED6}" srcId="{1F8BAF40-6F49-4CB6-80F2-83CF5F78BBBD}" destId="{015DD881-3497-45AB-8424-3315B25938EA}" srcOrd="0" destOrd="0" parTransId="{5BB86C61-BE36-4DCC-B9F1-16893F189DD9}" sibTransId="{B3D83E72-1AFA-43CE-9127-1EA983118B76}"/>
    <dgm:cxn modelId="{0EA8B912-A1E5-4881-B9BB-AF5D573FECD1}" srcId="{1F8BAF40-6F49-4CB6-80F2-83CF5F78BBBD}" destId="{9EC46CF5-D47E-43E2-A5C7-E5972A044CB3}" srcOrd="2" destOrd="0" parTransId="{9C299C40-7DC1-4254-B0CD-AF6631A5E591}" sibTransId="{9AEA2288-0B82-4F98-A2A7-C93EA30059E4}"/>
    <dgm:cxn modelId="{49BC1655-9504-4760-AA35-707CD60F587D}" type="presOf" srcId="{3CCF267D-D04F-4F58-A765-7C49AEF63CAD}" destId="{EF2B4725-FD69-4F10-9C02-AAD1169EC57A}" srcOrd="0" destOrd="0" presId="urn:microsoft.com/office/officeart/2005/8/layout/hList1"/>
    <dgm:cxn modelId="{AA2C0342-A08A-4DAC-AF17-B5DC176B4442}" srcId="{E2A78C7F-3F50-483E-9C1B-9960F0F01774}" destId="{37E4C4CA-B7AC-4D09-BA68-6395C6196677}" srcOrd="1" destOrd="0" parTransId="{8B4D5BCC-1BCD-4904-923F-D3E76838075F}" sibTransId="{3E65A146-6F3A-404A-9944-314397AEB9E5}"/>
    <dgm:cxn modelId="{3668891B-17AE-4C55-874D-C9EEAE8CCBCA}" type="presOf" srcId="{015DD881-3497-45AB-8424-3315B25938EA}" destId="{D8A08011-23A9-40B7-989A-6AF1B2B298A1}" srcOrd="0" destOrd="0" presId="urn:microsoft.com/office/officeart/2005/8/layout/hList1"/>
    <dgm:cxn modelId="{106922CC-D7B0-45A3-ACDC-C3B502BD3177}" type="presOf" srcId="{9EC46CF5-D47E-43E2-A5C7-E5972A044CB3}" destId="{D8A08011-23A9-40B7-989A-6AF1B2B298A1}" srcOrd="0" destOrd="2" presId="urn:microsoft.com/office/officeart/2005/8/layout/hList1"/>
    <dgm:cxn modelId="{6AFA3507-FA1D-4753-8A76-71F807C03F6F}" type="presParOf" srcId="{EF2B4725-FD69-4F10-9C02-AAD1169EC57A}" destId="{ACFE556F-E6A5-449B-B216-03CC3E568EF9}" srcOrd="0" destOrd="0" presId="urn:microsoft.com/office/officeart/2005/8/layout/hList1"/>
    <dgm:cxn modelId="{6C112E97-AA2B-4208-98A0-5BBF02892202}" type="presParOf" srcId="{ACFE556F-E6A5-449B-B216-03CC3E568EF9}" destId="{A2BAD74C-BB92-41B0-AE0A-36A5AE4787B6}" srcOrd="0" destOrd="0" presId="urn:microsoft.com/office/officeart/2005/8/layout/hList1"/>
    <dgm:cxn modelId="{8CCB270B-4357-46C3-A250-1AA99A162CAF}" type="presParOf" srcId="{ACFE556F-E6A5-449B-B216-03CC3E568EF9}" destId="{D8A08011-23A9-40B7-989A-6AF1B2B298A1}" srcOrd="1" destOrd="0" presId="urn:microsoft.com/office/officeart/2005/8/layout/hList1"/>
    <dgm:cxn modelId="{BBF18FA8-E131-4669-B22F-8C4C2DAF441C}" type="presParOf" srcId="{EF2B4725-FD69-4F10-9C02-AAD1169EC57A}" destId="{A045BBD3-61BD-4B54-AAC1-3EEA9D2D4316}" srcOrd="1" destOrd="0" presId="urn:microsoft.com/office/officeart/2005/8/layout/hList1"/>
    <dgm:cxn modelId="{46F0F91C-23D9-4023-AE99-8BD29EE63A66}" type="presParOf" srcId="{EF2B4725-FD69-4F10-9C02-AAD1169EC57A}" destId="{FD9D89C7-597A-45FA-98A3-943E130E0E24}" srcOrd="2" destOrd="0" presId="urn:microsoft.com/office/officeart/2005/8/layout/hList1"/>
    <dgm:cxn modelId="{6F563DED-4927-46CD-A1CC-A0F3EAA9BC23}" type="presParOf" srcId="{FD9D89C7-597A-45FA-98A3-943E130E0E24}" destId="{38477791-19D4-4AED-8200-CCA584D6F8A2}" srcOrd="0" destOrd="0" presId="urn:microsoft.com/office/officeart/2005/8/layout/hList1"/>
    <dgm:cxn modelId="{9398EE8E-4FE3-4375-9648-BC124402E0C7}" type="presParOf" srcId="{FD9D89C7-597A-45FA-98A3-943E130E0E24}" destId="{E13163CE-F0D4-474D-90B2-465CD4A020C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866C0-38CF-4584-B7B4-F1D2A4EC162A}">
      <dsp:nvSpPr>
        <dsp:cNvPr id="0" name=""/>
        <dsp:cNvSpPr/>
      </dsp:nvSpPr>
      <dsp:spPr>
        <a:xfrm>
          <a:off x="2106637" y="1480898"/>
          <a:ext cx="1882286" cy="1628254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mbria" pitchFamily="18" charset="0"/>
            </a:rPr>
            <a:t>Energy (Policy, Planning &amp; Governance) </a:t>
          </a:r>
          <a:endParaRPr lang="en-US" sz="1400" b="1" kern="1200" dirty="0">
            <a:latin typeface="Cambria" pitchFamily="18" charset="0"/>
          </a:endParaRPr>
        </a:p>
      </dsp:txBody>
      <dsp:txXfrm>
        <a:off x="2418558" y="1750723"/>
        <a:ext cx="1258444" cy="1088604"/>
      </dsp:txXfrm>
    </dsp:sp>
    <dsp:sp modelId="{76FCDC54-FCA8-4405-A945-7FBDF193B08C}">
      <dsp:nvSpPr>
        <dsp:cNvPr id="0" name=""/>
        <dsp:cNvSpPr/>
      </dsp:nvSpPr>
      <dsp:spPr>
        <a:xfrm>
          <a:off x="3285310" y="701889"/>
          <a:ext cx="710181" cy="611915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98D70-FC2A-411D-AEB1-E05438A7B488}">
      <dsp:nvSpPr>
        <dsp:cNvPr id="0" name=""/>
        <dsp:cNvSpPr/>
      </dsp:nvSpPr>
      <dsp:spPr>
        <a:xfrm>
          <a:off x="2280023" y="0"/>
          <a:ext cx="1542520" cy="1334461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mbria" pitchFamily="18" charset="0"/>
            </a:rPr>
            <a:t>Electricity Regulation</a:t>
          </a:r>
          <a:endParaRPr lang="en-US" sz="1400" b="1" kern="1200" dirty="0">
            <a:latin typeface="Cambria" pitchFamily="18" charset="0"/>
          </a:endParaRPr>
        </a:p>
      </dsp:txBody>
      <dsp:txXfrm>
        <a:off x="2535652" y="221149"/>
        <a:ext cx="1031262" cy="892163"/>
      </dsp:txXfrm>
    </dsp:sp>
    <dsp:sp modelId="{79E32500-41F5-437F-BC34-7F8291187D57}">
      <dsp:nvSpPr>
        <dsp:cNvPr id="0" name=""/>
        <dsp:cNvSpPr/>
      </dsp:nvSpPr>
      <dsp:spPr>
        <a:xfrm>
          <a:off x="4114147" y="1845844"/>
          <a:ext cx="710181" cy="611915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1353B-EED7-4C1C-A149-CEB55C32F967}">
      <dsp:nvSpPr>
        <dsp:cNvPr id="0" name=""/>
        <dsp:cNvSpPr/>
      </dsp:nvSpPr>
      <dsp:spPr>
        <a:xfrm>
          <a:off x="3694694" y="820783"/>
          <a:ext cx="1542520" cy="1334461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mbria" pitchFamily="18" charset="0"/>
            </a:rPr>
            <a:t>Rural Energy</a:t>
          </a:r>
          <a:endParaRPr lang="en-US" sz="1400" b="1" kern="1200" dirty="0">
            <a:latin typeface="Cambria" pitchFamily="18" charset="0"/>
          </a:endParaRPr>
        </a:p>
      </dsp:txBody>
      <dsp:txXfrm>
        <a:off x="3950323" y="1041932"/>
        <a:ext cx="1031262" cy="892163"/>
      </dsp:txXfrm>
    </dsp:sp>
    <dsp:sp modelId="{FE1FD1E6-86EF-40D5-82BF-48C3A5CBCFC2}">
      <dsp:nvSpPr>
        <dsp:cNvPr id="0" name=""/>
        <dsp:cNvSpPr/>
      </dsp:nvSpPr>
      <dsp:spPr>
        <a:xfrm>
          <a:off x="3538384" y="3137155"/>
          <a:ext cx="710181" cy="611915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D7D426-788E-4660-B565-ACAE88AF5931}">
      <dsp:nvSpPr>
        <dsp:cNvPr id="0" name=""/>
        <dsp:cNvSpPr/>
      </dsp:nvSpPr>
      <dsp:spPr>
        <a:xfrm>
          <a:off x="3694694" y="2434347"/>
          <a:ext cx="1542520" cy="1334461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mbria" pitchFamily="18" charset="0"/>
            </a:rPr>
            <a:t>Renewable Energy</a:t>
          </a:r>
          <a:endParaRPr lang="en-US" sz="1400" b="1" kern="1200" dirty="0">
            <a:latin typeface="Cambria" pitchFamily="18" charset="0"/>
          </a:endParaRPr>
        </a:p>
      </dsp:txBody>
      <dsp:txXfrm>
        <a:off x="3950323" y="2655496"/>
        <a:ext cx="1031262" cy="892163"/>
      </dsp:txXfrm>
    </dsp:sp>
    <dsp:sp modelId="{65C3B660-2973-40D4-8FC7-1C5B911AD5AF}">
      <dsp:nvSpPr>
        <dsp:cNvPr id="0" name=""/>
        <dsp:cNvSpPr/>
      </dsp:nvSpPr>
      <dsp:spPr>
        <a:xfrm>
          <a:off x="2110140" y="3271198"/>
          <a:ext cx="710181" cy="611915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C2222-AC1C-495B-90A5-A569FF967896}">
      <dsp:nvSpPr>
        <dsp:cNvPr id="0" name=""/>
        <dsp:cNvSpPr/>
      </dsp:nvSpPr>
      <dsp:spPr>
        <a:xfrm>
          <a:off x="2280023" y="3256049"/>
          <a:ext cx="1542520" cy="1334461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mbria" pitchFamily="18" charset="0"/>
            </a:rPr>
            <a:t>Fossil fuels governance</a:t>
          </a:r>
          <a:endParaRPr lang="en-US" sz="1400" b="1" kern="1200" dirty="0">
            <a:latin typeface="Cambria" pitchFamily="18" charset="0"/>
          </a:endParaRPr>
        </a:p>
      </dsp:txBody>
      <dsp:txXfrm>
        <a:off x="2535652" y="3477198"/>
        <a:ext cx="1031262" cy="892163"/>
      </dsp:txXfrm>
    </dsp:sp>
    <dsp:sp modelId="{85C51BCA-BF24-436B-9097-55E768F457C9}">
      <dsp:nvSpPr>
        <dsp:cNvPr id="0" name=""/>
        <dsp:cNvSpPr/>
      </dsp:nvSpPr>
      <dsp:spPr>
        <a:xfrm>
          <a:off x="1267730" y="2127701"/>
          <a:ext cx="710181" cy="611915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94B29-B4FF-430D-BA41-41802CB346DC}">
      <dsp:nvSpPr>
        <dsp:cNvPr id="0" name=""/>
        <dsp:cNvSpPr/>
      </dsp:nvSpPr>
      <dsp:spPr>
        <a:xfrm>
          <a:off x="858785" y="2435266"/>
          <a:ext cx="1542520" cy="1334461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mbria" pitchFamily="18" charset="0"/>
            </a:rPr>
            <a:t>Energy and Resources</a:t>
          </a:r>
          <a:endParaRPr lang="en-US" sz="1400" b="1" kern="1200" dirty="0">
            <a:latin typeface="Cambria" pitchFamily="18" charset="0"/>
          </a:endParaRPr>
        </a:p>
      </dsp:txBody>
      <dsp:txXfrm>
        <a:off x="1114414" y="2656415"/>
        <a:ext cx="1031262" cy="892163"/>
      </dsp:txXfrm>
    </dsp:sp>
    <dsp:sp modelId="{44F1CFD9-E508-4179-AC31-2DC6E72FC69B}">
      <dsp:nvSpPr>
        <dsp:cNvPr id="0" name=""/>
        <dsp:cNvSpPr/>
      </dsp:nvSpPr>
      <dsp:spPr>
        <a:xfrm>
          <a:off x="858785" y="818947"/>
          <a:ext cx="1542520" cy="1334461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mbria" pitchFamily="18" charset="0"/>
            </a:rPr>
            <a:t>Energy Efficiency</a:t>
          </a:r>
          <a:endParaRPr lang="en-US" sz="1400" b="1" kern="1200" dirty="0">
            <a:latin typeface="Cambria" pitchFamily="18" charset="0"/>
          </a:endParaRPr>
        </a:p>
      </dsp:txBody>
      <dsp:txXfrm>
        <a:off x="1114414" y="1040096"/>
        <a:ext cx="1031262" cy="892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AD74C-BB92-41B0-AE0A-36A5AE4787B6}">
      <dsp:nvSpPr>
        <dsp:cNvPr id="0" name=""/>
        <dsp:cNvSpPr/>
      </dsp:nvSpPr>
      <dsp:spPr>
        <a:xfrm>
          <a:off x="26" y="3215"/>
          <a:ext cx="2563713" cy="374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n-lt"/>
            </a:rPr>
            <a:t>Punjab </a:t>
          </a:r>
          <a:endParaRPr lang="en-US" sz="1400" b="1" kern="1200" dirty="0">
            <a:latin typeface="+mn-lt"/>
          </a:endParaRPr>
        </a:p>
      </dsp:txBody>
      <dsp:txXfrm>
        <a:off x="26" y="3215"/>
        <a:ext cx="2563713" cy="374400"/>
      </dsp:txXfrm>
    </dsp:sp>
    <dsp:sp modelId="{D8A08011-23A9-40B7-989A-6AF1B2B298A1}">
      <dsp:nvSpPr>
        <dsp:cNvPr id="0" name=""/>
        <dsp:cNvSpPr/>
      </dsp:nvSpPr>
      <dsp:spPr>
        <a:xfrm>
          <a:off x="26" y="377615"/>
          <a:ext cx="2563713" cy="149876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1400" kern="1200" dirty="0" smtClean="0">
              <a:latin typeface="+mn-lt"/>
            </a:rPr>
            <a:t>FY 16 - FY 17:2% ↓ in energy charges</a:t>
          </a:r>
          <a:endParaRPr lang="en-US" sz="1400" kern="1200" dirty="0">
            <a:latin typeface="+mn-lt"/>
          </a:endParaRPr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1400" kern="1200" dirty="0" smtClean="0">
              <a:latin typeface="+mn-lt"/>
            </a:rPr>
            <a:t>FY 17 : New industries charged subsidised tariff of Rs. 4.99/kWh</a:t>
          </a:r>
          <a:endParaRPr lang="en-US" sz="1400" kern="1200" dirty="0">
            <a:latin typeface="+mn-lt"/>
          </a:endParaRPr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1400" kern="1200" dirty="0" smtClean="0">
              <a:latin typeface="+mn-lt"/>
            </a:rPr>
            <a:t>In same period, open access ↓ by only 46 MUs (2%)</a:t>
          </a:r>
          <a:endParaRPr lang="en-US" sz="1400" kern="1200" dirty="0">
            <a:latin typeface="+mn-lt"/>
          </a:endParaRPr>
        </a:p>
      </dsp:txBody>
      <dsp:txXfrm>
        <a:off x="26" y="377615"/>
        <a:ext cx="2563713" cy="1498769"/>
      </dsp:txXfrm>
    </dsp:sp>
    <dsp:sp modelId="{38477791-19D4-4AED-8200-CCA584D6F8A2}">
      <dsp:nvSpPr>
        <dsp:cNvPr id="0" name=""/>
        <dsp:cNvSpPr/>
      </dsp:nvSpPr>
      <dsp:spPr>
        <a:xfrm>
          <a:off x="2922659" y="3215"/>
          <a:ext cx="2563713" cy="374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n-lt"/>
            </a:rPr>
            <a:t>Maharashtra</a:t>
          </a:r>
          <a:endParaRPr lang="en-US" sz="1400" b="1" kern="1200" dirty="0">
            <a:latin typeface="+mn-lt"/>
          </a:endParaRPr>
        </a:p>
      </dsp:txBody>
      <dsp:txXfrm>
        <a:off x="2922659" y="3215"/>
        <a:ext cx="2563713" cy="374400"/>
      </dsp:txXfrm>
    </dsp:sp>
    <dsp:sp modelId="{E13163CE-F0D4-474D-90B2-465CD4A020C4}">
      <dsp:nvSpPr>
        <dsp:cNvPr id="0" name=""/>
        <dsp:cNvSpPr/>
      </dsp:nvSpPr>
      <dsp:spPr>
        <a:xfrm>
          <a:off x="2922659" y="377615"/>
          <a:ext cx="2563713" cy="149876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+mn-lt"/>
            </a:rPr>
            <a:t>FY 15- FY 16: Subsidy for HT consumers reduced tariff by about 16%  </a:t>
          </a:r>
          <a:endParaRPr lang="en-US" sz="1400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+mn-lt"/>
            </a:rPr>
            <a:t>In same period, open access ↑  by 29%</a:t>
          </a:r>
          <a:endParaRPr lang="en-US" sz="1400" kern="1200" dirty="0">
            <a:latin typeface="+mn-lt"/>
          </a:endParaRPr>
        </a:p>
      </dsp:txBody>
      <dsp:txXfrm>
        <a:off x="2922659" y="377615"/>
        <a:ext cx="2563713" cy="1498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2A4F2-6B48-4898-9960-FB11C45B7D30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B5480-4D4F-4776-AF73-E8FEBA7A7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29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5E00-CC7C-41BC-BFD1-B2C2B05405F2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B5480-4D4F-4776-AF73-E8FEBA7A7F7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9D5749E-726C-4633-8846-857282FAAE3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12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1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6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749E-726C-4633-8846-857282FAAE3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42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749E-726C-4633-8846-857282FAAE3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01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749E-726C-4633-8846-857282FAAE3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10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749E-726C-4633-8846-857282FAAE3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95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749E-726C-4633-8846-857282FAAE3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7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56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451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429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42910" y="6429396"/>
            <a:ext cx="8501090" cy="285752"/>
          </a:xfrm>
          <a:prstGeom prst="rect">
            <a:avLst/>
          </a:prstGeom>
          <a:solidFill>
            <a:srgbClr val="83052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1546"/>
            <a:ext cx="8229600" cy="505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85546"/>
            <a:ext cx="971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Slide </a:t>
            </a:r>
            <a:fld id="{59D5749E-726C-4633-8846-857282FAAE3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 descr="prayasweb"/>
          <p:cNvPicPr>
            <a:picLocks noChangeAspect="1" noChangeArrowheads="1"/>
          </p:cNvPicPr>
          <p:nvPr/>
        </p:nvPicPr>
        <p:blipFill>
          <a:blip r:embed="rId13" cstate="print">
            <a:lum contrast="80000"/>
          </a:blip>
          <a:srcRect/>
          <a:stretch>
            <a:fillRect/>
          </a:stretch>
        </p:blipFill>
        <p:spPr bwMode="auto">
          <a:xfrm>
            <a:off x="0" y="6429396"/>
            <a:ext cx="785786" cy="321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004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shantanu@prayaspune.org" TargetMode="External"/><Relationship Id="rId2" Type="http://schemas.openxmlformats.org/officeDocument/2006/relationships/hyperlink" Target="mailto:ann@prayaspune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839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Retail Competition, Open Access, Power Markets and DISCOMs</a:t>
            </a:r>
            <a:br>
              <a:rPr lang="en-US" b="1" dirty="0" smtClean="0"/>
            </a:br>
            <a:r>
              <a:rPr lang="en-US" b="0" dirty="0" smtClean="0"/>
              <a:t>A medium-term outlook</a:t>
            </a: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/>
              <a:t>Ann Josey</a:t>
            </a:r>
          </a:p>
          <a:p>
            <a:r>
              <a:rPr lang="en-US" i="1" dirty="0" smtClean="0"/>
              <a:t>Prayas (Energy Group)</a:t>
            </a:r>
          </a:p>
          <a:p>
            <a:endParaRPr lang="en-US" i="1" dirty="0" smtClean="0"/>
          </a:p>
          <a:p>
            <a:r>
              <a:rPr lang="en-US" dirty="0" smtClean="0"/>
              <a:t>Distribution Utility Meet (DUM 2017)</a:t>
            </a:r>
          </a:p>
          <a:p>
            <a:r>
              <a:rPr lang="en-US" dirty="0" smtClean="0"/>
              <a:t> 29</a:t>
            </a:r>
            <a:r>
              <a:rPr lang="en-US" baseline="30000" dirty="0" smtClean="0"/>
              <a:t>th</a:t>
            </a:r>
            <a:r>
              <a:rPr lang="en-US" dirty="0"/>
              <a:t> </a:t>
            </a:r>
            <a:r>
              <a:rPr lang="en-US" dirty="0" smtClean="0"/>
              <a:t> November 2017, Bangalore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3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Sales Migration charges…1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9067800" cy="5715000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Uncertainty in CSS, Wheeling charges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Changes on a year on year basis</a:t>
            </a:r>
          </a:p>
          <a:p>
            <a:pPr lvl="2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Maharashtra (FY 11 to  FY 18):  +100% to -50% in CSS,  +175% to -40%  in wheeling</a:t>
            </a:r>
          </a:p>
          <a:p>
            <a:pPr lvl="2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Gujarat (FY 11 to FY 18) : +150%  to – 40%  in CSS,  +10% to -1% in wheeling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hanges the viability of open access, encourages opportunistic switching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think of a fixed trajectory for wheeling and CSS charges over a 5 year period?</a:t>
            </a:r>
          </a:p>
          <a:p>
            <a:pPr lvl="2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 unit CSS (Rs/kWh)  fixed thus reducing real rates over time</a:t>
            </a:r>
          </a:p>
          <a:p>
            <a:pPr lvl="2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Wheeling charge trajectory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fixed  with incentives for efficiency improvement</a:t>
            </a:r>
          </a:p>
          <a:p>
            <a:pPr marL="914400" lvl="2" indent="0">
              <a:buNone/>
            </a:pP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Additional surcharge estimation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Typically estimated on the basis of overall average fixed cost of power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Could lead to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under-estimation/over-estimation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Under-estimation : If new plants with high fixed cost being backed down. </a:t>
            </a:r>
          </a:p>
          <a:p>
            <a:pPr lvl="2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Over-estimation : with depreciated or gas-based plants being backed down. 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Ideally, it should reflect cost of backing down –i.e: the average fixed cost of the plants backed down due to open access</a:t>
            </a:r>
          </a:p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749E-726C-4633-8846-857282FAAE35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3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5"/>
            <a:ext cx="8229600" cy="78581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Sales Migration charges..2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067800" cy="5638800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Standby charges estimation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states  use mutually agreed rates with consumer- practice not preferred.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Given the risk of load shedding for low paying DISCOM consumers, open access consumers should be encouraged to find other standby options.</a:t>
            </a:r>
          </a:p>
          <a:p>
            <a:pPr lvl="2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standby power be  provided at prohibitive rates (1.5 times applicable tariff) like in some states?</a:t>
            </a:r>
          </a:p>
          <a:p>
            <a:pPr lvl="2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standby power till a certain level (say, 20% of contracted demand) be provided at nominal rates to encourage open access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lvl="2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Sales migration charges cannot address loss of revenue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Cross-subsidy levels are much higher than the 20% of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ACoS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 surplus power, several states levying additional surcharges</a:t>
            </a:r>
          </a:p>
          <a:p>
            <a:pPr lvl="2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 access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10% to 25% of backing down </a:t>
            </a:r>
          </a:p>
          <a:p>
            <a:pPr lvl="1"/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ACoS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high and ↑- cost competitiveness unlikely with efficiency improvements.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sales migration charges can  incentivise  consumers migration to  captive.</a:t>
            </a:r>
          </a:p>
          <a:p>
            <a:endParaRPr lang="en-US" dirty="0"/>
          </a:p>
          <a:p>
            <a:pPr lvl="2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749E-726C-4633-8846-857282FAAE35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06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970" y="0"/>
            <a:ext cx="8686800" cy="78581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DISCOM Strategy: Reducing ABR for HT consumers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791200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Time of Day (ToD) tariff in Maharashtra 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r>
              <a:rPr lang="en-US" sz="1200" dirty="0" smtClean="0"/>
              <a:t>Source : MERC order in Case 48 of 2016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 Access is high in off-peak times even with a tariff rebate of Rs.1.50 per unit.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fact, off-peak open access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comparable to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Peak open access despite peak tariffs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Power available at PXs at Rs.2.19/kWh during off-peak hours.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1" dirty="0" smtClean="0"/>
              <a:t>Industrial consumer tariff reduction</a:t>
            </a:r>
          </a:p>
          <a:p>
            <a:pPr marL="457200" lvl="1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749E-726C-4633-8846-857282FAAE35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663250"/>
              </p:ext>
            </p:extLst>
          </p:nvPr>
        </p:nvGraphicFramePr>
        <p:xfrm>
          <a:off x="304800" y="1066800"/>
          <a:ext cx="8458199" cy="1730375"/>
        </p:xfrm>
        <a:graphic>
          <a:graphicData uri="http://schemas.openxmlformats.org/drawingml/2006/table">
            <a:tbl>
              <a:tblPr firstRow="1">
                <a:tableStyleId>{EB9631B5-78F2-41C9-869B-9F39066F8104}</a:tableStyleId>
              </a:tblPr>
              <a:tblGrid>
                <a:gridCol w="1752600"/>
                <a:gridCol w="1828800"/>
                <a:gridCol w="1752600"/>
                <a:gridCol w="3124199"/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ToD time slot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Time Slot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ToD</a:t>
                      </a:r>
                      <a:r>
                        <a:rPr lang="en-US" sz="1500" u="none" strike="noStrike" baseline="0" dirty="0" smtClean="0">
                          <a:effectLst/>
                        </a:rPr>
                        <a:t> Tariff</a:t>
                      </a:r>
                      <a:r>
                        <a:rPr lang="en-US" sz="1500" u="none" strike="noStrike" dirty="0" smtClean="0">
                          <a:effectLst/>
                        </a:rPr>
                        <a:t> </a:t>
                      </a:r>
                      <a:r>
                        <a:rPr lang="en-US" sz="1500" u="none" strike="noStrike" dirty="0">
                          <a:effectLst/>
                        </a:rPr>
                        <a:t>(Rs./kWh)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Open </a:t>
                      </a:r>
                      <a:r>
                        <a:rPr lang="en-US" sz="15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Access  </a:t>
                      </a:r>
                      <a:r>
                        <a:rPr lang="en-US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as </a:t>
                      </a:r>
                      <a:r>
                        <a:rPr lang="en-US" sz="15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% </a:t>
                      </a:r>
                      <a:r>
                        <a:rPr lang="en-US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of open access in </a:t>
                      </a:r>
                      <a:r>
                        <a:rPr lang="en-US" sz="15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US" sz="15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6:00-9:00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 smtClean="0">
                          <a:effectLst/>
                        </a:rPr>
                        <a:t>A</a:t>
                      </a:r>
                      <a:r>
                        <a:rPr lang="en-US" sz="1500" u="none" strike="noStrike" dirty="0" smtClean="0">
                          <a:effectLst/>
                        </a:rPr>
                        <a:t>:</a:t>
                      </a:r>
                      <a:r>
                        <a:rPr lang="en-US" sz="15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500" u="none" strike="noStrike" dirty="0" smtClean="0">
                          <a:effectLst/>
                        </a:rPr>
                        <a:t>Other </a:t>
                      </a:r>
                      <a:r>
                        <a:rPr lang="en-US" sz="1500" u="none" strike="noStrike" dirty="0">
                          <a:effectLst/>
                        </a:rPr>
                        <a:t>than peak</a:t>
                      </a:r>
                      <a:r>
                        <a:rPr lang="en-US" sz="1500" u="none" strike="noStrike" dirty="0" smtClean="0">
                          <a:effectLst/>
                        </a:rPr>
                        <a:t>,</a:t>
                      </a:r>
                    </a:p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 </a:t>
                      </a:r>
                      <a:r>
                        <a:rPr lang="en-US" sz="1500" u="none" strike="noStrike" dirty="0">
                          <a:effectLst/>
                        </a:rPr>
                        <a:t>off-peak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726</a:t>
                      </a:r>
                      <a:endParaRPr lang="en-US" sz="1500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12:00 to 18:00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9:00 to 12:00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 smtClean="0">
                          <a:effectLst/>
                        </a:rPr>
                        <a:t>B</a:t>
                      </a:r>
                      <a:r>
                        <a:rPr lang="en-US" sz="1500" u="none" strike="noStrike" dirty="0" smtClean="0">
                          <a:effectLst/>
                        </a:rPr>
                        <a:t>: Peak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728</a:t>
                      </a:r>
                      <a:endParaRPr lang="en-US" sz="1500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18:00 to 22:00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1.1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729</a:t>
                      </a:r>
                      <a:endParaRPr lang="en-US" sz="1500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22:00 to 6:00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 smtClean="0">
                          <a:effectLst/>
                        </a:rPr>
                        <a:t>C</a:t>
                      </a:r>
                      <a:r>
                        <a:rPr lang="en-US" sz="1500" u="none" strike="noStrike" dirty="0" smtClean="0">
                          <a:effectLst/>
                        </a:rPr>
                        <a:t>: Off-peak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-1.5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731</a:t>
                      </a:r>
                      <a:endParaRPr lang="en-US" sz="1500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18558754"/>
              </p:ext>
            </p:extLst>
          </p:nvPr>
        </p:nvGraphicFramePr>
        <p:xfrm>
          <a:off x="1752600" y="4191000"/>
          <a:ext cx="5486400" cy="187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443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5"/>
            <a:ext cx="8229600" cy="78581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Other strategies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 smtClean="0"/>
              <a:t>Increasing revenue from captive sales</a:t>
            </a:r>
          </a:p>
          <a:p>
            <a:pPr lvl="1"/>
            <a:r>
              <a:rPr lang="en-US" sz="1900" dirty="0" smtClean="0"/>
              <a:t>Parallel operation charges in Gujarat and Tamil Nadu for grid support services</a:t>
            </a:r>
          </a:p>
          <a:p>
            <a:pPr marL="457200" lvl="1" indent="0">
              <a:buNone/>
            </a:pPr>
            <a:endParaRPr lang="en-US" sz="1900" dirty="0" smtClean="0"/>
          </a:p>
          <a:p>
            <a:r>
              <a:rPr lang="en-US" sz="1900" dirty="0" smtClean="0"/>
              <a:t>Levy of electricity duty</a:t>
            </a:r>
          </a:p>
          <a:p>
            <a:pPr lvl="1"/>
            <a:r>
              <a:rPr lang="en-US" sz="1900" dirty="0" smtClean="0"/>
              <a:t>On all users of the grid including captive consumers</a:t>
            </a:r>
          </a:p>
          <a:p>
            <a:pPr lvl="1"/>
            <a:r>
              <a:rPr lang="en-US" sz="1900" dirty="0" smtClean="0"/>
              <a:t>Revenue used to support loss making DISCOMs</a:t>
            </a:r>
          </a:p>
          <a:p>
            <a:pPr marL="457200" lvl="1" indent="0">
              <a:buNone/>
            </a:pPr>
            <a:endParaRPr lang="en-US" sz="1900" dirty="0" smtClean="0"/>
          </a:p>
          <a:p>
            <a:r>
              <a:rPr lang="en-US" sz="1900" dirty="0" smtClean="0"/>
              <a:t>Change cross-subsidy model</a:t>
            </a:r>
          </a:p>
          <a:p>
            <a:pPr lvl="1"/>
            <a:r>
              <a:rPr lang="en-US" sz="1900" dirty="0" smtClean="0"/>
              <a:t>Increase in intra-category cross- subsidy</a:t>
            </a:r>
          </a:p>
          <a:p>
            <a:endParaRPr lang="en-US" sz="1900" dirty="0" smtClean="0"/>
          </a:p>
          <a:p>
            <a:r>
              <a:rPr lang="en-US" sz="1900" dirty="0" smtClean="0"/>
              <a:t>Reduce average cost of supply</a:t>
            </a:r>
          </a:p>
          <a:p>
            <a:pPr lvl="1"/>
            <a:r>
              <a:rPr lang="en-US" sz="1900" dirty="0" smtClean="0"/>
              <a:t>Increase in generation efficiency</a:t>
            </a:r>
          </a:p>
          <a:p>
            <a:pPr lvl="1"/>
            <a:r>
              <a:rPr lang="en-US" sz="1900" dirty="0" smtClean="0"/>
              <a:t>Reduction in T&amp;D losses</a:t>
            </a:r>
          </a:p>
          <a:p>
            <a:pPr lvl="1"/>
            <a:r>
              <a:rPr lang="en-US" sz="1900" dirty="0" smtClean="0"/>
              <a:t>Rationalisation of coal costs</a:t>
            </a:r>
          </a:p>
          <a:p>
            <a:pPr lvl="1"/>
            <a:r>
              <a:rPr lang="en-US" sz="1900" dirty="0" smtClean="0"/>
              <a:t>At most these measures will slow the rate of increase of </a:t>
            </a:r>
            <a:r>
              <a:rPr lang="en-US" sz="1900" dirty="0" err="1" smtClean="0"/>
              <a:t>ACoS</a:t>
            </a:r>
            <a:r>
              <a:rPr lang="en-US" sz="1900" dirty="0" smtClean="0"/>
              <a:t> in many states</a:t>
            </a:r>
          </a:p>
          <a:p>
            <a:pPr marL="457200" lvl="1" indent="0">
              <a:buNone/>
            </a:pPr>
            <a:endParaRPr lang="en-US" sz="1900" dirty="0" smtClean="0"/>
          </a:p>
          <a:p>
            <a:r>
              <a:rPr lang="en-US" sz="1900" dirty="0" smtClean="0"/>
              <a:t>Many of these measures might slow sales migration</a:t>
            </a:r>
            <a:endParaRPr lang="en-US" sz="1700" dirty="0" smtClean="0"/>
          </a:p>
          <a:p>
            <a:pPr lvl="1"/>
            <a:r>
              <a:rPr lang="en-US" sz="1900" dirty="0" smtClean="0"/>
              <a:t>Provide short-term relief: At most it will buy a year or two for the DISCOM</a:t>
            </a:r>
          </a:p>
          <a:p>
            <a:pPr lvl="1"/>
            <a:r>
              <a:rPr lang="en-US" sz="1900" dirty="0" smtClean="0"/>
              <a:t>Falling prices and storage options will change the market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749E-726C-4633-8846-857282FAAE35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9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Observations…1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534400" cy="5054617"/>
          </a:xfrm>
        </p:spPr>
        <p:txBody>
          <a:bodyPr>
            <a:normAutofit fontScale="62500" lnSpcReduction="20000"/>
          </a:bodyPr>
          <a:lstStyle/>
          <a:p>
            <a:r>
              <a:rPr lang="en-US" sz="2900" dirty="0"/>
              <a:t>Sales migration is an </a:t>
            </a:r>
            <a:r>
              <a:rPr lang="en-US" sz="2900" dirty="0" smtClean="0"/>
              <a:t>inevitability</a:t>
            </a:r>
            <a:endParaRPr lang="en-US" sz="2900" dirty="0"/>
          </a:p>
          <a:p>
            <a:pPr lvl="1"/>
            <a:r>
              <a:rPr lang="en-US" sz="2900" dirty="0" smtClean="0"/>
              <a:t>Will take place even without the introduction of multiple supply licensees as envisages in E-Act Amendment</a:t>
            </a:r>
          </a:p>
          <a:p>
            <a:pPr lvl="1"/>
            <a:r>
              <a:rPr lang="en-US" sz="2900" dirty="0" smtClean="0"/>
              <a:t>Cheaper alternatives and increasing cost of supply major factors</a:t>
            </a:r>
          </a:p>
          <a:p>
            <a:pPr lvl="1"/>
            <a:r>
              <a:rPr lang="en-US" sz="2900" dirty="0" smtClean="0"/>
              <a:t>Tweaks in tariff design at most brings short-term relief</a:t>
            </a:r>
          </a:p>
          <a:p>
            <a:pPr marL="457200" lvl="1" indent="0">
              <a:buNone/>
            </a:pPr>
            <a:endParaRPr lang="en-US" sz="2900" dirty="0" smtClean="0"/>
          </a:p>
          <a:p>
            <a:r>
              <a:rPr lang="en-US" sz="2900" dirty="0" smtClean="0"/>
              <a:t>DISCOM Business Model needs to change</a:t>
            </a:r>
          </a:p>
          <a:p>
            <a:pPr lvl="1"/>
            <a:r>
              <a:rPr lang="en-US" sz="2900" dirty="0" smtClean="0"/>
              <a:t>Provider of wires and supply </a:t>
            </a:r>
            <a:r>
              <a:rPr lang="en-US" sz="2900" dirty="0" smtClean="0">
                <a:sym typeface="Wingdings" pitchFamily="2" charset="2"/>
              </a:rPr>
              <a:t> Provider of wires</a:t>
            </a:r>
          </a:p>
          <a:p>
            <a:pPr lvl="1"/>
            <a:r>
              <a:rPr lang="en-US" sz="2900" dirty="0" smtClean="0">
                <a:sym typeface="Wingdings" pitchFamily="2" charset="2"/>
              </a:rPr>
              <a:t>Universal supply obligation  Supplier of last resort</a:t>
            </a:r>
          </a:p>
          <a:p>
            <a:pPr lvl="1"/>
            <a:r>
              <a:rPr lang="en-US" sz="2900" dirty="0" smtClean="0">
                <a:sym typeface="Wingdings" pitchFamily="2" charset="2"/>
              </a:rPr>
              <a:t>Dominant grid user  Grid Balancing</a:t>
            </a:r>
          </a:p>
          <a:p>
            <a:pPr lvl="1"/>
            <a:r>
              <a:rPr lang="en-US" sz="2900" dirty="0" smtClean="0">
                <a:sym typeface="Wingdings" pitchFamily="2" charset="2"/>
              </a:rPr>
              <a:t>Catering to state demand  Catering to demand of small consumers (LT domestic, agriculture)</a:t>
            </a:r>
          </a:p>
          <a:p>
            <a:pPr lvl="1"/>
            <a:r>
              <a:rPr lang="en-US" sz="2900" dirty="0" smtClean="0">
                <a:sym typeface="Wingdings" pitchFamily="2" charset="2"/>
              </a:rPr>
              <a:t>Cross subsidy based model  Cost of supply/ Subsidy model, Possibility of other revenue streams</a:t>
            </a:r>
          </a:p>
          <a:p>
            <a:pPr marL="457200" lvl="1" indent="0">
              <a:buNone/>
            </a:pPr>
            <a:endParaRPr lang="en-US" sz="2900" dirty="0" smtClean="0">
              <a:sym typeface="Wingdings" pitchFamily="2" charset="2"/>
            </a:endParaRPr>
          </a:p>
          <a:p>
            <a:r>
              <a:rPr lang="en-US" sz="2900" dirty="0"/>
              <a:t>Need to prepare for the transition in DISCOM business</a:t>
            </a:r>
          </a:p>
          <a:p>
            <a:pPr lvl="1"/>
            <a:r>
              <a:rPr lang="en-US" sz="2900" dirty="0"/>
              <a:t>Demand uncertainty: Assessment needs to  include impact of sales migration</a:t>
            </a:r>
          </a:p>
          <a:p>
            <a:pPr lvl="1"/>
            <a:r>
              <a:rPr lang="en-US" sz="2900" dirty="0" smtClean="0"/>
              <a:t>Power </a:t>
            </a:r>
            <a:r>
              <a:rPr lang="en-US" sz="2900" dirty="0"/>
              <a:t>procurement: Rethink flexibility, Duration of PPAs</a:t>
            </a:r>
          </a:p>
          <a:p>
            <a:endParaRPr lang="en-US" sz="2900" dirty="0" smtClean="0">
              <a:sym typeface="Wingdings" pitchFamily="2" charset="2"/>
            </a:endParaRPr>
          </a:p>
          <a:p>
            <a:pPr marL="457200" lvl="1" indent="0">
              <a:buNone/>
            </a:pPr>
            <a:endParaRPr lang="en-US" sz="2900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749E-726C-4633-8846-857282FAAE35}" type="slidenum">
              <a:rPr lang="en-US" smtClean="0">
                <a:solidFill>
                  <a:prstClr val="white"/>
                </a:solidFill>
              </a:rPr>
              <a:pPr/>
              <a:t>14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0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…2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500" dirty="0"/>
          </a:p>
          <a:p>
            <a:r>
              <a:rPr lang="en-US" sz="1500" dirty="0" smtClean="0"/>
              <a:t>Market operations fundamental to transition</a:t>
            </a:r>
          </a:p>
          <a:p>
            <a:pPr lvl="1"/>
            <a:r>
              <a:rPr lang="en-US" sz="1500" dirty="0" smtClean="0"/>
              <a:t>Need </a:t>
            </a:r>
            <a:r>
              <a:rPr lang="en-US" sz="1500" dirty="0"/>
              <a:t>to move towards capacity markets</a:t>
            </a:r>
          </a:p>
          <a:p>
            <a:pPr lvl="1"/>
            <a:r>
              <a:rPr lang="en-US" sz="1500" dirty="0" smtClean="0"/>
              <a:t>Facilitate utilisation </a:t>
            </a:r>
            <a:r>
              <a:rPr lang="en-US" sz="1500" dirty="0"/>
              <a:t>of stranded </a:t>
            </a:r>
            <a:r>
              <a:rPr lang="en-US" sz="1500" dirty="0" smtClean="0"/>
              <a:t>capacity, backed down power</a:t>
            </a:r>
            <a:endParaRPr lang="en-US" sz="1500" dirty="0"/>
          </a:p>
          <a:p>
            <a:pPr lvl="1"/>
            <a:r>
              <a:rPr lang="en-US" sz="1500" dirty="0"/>
              <a:t>More flexibility in terms of contracts, </a:t>
            </a:r>
            <a:r>
              <a:rPr lang="en-US" sz="1500" dirty="0" smtClean="0"/>
              <a:t>instruments</a:t>
            </a:r>
          </a:p>
          <a:p>
            <a:pPr lvl="1"/>
            <a:endParaRPr lang="en-US" sz="1500" dirty="0"/>
          </a:p>
          <a:p>
            <a:r>
              <a:rPr lang="en-US" sz="1500" dirty="0" smtClean="0"/>
              <a:t>Is the Indian power </a:t>
            </a:r>
            <a:r>
              <a:rPr lang="en-US" sz="1500" dirty="0"/>
              <a:t>market ready</a:t>
            </a:r>
            <a:r>
              <a:rPr lang="en-US" sz="1500" dirty="0" smtClean="0"/>
              <a:t>?</a:t>
            </a:r>
          </a:p>
          <a:p>
            <a:pPr lvl="1"/>
            <a:r>
              <a:rPr lang="en-US" sz="1500" dirty="0" smtClean="0"/>
              <a:t>Lack of flexible  longer-term market instruments in PXs, traders</a:t>
            </a:r>
          </a:p>
          <a:p>
            <a:pPr lvl="1"/>
            <a:r>
              <a:rPr lang="en-US" sz="1500" dirty="0" smtClean="0"/>
              <a:t>Fragmentation in markets </a:t>
            </a:r>
          </a:p>
          <a:p>
            <a:pPr lvl="2"/>
            <a:r>
              <a:rPr lang="en-US" sz="1500" dirty="0" smtClean="0"/>
              <a:t>different players, prices, lack of information, varied instruments</a:t>
            </a:r>
          </a:p>
          <a:p>
            <a:pPr lvl="1"/>
            <a:r>
              <a:rPr lang="en-US" sz="1500" dirty="0" smtClean="0"/>
              <a:t>Regulation of new players?</a:t>
            </a:r>
          </a:p>
          <a:p>
            <a:pPr lvl="1"/>
            <a:r>
              <a:rPr lang="en-US" sz="1500" dirty="0"/>
              <a:t>Need for analysis based reports at state level</a:t>
            </a:r>
          </a:p>
          <a:p>
            <a:pPr lvl="2"/>
            <a:r>
              <a:rPr lang="en-US" sz="1500" dirty="0"/>
              <a:t>Similar to CERC </a:t>
            </a:r>
            <a:r>
              <a:rPr lang="en-US" sz="1500" dirty="0" smtClean="0"/>
              <a:t>Market Monitoring reports</a:t>
            </a:r>
            <a:endParaRPr lang="en-US" sz="1500" dirty="0"/>
          </a:p>
          <a:p>
            <a:pPr marL="457200" lvl="1" indent="0">
              <a:buNone/>
            </a:pPr>
            <a:endParaRPr lang="en-US" sz="1500" dirty="0" smtClean="0"/>
          </a:p>
          <a:p>
            <a:r>
              <a:rPr lang="en-US" sz="1500" dirty="0" smtClean="0"/>
              <a:t>Need for increasing institutional capacity during transition</a:t>
            </a:r>
          </a:p>
          <a:p>
            <a:pPr lvl="1"/>
            <a:r>
              <a:rPr lang="en-US" sz="1500" dirty="0" smtClean="0"/>
              <a:t>LDCs, DISCOMs: to plan operations given uncertain demand, supply and provide grid services</a:t>
            </a:r>
          </a:p>
          <a:p>
            <a:pPr lvl="1"/>
            <a:r>
              <a:rPr lang="en-US" sz="1500" dirty="0" smtClean="0"/>
              <a:t>SERCs : to ensure robust market operations, protect interest of small consumers</a:t>
            </a:r>
          </a:p>
          <a:p>
            <a:pPr lvl="1"/>
            <a:r>
              <a:rPr lang="en-US" sz="1500" dirty="0" smtClean="0"/>
              <a:t>PXs, Traders, Generators: To provide innovative market instruments to </a:t>
            </a:r>
            <a:r>
              <a:rPr lang="en-US" sz="1500" dirty="0" err="1" smtClean="0"/>
              <a:t>optimise</a:t>
            </a:r>
            <a:r>
              <a:rPr lang="en-US" sz="1500" dirty="0" smtClean="0"/>
              <a:t> assets and increase flexibility.</a:t>
            </a:r>
          </a:p>
          <a:p>
            <a:pPr lvl="1"/>
            <a:endParaRPr lang="en-US" sz="1500" dirty="0" smtClean="0"/>
          </a:p>
          <a:p>
            <a:pPr marL="457200" lvl="1" indent="0">
              <a:buNone/>
            </a:pPr>
            <a:endParaRPr lang="en-US" sz="1500" dirty="0"/>
          </a:p>
          <a:p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749E-726C-4633-8846-857282FAAE35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ann@prayaspune.org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shantanu@prayaspune.org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D5749E-726C-4633-8846-857282FAAE35}" type="slidenum">
              <a:rPr lang="en-US" smtClean="0">
                <a:solidFill>
                  <a:prstClr val="white"/>
                </a:solidFill>
              </a:rPr>
              <a:pPr/>
              <a:t>16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31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9512" y="76200"/>
            <a:ext cx="8229600" cy="9045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About Prayas (Energy Group)</a:t>
            </a:r>
            <a:endParaRPr lang="en-US" sz="36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63608250"/>
              </p:ext>
            </p:extLst>
          </p:nvPr>
        </p:nvGraphicFramePr>
        <p:xfrm>
          <a:off x="3886200" y="69083"/>
          <a:ext cx="6096000" cy="4590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Picture 15" descr="prayasweb"/>
          <p:cNvPicPr>
            <a:picLocks noChangeAspect="1" noChangeArrowheads="1"/>
          </p:cNvPicPr>
          <p:nvPr/>
        </p:nvPicPr>
        <p:blipFill>
          <a:blip r:embed="rId8" cstate="print">
            <a:lum contrast="80000"/>
          </a:blip>
          <a:srcRect/>
          <a:stretch>
            <a:fillRect/>
          </a:stretch>
        </p:blipFill>
        <p:spPr bwMode="auto">
          <a:xfrm>
            <a:off x="0" y="6429396"/>
            <a:ext cx="785786" cy="321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4392488" cy="2664296"/>
          </a:xfrm>
        </p:spPr>
        <p:txBody>
          <a:bodyPr>
            <a:normAutofit/>
          </a:bodyPr>
          <a:lstStyle/>
          <a:p>
            <a:pPr algn="l"/>
            <a:r>
              <a:rPr lang="en-US" sz="1900" dirty="0" smtClean="0"/>
              <a:t>Not-for-profit organisation founded in 1994</a:t>
            </a:r>
          </a:p>
          <a:p>
            <a:pPr algn="l"/>
            <a:r>
              <a:rPr lang="en-US" sz="1900" dirty="0" smtClean="0"/>
              <a:t>Analysis based policy advocacy for promoting public interest</a:t>
            </a:r>
          </a:p>
          <a:p>
            <a:pPr marL="342900" lvl="1" indent="-342900" algn="l">
              <a:buFont typeface="Arial" pitchFamily="34" charset="0"/>
              <a:buChar char="•"/>
            </a:pPr>
            <a:r>
              <a:rPr lang="en-IN" sz="1900" dirty="0"/>
              <a:t>Focus on governance </a:t>
            </a:r>
            <a:r>
              <a:rPr lang="en-IN" sz="1900" dirty="0" smtClean="0"/>
              <a:t>aspects &amp; policy innovation</a:t>
            </a:r>
          </a:p>
          <a:p>
            <a:pPr marL="0" lvl="1" indent="0" algn="l">
              <a:buNone/>
            </a:pPr>
            <a:endParaRPr lang="en-IN" sz="2000" dirty="0" smtClean="0"/>
          </a:p>
          <a:p>
            <a:pPr marL="0" lvl="1" indent="0" algn="l">
              <a:buNone/>
            </a:pPr>
            <a:endParaRPr lang="en-IN" sz="1900" dirty="0"/>
          </a:p>
          <a:p>
            <a:pPr algn="l"/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9512" y="3200400"/>
            <a:ext cx="439248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1900" dirty="0"/>
              <a:t>Part of several high-level Govt. Committees &amp; regulatory processes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032" y="4742688"/>
            <a:ext cx="8659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8325" lvl="1" indent="-342900">
              <a:buFont typeface="Calibri" pitchFamily="34" charset="0"/>
              <a:buChar char="−"/>
            </a:pPr>
            <a:r>
              <a:rPr lang="en-US" b="1" dirty="0"/>
              <a:t>Regulatory commissions: </a:t>
            </a:r>
            <a:r>
              <a:rPr lang="en-US" i="1" dirty="0"/>
              <a:t>Consumer Representative before MERC and CERC, Advisory Committees of CERC</a:t>
            </a:r>
            <a:r>
              <a:rPr lang="en-US" i="1" strike="sngStrike" dirty="0"/>
              <a:t> </a:t>
            </a:r>
            <a:r>
              <a:rPr lang="en-US" i="1" dirty="0"/>
              <a:t>and 5 SERCs</a:t>
            </a:r>
          </a:p>
        </p:txBody>
      </p:sp>
      <p:sp>
        <p:nvSpPr>
          <p:cNvPr id="9" name="Rectangle 8"/>
          <p:cNvSpPr/>
          <p:nvPr/>
        </p:nvSpPr>
        <p:spPr>
          <a:xfrm>
            <a:off x="179512" y="5389019"/>
            <a:ext cx="8802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8325" lvl="1" indent="-342900">
              <a:buFont typeface="Calibri" pitchFamily="34" charset="0"/>
              <a:buChar char="−"/>
            </a:pPr>
            <a:r>
              <a:rPr lang="en-US" b="1" dirty="0"/>
              <a:t>NITI Aayog: </a:t>
            </a:r>
            <a:r>
              <a:rPr lang="en-US" i="1" dirty="0"/>
              <a:t>175 GW Expert Committee, Low Carbon Inclusive Growth, India Energy Security Scenarios, New Integrated Energy Policy; Indo-US energy dialogue.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9512" y="3982486"/>
            <a:ext cx="62365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8325" lvl="1" indent="-342900">
              <a:buFont typeface="Calibri" pitchFamily="34" charset="0"/>
              <a:buChar char="−"/>
            </a:pPr>
            <a:r>
              <a:rPr lang="en-GB" b="1" dirty="0" smtClean="0"/>
              <a:t>MoP and MNRE</a:t>
            </a:r>
            <a:r>
              <a:rPr lang="en-GB" dirty="0" smtClean="0"/>
              <a:t>: </a:t>
            </a:r>
            <a:r>
              <a:rPr lang="en-GB" i="1" dirty="0" smtClean="0"/>
              <a:t>RE Law, 12</a:t>
            </a:r>
            <a:r>
              <a:rPr lang="en-GB" i="1" baseline="30000" dirty="0" smtClean="0"/>
              <a:t>th</a:t>
            </a:r>
            <a:r>
              <a:rPr lang="en-GB" i="1" dirty="0" smtClean="0"/>
              <a:t> Plan and  Tariff Rationalisation Committee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00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Business Model at cross roads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Significant sales migration via open access, captive and rooftop solar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Alternative options competitive for large consumers</a:t>
            </a:r>
          </a:p>
          <a:p>
            <a:pPr lvl="1"/>
            <a:r>
              <a:rPr lang="en-US" dirty="0" smtClean="0"/>
              <a:t>Average cost of supply already &gt; Rs. 6.5/kWh for some DISCOMs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nergy charges @ Rs. 7- 8/kWh for cross-subsiding consumers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Technological and Market Structure changes </a:t>
            </a:r>
          </a:p>
          <a:p>
            <a:pPr lvl="1"/>
            <a:r>
              <a:rPr lang="en-US" dirty="0" smtClean="0"/>
              <a:t>Falling RE prices and rising costs of thermal power</a:t>
            </a:r>
          </a:p>
          <a:p>
            <a:pPr lvl="1"/>
            <a:r>
              <a:rPr lang="en-US" dirty="0" smtClean="0"/>
              <a:t>Advent of storage</a:t>
            </a:r>
          </a:p>
          <a:p>
            <a:pPr lvl="1"/>
            <a:r>
              <a:rPr lang="en-US" dirty="0" smtClean="0"/>
              <a:t>Increasing trades in power exchanges, bilateral market</a:t>
            </a:r>
          </a:p>
          <a:p>
            <a:pPr lvl="1"/>
            <a:r>
              <a:rPr lang="en-US" dirty="0" smtClean="0"/>
              <a:t>Rise of consultancy services to facilitate/aggregate procurement solutions.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749E-726C-4633-8846-857282FAAE35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229600" cy="78581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Significant Sales Migration in the recent past..1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749E-726C-4633-8846-857282FAAE35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523" y="3657600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Note: Estimates for Rajasthan for FY 16. Estimates for Madhya Pradesh from Sept ’15 to Aug’16.</a:t>
            </a:r>
          </a:p>
          <a:p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PEG compilation from regulatory orders and petitions based on estimates or actual sales reported by DISCOMs</a:t>
            </a:r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5334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 Access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3800" y="1147465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Extent of Open Access in 2016-17 (MUs)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6700" y="4038600"/>
            <a:ext cx="8839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 access power purchase through PXs : ~ 24,000 MUs in FY 17.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Accounts for more than 60% of the trade on power exchanges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Most of the trade from Tamil Nadu, Andhra Pradesh, Gujarat and Haryana</a:t>
            </a:r>
          </a:p>
          <a:p>
            <a:pPr lvl="1"/>
            <a:endParaRPr lang="en-US" sz="1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 Access has also been growing in many states in the recent past: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Rajasthan: 74%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↑</a:t>
            </a: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(FY 15- FY 16)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Karnataka: 105% ↑ (FY 16 - FY 17)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Gujarat: 16%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↑ </a:t>
            </a: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(FY 16 - FY </a:t>
            </a: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17), despite levy of additional surcharge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Maharashtra: 29%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↑  (FY 16 - FY 17)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463978"/>
              </p:ext>
            </p:extLst>
          </p:nvPr>
        </p:nvGraphicFramePr>
        <p:xfrm>
          <a:off x="266700" y="995065"/>
          <a:ext cx="85725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01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229600" cy="78581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Significant Sales Migration in the recent past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..2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702" y="533400"/>
            <a:ext cx="89154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Captive</a:t>
            </a:r>
          </a:p>
          <a:p>
            <a:r>
              <a:rPr lang="en-US" sz="1400" dirty="0" smtClean="0"/>
              <a:t>Steady 4% increase in captive consumption in the past three years</a:t>
            </a:r>
          </a:p>
          <a:p>
            <a:r>
              <a:rPr lang="en-US" sz="1400" dirty="0"/>
              <a:t>Between FY 14 and FY 15, 9% ↑ in Odisha, 12%↑ in Chattisgarh and 34% ↑ in Karnataka</a:t>
            </a:r>
          </a:p>
          <a:p>
            <a:r>
              <a:rPr lang="en-US" sz="1400" dirty="0" smtClean="0"/>
              <a:t>Consumption patterns change across years in states which adds to uncertainty.</a:t>
            </a:r>
          </a:p>
          <a:p>
            <a:endParaRPr lang="en-US" sz="1500" dirty="0" smtClean="0"/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749E-726C-4633-8846-857282FAAE35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219" y="5257800"/>
            <a:ext cx="8991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Roof-top solar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1345 MW is estimated capacity till September 2017.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Another 1500 MW expected to be added in the next year itself.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Tamil Nadu, Karnataka, Maharashtra, Gujarat have the highest penetration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Competitive prices and rising DISCOM tariffs  will further increase penetration 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76905"/>
              </p:ext>
            </p:extLst>
          </p:nvPr>
        </p:nvGraphicFramePr>
        <p:xfrm>
          <a:off x="-152400" y="1524000"/>
          <a:ext cx="9448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09800" y="2057400"/>
            <a:ext cx="5715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Captive consumption (MUs) , relative % to DISCOM sales</a:t>
            </a:r>
            <a:endParaRPr lang="en-US" sz="1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8219" y="4876800"/>
            <a:ext cx="1702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Source: CEA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89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455" y="0"/>
            <a:ext cx="8229600" cy="78581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Tariff for large consumers &gt; competitive rates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749E-726C-4633-8846-857282FAAE35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9600"/>
            <a:ext cx="6400800" cy="5486400"/>
          </a:xfrm>
        </p:spPr>
      </p:pic>
      <p:sp>
        <p:nvSpPr>
          <p:cNvPr id="8" name="TextBox 7"/>
          <p:cNvSpPr txBox="1"/>
          <p:nvPr/>
        </p:nvSpPr>
        <p:spPr>
          <a:xfrm>
            <a:off x="6477000" y="609600"/>
            <a:ext cx="2667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700" dirty="0" smtClean="0"/>
              <a:t>About 60% to 70% of non- agricultural sales higher than Rs.5/unit 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7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 smtClean="0"/>
              <a:t>This is comparable to indicative rooftop-solar prices.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7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 smtClean="0"/>
              <a:t>The eligible sales will increase in coming years with increasing </a:t>
            </a:r>
            <a:r>
              <a:rPr lang="en-US" sz="1700" dirty="0" err="1" smtClean="0"/>
              <a:t>ACoS</a:t>
            </a:r>
            <a:r>
              <a:rPr lang="en-US" sz="1700" dirty="0" smtClean="0"/>
              <a:t>, tariffs of DISCOMs.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7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 smtClean="0"/>
              <a:t>DISCOMs will have small consumer demand to service.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7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 smtClean="0"/>
              <a:t>Storage options will further sales migration.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7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6096000"/>
            <a:ext cx="601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Source: Various tariff orders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43"/>
            <a:ext cx="8229600" cy="78581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Short-term Open Access (STOA)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133600"/>
            <a:ext cx="4265579" cy="434340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4000" dirty="0" smtClean="0"/>
              <a:t>More than 100% variation in monthly open access quantum  across states within a year.</a:t>
            </a:r>
          </a:p>
          <a:p>
            <a:pPr marL="0" indent="0" algn="l">
              <a:buNone/>
            </a:pPr>
            <a:endParaRPr lang="en-US" sz="4000" dirty="0" smtClean="0"/>
          </a:p>
          <a:p>
            <a:pPr algn="l"/>
            <a:r>
              <a:rPr lang="en-US" sz="4000" dirty="0" smtClean="0"/>
              <a:t>Significant diurnal </a:t>
            </a:r>
            <a:r>
              <a:rPr lang="en-US" sz="4000" dirty="0" smtClean="0"/>
              <a:t>variation in some states</a:t>
            </a:r>
            <a:endParaRPr lang="en-US" sz="4000" dirty="0" smtClean="0"/>
          </a:p>
          <a:p>
            <a:pPr marL="457200" lvl="1" indent="0" algn="l">
              <a:buNone/>
            </a:pPr>
            <a:endParaRPr lang="en-US" sz="4000" dirty="0"/>
          </a:p>
          <a:p>
            <a:pPr marL="514350" indent="-457200" algn="l"/>
            <a:r>
              <a:rPr lang="en-US" sz="4000" dirty="0" smtClean="0"/>
              <a:t>Power </a:t>
            </a:r>
            <a:r>
              <a:rPr lang="en-US" sz="4000" dirty="0"/>
              <a:t>procurement planning less challenging if consumers go for good</a:t>
            </a:r>
            <a:r>
              <a:rPr lang="en-US" sz="4000" dirty="0" smtClean="0"/>
              <a:t>.</a:t>
            </a:r>
          </a:p>
          <a:p>
            <a:pPr marL="914400" lvl="1" indent="-457200" algn="l"/>
            <a:r>
              <a:rPr lang="en-US" sz="4000" dirty="0" smtClean="0"/>
              <a:t>Increases certainty in demand</a:t>
            </a:r>
          </a:p>
          <a:p>
            <a:pPr marL="914400" lvl="1" indent="-457200" algn="l"/>
            <a:r>
              <a:rPr lang="en-US" sz="4000" dirty="0" smtClean="0"/>
              <a:t>Opens up avenues to manage surplus</a:t>
            </a:r>
          </a:p>
          <a:p>
            <a:pPr marL="457200" lvl="1" indent="0" algn="l">
              <a:buNone/>
            </a:pPr>
            <a:endParaRPr lang="en-US" sz="4000" dirty="0" smtClean="0"/>
          </a:p>
          <a:p>
            <a:pPr marL="514350" indent="-457200" algn="l"/>
            <a:r>
              <a:rPr lang="en-US" sz="4000" dirty="0" smtClean="0"/>
              <a:t>Possibility of year-long open access contracts?</a:t>
            </a:r>
          </a:p>
          <a:p>
            <a:pPr marL="57150" indent="0" algn="l">
              <a:buNone/>
            </a:pPr>
            <a:endParaRPr lang="en-US" sz="4000" dirty="0" smtClean="0"/>
          </a:p>
          <a:p>
            <a:pPr marL="514350" indent="-457200" algn="l"/>
            <a:r>
              <a:rPr lang="en-US" sz="4000" dirty="0" smtClean="0"/>
              <a:t>Need for market instruments to cater to longer term open access?</a:t>
            </a:r>
            <a:endParaRPr lang="en-US" sz="4000" dirty="0"/>
          </a:p>
          <a:p>
            <a:pPr marL="457200" lvl="1" indent="0">
              <a:buNone/>
            </a:pPr>
            <a:endParaRPr lang="en-US" sz="2700" dirty="0" smtClean="0"/>
          </a:p>
          <a:p>
            <a:pPr marL="914400" lvl="1" indent="-457200"/>
            <a:endParaRPr lang="en-US" dirty="0" smtClean="0"/>
          </a:p>
          <a:p>
            <a:pPr marL="914400" lvl="1" indent="-45720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19600" y="2092641"/>
            <a:ext cx="4572000" cy="4397753"/>
          </a:xfrm>
        </p:spPr>
        <p:txBody>
          <a:bodyPr>
            <a:noAutofit/>
          </a:bodyPr>
          <a:lstStyle/>
          <a:p>
            <a:pPr marL="514350" indent="-457200" algn="l"/>
            <a:r>
              <a:rPr lang="en-US" sz="1600" dirty="0" smtClean="0"/>
              <a:t>For Distribution Open Access, DISCOMs </a:t>
            </a:r>
            <a:r>
              <a:rPr lang="en-US" sz="1600" dirty="0"/>
              <a:t>submit combined schedules to SLDCs </a:t>
            </a:r>
            <a:endParaRPr lang="en-US" sz="1600" dirty="0" smtClean="0"/>
          </a:p>
          <a:p>
            <a:pPr marL="914400" lvl="1" indent="-457200" algn="l"/>
            <a:r>
              <a:rPr lang="en-US" sz="1600" dirty="0" smtClean="0"/>
              <a:t> </a:t>
            </a:r>
            <a:r>
              <a:rPr lang="en-US" sz="1600" dirty="0"/>
              <a:t>DISCOM+ embedded OA </a:t>
            </a:r>
            <a:r>
              <a:rPr lang="en-US" sz="1600" dirty="0" smtClean="0"/>
              <a:t>consumers</a:t>
            </a:r>
          </a:p>
          <a:p>
            <a:pPr marL="457200" lvl="1" indent="0" algn="l">
              <a:buNone/>
            </a:pPr>
            <a:endParaRPr lang="en-US" sz="1600" dirty="0"/>
          </a:p>
          <a:p>
            <a:pPr marL="514350" indent="-457200" algn="l"/>
            <a:r>
              <a:rPr lang="en-US" sz="1600" dirty="0"/>
              <a:t>Cost of deviation  due to open access  borne by DISCOM </a:t>
            </a:r>
            <a:endParaRPr lang="en-US" sz="1600" dirty="0" smtClean="0"/>
          </a:p>
          <a:p>
            <a:pPr marL="914400" lvl="1" indent="-457200" algn="l"/>
            <a:r>
              <a:rPr lang="en-US" sz="1600" dirty="0" smtClean="0"/>
              <a:t> </a:t>
            </a:r>
            <a:r>
              <a:rPr lang="en-US" sz="1600" dirty="0"/>
              <a:t>penalties  for overdrawal,  load </a:t>
            </a:r>
            <a:r>
              <a:rPr lang="en-US" sz="1600" dirty="0" smtClean="0"/>
              <a:t>shedding</a:t>
            </a:r>
          </a:p>
          <a:p>
            <a:pPr marL="457200" lvl="1" indent="0" algn="l">
              <a:buNone/>
            </a:pPr>
            <a:endParaRPr lang="en-US" sz="1600" dirty="0"/>
          </a:p>
          <a:p>
            <a:pPr algn="l"/>
            <a:r>
              <a:rPr lang="en-US" sz="1600" dirty="0"/>
              <a:t>Need for equitable, transparent mechanism for deviation settlement for embedded open access consumers</a:t>
            </a:r>
          </a:p>
          <a:p>
            <a:pPr lvl="1" algn="l"/>
            <a:r>
              <a:rPr lang="en-US" sz="1600" dirty="0" smtClean="0"/>
              <a:t>Basis </a:t>
            </a:r>
            <a:r>
              <a:rPr lang="en-US" sz="1600" dirty="0"/>
              <a:t>for sharing costs for deviation?</a:t>
            </a:r>
          </a:p>
          <a:p>
            <a:pPr lvl="1" algn="l"/>
            <a:r>
              <a:rPr lang="en-US" sz="1600" dirty="0"/>
              <a:t>Methodology used for aggregation and revision of </a:t>
            </a:r>
            <a:r>
              <a:rPr lang="en-US" sz="1600" dirty="0" smtClean="0"/>
              <a:t>schedules?</a:t>
            </a:r>
          </a:p>
          <a:p>
            <a:pPr lvl="1" algn="l"/>
            <a:r>
              <a:rPr lang="en-US" sz="1600" dirty="0" smtClean="0"/>
              <a:t>Allowing </a:t>
            </a:r>
            <a:r>
              <a:rPr lang="en-US" sz="1600" dirty="0"/>
              <a:t>higher deviation for RE power?</a:t>
            </a:r>
          </a:p>
          <a:p>
            <a:endParaRPr lang="en-US" sz="1600" dirty="0"/>
          </a:p>
          <a:p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749E-726C-4633-8846-857282FAAE35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609600"/>
            <a:ext cx="9829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Majority of open access in India is </a:t>
            </a:r>
            <a:r>
              <a:rPr lang="en-US" sz="1600" dirty="0" smtClean="0"/>
              <a:t>short-term</a:t>
            </a:r>
          </a:p>
          <a:p>
            <a:pPr marL="742950" lvl="1" indent="-285750">
              <a:buFont typeface="Calibri" pitchFamily="34" charset="0"/>
              <a:buChar char="−"/>
            </a:pPr>
            <a:r>
              <a:rPr lang="en-US" sz="1600" dirty="0" smtClean="0"/>
              <a:t>60</a:t>
            </a:r>
            <a:r>
              <a:rPr lang="en-US" sz="1600" dirty="0"/>
              <a:t>% of Day-Ahead Market trade in Power Exchanges due to Open </a:t>
            </a:r>
            <a:r>
              <a:rPr lang="en-US" sz="1600" dirty="0" smtClean="0"/>
              <a:t>Access</a:t>
            </a:r>
          </a:p>
          <a:p>
            <a:pPr marL="742950" lvl="1" indent="-285750">
              <a:buFont typeface="Calibri" pitchFamily="34" charset="0"/>
              <a:buChar char="−"/>
            </a:pPr>
            <a:endParaRPr lang="en-US" sz="1600" b="1" dirty="0" smtClean="0"/>
          </a:p>
          <a:p>
            <a:r>
              <a:rPr lang="en-US" sz="1600" dirty="0" smtClean="0"/>
              <a:t>Pose Challenges  with :</a:t>
            </a:r>
          </a:p>
          <a:p>
            <a:pPr algn="ctr"/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754088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Power Procurement Planning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4683868" y="1754088"/>
            <a:ext cx="11112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Scheduling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2129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91282"/>
              </p:ext>
            </p:extLst>
          </p:nvPr>
        </p:nvGraphicFramePr>
        <p:xfrm>
          <a:off x="298222" y="685800"/>
          <a:ext cx="8654143" cy="374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Renewable Energy Open Access: Increasing competitiveness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749E-726C-4633-8846-857282FAAE35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177" y="4289566"/>
            <a:ext cx="874882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Increasing viability of renewable </a:t>
            </a:r>
            <a:r>
              <a:rPr lang="en-US" sz="1400" dirty="0"/>
              <a:t>e</a:t>
            </a:r>
            <a:r>
              <a:rPr lang="en-US" sz="1400" dirty="0" smtClean="0"/>
              <a:t>nergy (RE) based open access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/>
              <a:t>Cheaper than coal if  base price for both RE and coal assumed  @ Rs. 3.5/unit.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/>
              <a:t>This is due to concessions for RE open access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Need to re-evaluate RE related concession in states.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/>
              <a:t>Loss of revenue due to concessions being borne by </a:t>
            </a:r>
            <a:r>
              <a:rPr lang="en-US" sz="1400" dirty="0" smtClean="0"/>
              <a:t>DISCOM/consumers- evaluate support options</a:t>
            </a:r>
            <a:endParaRPr lang="en-US" sz="1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/>
              <a:t>Significant impact in RE-rich states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400" dirty="0" smtClean="0"/>
              <a:t>Andhra Pradesh: Removal of concessions for RE-based open access generates as much revenue as levying an additional surcharge of Rs. 1/kWh on all open access consumers.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4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227109"/>
              </p:ext>
            </p:extLst>
          </p:nvPr>
        </p:nvGraphicFramePr>
        <p:xfrm>
          <a:off x="990600" y="3276600"/>
          <a:ext cx="7315198" cy="4572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65018"/>
                <a:gridCol w="782782"/>
                <a:gridCol w="547254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Coal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Wind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Coal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Wind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Coal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Wind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Coal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Wind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797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Gujarat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Maharashtra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Rajasthan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Tamil Nadu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400800" y="4151067"/>
            <a:ext cx="4244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Source: Various regulatory orders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7400" y="860399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Data for 2017-18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570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8581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Renewable Energy Open Access: Banking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15400" cy="60960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Variation between infirm generation from RE sources, open access load </a:t>
            </a:r>
            <a:r>
              <a:rPr lang="en-US" sz="1600" dirty="0" smtClean="0">
                <a:sym typeface="Wingdings" pitchFamily="2" charset="2"/>
              </a:rPr>
              <a:t></a:t>
            </a:r>
            <a:r>
              <a:rPr lang="en-US" sz="1600" dirty="0" smtClean="0"/>
              <a:t>absorbed by DISCOM</a:t>
            </a:r>
          </a:p>
          <a:p>
            <a:pPr lvl="1"/>
            <a:r>
              <a:rPr lang="en-US" sz="1600" dirty="0"/>
              <a:t>Needed due to seasonal, diurnal variations, low CUF, mismatch of generation and load in real time</a:t>
            </a:r>
          </a:p>
          <a:p>
            <a:pPr lvl="1"/>
            <a:r>
              <a:rPr lang="en-US" sz="1600" dirty="0" smtClean="0"/>
              <a:t>Generation in excess of demand can be banked and later unbanked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1600" dirty="0" smtClean="0"/>
              <a:t>Characteristics of Banking services </a:t>
            </a:r>
          </a:p>
          <a:p>
            <a:pPr lvl="1"/>
            <a:r>
              <a:rPr lang="en-US" sz="1600" dirty="0" smtClean="0"/>
              <a:t>Charges: usually , 2% of banked energy , Buy-back period: </a:t>
            </a:r>
            <a:r>
              <a:rPr lang="en-US" sz="1600" dirty="0"/>
              <a:t>mostly one </a:t>
            </a:r>
            <a:r>
              <a:rPr lang="en-US" sz="1600" dirty="0" smtClean="0"/>
              <a:t>year   </a:t>
            </a:r>
            <a:endParaRPr lang="en-US" sz="1600" dirty="0"/>
          </a:p>
          <a:p>
            <a:pPr marL="457200" lvl="1" indent="0" algn="l">
              <a:buNone/>
            </a:pPr>
            <a:endParaRPr lang="en-US" sz="1600" dirty="0"/>
          </a:p>
          <a:p>
            <a:pPr algn="l"/>
            <a:r>
              <a:rPr lang="en-US" sz="1600" dirty="0" smtClean="0"/>
              <a:t>DISCOMs incurs cost due to service especially due to difference in cost of power at the time of injection and drawal of banked energy</a:t>
            </a:r>
            <a:endParaRPr lang="en-US" sz="1600" dirty="0"/>
          </a:p>
          <a:p>
            <a:pPr lvl="1" algn="l"/>
            <a:r>
              <a:rPr lang="en-US" sz="1600" dirty="0" smtClean="0"/>
              <a:t>Difference </a:t>
            </a:r>
            <a:r>
              <a:rPr lang="en-US" sz="1600" dirty="0"/>
              <a:t>passed on to the non-open access consumers of </a:t>
            </a:r>
            <a:r>
              <a:rPr lang="en-US" sz="1600" dirty="0" smtClean="0"/>
              <a:t>DISCOM</a:t>
            </a:r>
          </a:p>
          <a:p>
            <a:pPr marL="457200" lvl="1" indent="0" algn="l">
              <a:buNone/>
            </a:pPr>
            <a:endParaRPr lang="en-US" sz="1600" dirty="0" smtClean="0"/>
          </a:p>
          <a:p>
            <a:pPr algn="l"/>
            <a:r>
              <a:rPr lang="en-US" sz="1600" dirty="0" smtClean="0"/>
              <a:t>MSEDCL’s proposal to compensate DISCOM for banking services</a:t>
            </a:r>
          </a:p>
          <a:p>
            <a:pPr lvl="1" algn="l"/>
            <a:r>
              <a:rPr lang="en-US" sz="1600" dirty="0" smtClean="0"/>
              <a:t>Settlement and valuation linked to Merit Order Dispatch and marginal cost incurred by DISCOM</a:t>
            </a:r>
          </a:p>
          <a:p>
            <a:pPr lvl="1"/>
            <a:r>
              <a:rPr lang="en-US" sz="1600" dirty="0"/>
              <a:t>Value of banked energy at time of injection </a:t>
            </a:r>
            <a:r>
              <a:rPr lang="en-US" sz="1600" dirty="0">
                <a:sym typeface="Wingdings" pitchFamily="2" charset="2"/>
              </a:rPr>
              <a:t> lowest variable cost of backed down power</a:t>
            </a:r>
          </a:p>
          <a:p>
            <a:pPr lvl="1"/>
            <a:r>
              <a:rPr lang="en-US" sz="1600" dirty="0"/>
              <a:t>Value of banked energy at time of drawal </a:t>
            </a:r>
            <a:r>
              <a:rPr lang="en-US" sz="1600" dirty="0">
                <a:sym typeface="Wingdings" pitchFamily="2" charset="2"/>
              </a:rPr>
              <a:t> highest variable cost of dispatched power (</a:t>
            </a:r>
            <a:r>
              <a:rPr lang="en-US" sz="1600" dirty="0" err="1">
                <a:sym typeface="Wingdings" pitchFamily="2" charset="2"/>
              </a:rPr>
              <a:t>incl.PXs</a:t>
            </a:r>
            <a:r>
              <a:rPr lang="en-US" sz="1600" dirty="0">
                <a:sym typeface="Wingdings" pitchFamily="2" charset="2"/>
              </a:rPr>
              <a:t>)</a:t>
            </a:r>
          </a:p>
          <a:p>
            <a:pPr lvl="1"/>
            <a:r>
              <a:rPr lang="en-US" sz="1600" dirty="0">
                <a:sym typeface="Wingdings" pitchFamily="2" charset="2"/>
              </a:rPr>
              <a:t>Estimations to take place on a 15 minute block basis with monthly </a:t>
            </a:r>
            <a:r>
              <a:rPr lang="en-US" sz="1600" dirty="0" smtClean="0">
                <a:sym typeface="Wingdings" pitchFamily="2" charset="2"/>
              </a:rPr>
              <a:t>settlement</a:t>
            </a:r>
          </a:p>
          <a:p>
            <a:pPr lvl="1"/>
            <a:r>
              <a:rPr lang="en-US" sz="1600" dirty="0">
                <a:sym typeface="Wingdings" pitchFamily="2" charset="2"/>
              </a:rPr>
              <a:t>P</a:t>
            </a:r>
            <a:r>
              <a:rPr lang="en-US" sz="1600" dirty="0" smtClean="0">
                <a:sym typeface="Wingdings" pitchFamily="2" charset="2"/>
              </a:rPr>
              <a:t>roposal will ↑  banking charge from Rs.0.06/kWh to Rs.0.28/kWh landed price </a:t>
            </a:r>
            <a:r>
              <a:rPr lang="en-US" sz="1600" dirty="0" err="1" smtClean="0">
                <a:sym typeface="Wingdings" pitchFamily="2" charset="2"/>
              </a:rPr>
              <a:t>inc</a:t>
            </a:r>
            <a:r>
              <a:rPr lang="en-US" sz="1600" dirty="0" smtClean="0">
                <a:sym typeface="Wingdings" pitchFamily="2" charset="2"/>
              </a:rPr>
              <a:t>, only 3%</a:t>
            </a:r>
          </a:p>
          <a:p>
            <a:pPr lvl="1"/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smtClean="0"/>
              <a:t> Impact will vary from DISCOM to DISCOM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749E-726C-4633-8846-857282FAAE35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79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yas pp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5035</TotalTime>
  <Words>2023</Words>
  <Application>Microsoft Office PowerPoint</Application>
  <PresentationFormat>On-screen Show (4:3)</PresentationFormat>
  <Paragraphs>324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Prayas ppt theme</vt:lpstr>
      <vt:lpstr>Retail Competition, Open Access, Power Markets and DISCOMs A medium-term outlook </vt:lpstr>
      <vt:lpstr>About Prayas (Energy Group)</vt:lpstr>
      <vt:lpstr>Utility Business Model at cross roads</vt:lpstr>
      <vt:lpstr>Significant Sales Migration in the recent past..1</vt:lpstr>
      <vt:lpstr>Significant Sales Migration in the recent past..2</vt:lpstr>
      <vt:lpstr>Tariff for large consumers &gt; competitive rates</vt:lpstr>
      <vt:lpstr>Short-term Open Access (STOA)</vt:lpstr>
      <vt:lpstr>Renewable Energy Open Access: Increasing competitiveness</vt:lpstr>
      <vt:lpstr>Renewable Energy Open Access: Banking</vt:lpstr>
      <vt:lpstr>Sales Migration charges…1</vt:lpstr>
      <vt:lpstr>Sales Migration charges..2</vt:lpstr>
      <vt:lpstr>DISCOM Strategy: Reducing ABR for HT consumers</vt:lpstr>
      <vt:lpstr>Other strategies</vt:lpstr>
      <vt:lpstr>Observations…1</vt:lpstr>
      <vt:lpstr>Observation …2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Revenue and Tariff Analysis for Electric Utilities    (RATE) model for Andhra Pradesh, Maharashtra</dc:title>
  <dc:creator>AnnJosey</dc:creator>
  <cp:lastModifiedBy>AnnJosey</cp:lastModifiedBy>
  <cp:revision>156</cp:revision>
  <dcterms:created xsi:type="dcterms:W3CDTF">2017-11-09T10:52:46Z</dcterms:created>
  <dcterms:modified xsi:type="dcterms:W3CDTF">2017-12-18T12:51:20Z</dcterms:modified>
</cp:coreProperties>
</file>