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handoutMasterIdLst>
    <p:handoutMasterId r:id="rId15"/>
  </p:handoutMasterIdLst>
  <p:sldIdLst>
    <p:sldId id="263" r:id="rId2"/>
    <p:sldId id="275" r:id="rId3"/>
    <p:sldId id="264" r:id="rId4"/>
    <p:sldId id="270" r:id="rId5"/>
    <p:sldId id="257" r:id="rId6"/>
    <p:sldId id="273" r:id="rId7"/>
    <p:sldId id="261" r:id="rId8"/>
    <p:sldId id="262" r:id="rId9"/>
    <p:sldId id="274" r:id="rId10"/>
    <p:sldId id="268" r:id="rId11"/>
    <p:sldId id="277" r:id="rId12"/>
    <p:sldId id="27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05519-C32B-4628-BD35-60675CABFBE9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ISGAN Knowledge Exchange on Distributed Generation, Microgrids, and Smart Metering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27D049-153D-41DC-AE23-3122AC7A08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7682E-BAE4-4E6C-8A44-D2A1F5AF373F}" type="datetimeFigureOut">
              <a:rPr lang="en-US" smtClean="0"/>
              <a:pPr/>
              <a:t>11/27/2017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ISGAN Knowledge Exchange on Distributed Generation, Microgrids, and Smart Metering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BF2AAE-DC37-4065-8CC0-41709EFC28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F2AAE-DC37-4065-8CC0-41709EFC280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ISGAN Knowledge Exchange on Distributed Generation, Microgrids, and Smart Metering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F2AAE-DC37-4065-8CC0-41709EFC280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ISGAN Knowledge Exchange on Distributed Generation, Microgrids, and Smart Metering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F2AAE-DC37-4065-8CC0-41709EFC280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ISGAN Knowledge Exchange on Distributed Generation, Microgrids, and Smart Metering</a:t>
            </a: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BF2AAE-DC37-4065-8CC0-41709EFC280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ISGAN Knowledge Exchange on Distributed Generation, Microgrids, and Smart Metering</a:t>
            </a: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5FEA-B37B-43A7-B60F-44E296D70838}" type="datetime1">
              <a:rPr lang="en-US" smtClean="0"/>
              <a:pPr/>
              <a:t>11/27/2017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Utility Meet, 29 – 30 November, 2017, Bengaluru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DCC5E-76EF-4810-BCED-D1956E52E49E}" type="datetime1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Utility Meet, 29 – 30 November, 2017, Bengaluru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688EC-F4AE-41F7-8A1C-00846797AE35}" type="datetime1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Utility Meet, 29 – 30 November, 2017, Bengaluru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FFEA-3B01-45B6-A5C0-7A5191E0E8C9}" type="datetime1">
              <a:rPr lang="en-US" smtClean="0"/>
              <a:pPr/>
              <a:t>11/27/2017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Utility Meet, 29 – 30 November, 2017, Bengaluru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Utility Meet, 29 – 30 November, 2017, Bengaluru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6A2B0-B0F7-40A1-BE86-A5658FFFCBAC}" type="datetime1">
              <a:rPr lang="en-US" smtClean="0"/>
              <a:pPr/>
              <a:t>11/27/2017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DA3E9D3C-17AD-45F0-A0EE-B13682783107}" type="datetime1">
              <a:rPr lang="en-US" smtClean="0"/>
              <a:pPr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Utility Meet, 29 – 30 November, 2017, Bengaluru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800A-7E0C-4581-8967-321552602C60}" type="datetime1">
              <a:rPr lang="en-US" smtClean="0"/>
              <a:pPr/>
              <a:t>11/27/2017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US" smtClean="0"/>
              <a:t>Distribution Utility Meet, 29 – 30 November, 2017, Bengaluru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D44CB-810C-4061-8EB3-41D255A57954}" type="datetime1">
              <a:rPr lang="en-US" smtClean="0"/>
              <a:pPr/>
              <a:t>11/27/2017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Utility Meet, 29 – 30 November, 2017, Bengaluru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2431-C831-4295-8830-F20C6D0C62B6}" type="datetime1">
              <a:rPr lang="en-US" smtClean="0"/>
              <a:pPr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Distribution Utility Meet, 29 – 30 November, 2017, Bengaluru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3FD83-0EE2-4BA3-9007-3CE22D2A5D67}" type="datetime1">
              <a:rPr lang="en-US" smtClean="0"/>
              <a:pPr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US" smtClean="0"/>
              <a:t>Distribution Utility Meet, 29 – 30 November, 2017, Bengaluru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FD47AFAA-8546-42E9-834D-8D5EA47F7D48}" type="datetime1">
              <a:rPr lang="en-US" smtClean="0"/>
              <a:pPr/>
              <a:t>11/27/2017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US" smtClean="0"/>
              <a:t>Distribution Utility Meet, 29 – 30 November, 2017, Bengaluru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2F381E5C-1942-4438-A4ED-A9A0738A581B}" type="datetime1">
              <a:rPr lang="en-US" smtClean="0"/>
              <a:pPr/>
              <a:t>11/27/2017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Distribution Utility Meet, 29 – 30 November, 2017, Bengaluru</a:t>
            </a: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914400"/>
            <a:ext cx="8991600" cy="76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Recent Developments adopted in Smart  Grid</a:t>
            </a:r>
            <a:endParaRPr lang="en-IN" sz="3200" dirty="0"/>
          </a:p>
        </p:txBody>
      </p:sp>
      <p:pic>
        <p:nvPicPr>
          <p:cNvPr id="5" name="Picture 5" descr="FlowersX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67600" y="4800600"/>
            <a:ext cx="135731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7" descr="AECEMB~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5800" y="228600"/>
            <a:ext cx="647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191000" cy="36576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Distribution Utility Meet, 29 – 30 November, 2017, </a:t>
            </a:r>
            <a:r>
              <a:rPr lang="en-US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Bengaluru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04800" y="2743200"/>
            <a:ext cx="8839200" cy="4572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600" b="1" i="0" u="none" strike="noStrike" kern="1200" cap="all" spc="25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V. Saravanan</a:t>
            </a:r>
            <a:r>
              <a:rPr kumimoji="0" lang="en-US" sz="1600" b="1" i="0" u="none" strike="noStrike" kern="1200" cap="all" spc="250" normalizeH="0" baseline="30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</a:t>
            </a:r>
            <a:r>
              <a:rPr kumimoji="0" lang="en-US" sz="1600" b="1" i="0" u="none" strike="noStrike" kern="1200" cap="all" spc="25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M. Aravindan</a:t>
            </a:r>
            <a:r>
              <a:rPr kumimoji="0" lang="en-US" sz="1600" b="1" i="0" u="none" strike="noStrike" kern="1200" cap="all" spc="250" normalizeH="0" baseline="30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sz="1600" b="1" i="0" u="none" strike="noStrike" kern="1200" cap="all" spc="25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V. Balaji</a:t>
            </a:r>
            <a:r>
              <a:rPr kumimoji="0" lang="en-US" sz="1600" b="1" i="0" u="none" strike="noStrike" kern="1200" cap="all" spc="250" normalizeH="0" baseline="30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sz="1600" b="1" i="0" u="none" strike="noStrike" kern="1200" cap="all" spc="25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M. Arumugam</a:t>
            </a:r>
            <a:r>
              <a:rPr kumimoji="0" lang="en-US" sz="1600" b="1" i="0" u="none" strike="noStrike" kern="1200" cap="all" spc="250" normalizeH="0" baseline="3000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000" b="1" i="0" u="none" strike="noStrike" kern="1200" cap="all" spc="25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400" b="1" i="0" u="none" strike="noStrike" kern="1200" spc="250" normalizeH="0" baseline="3000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1,4</a:t>
            </a:r>
            <a:r>
              <a:rPr lang="en-US" sz="1400" b="1" spc="2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kumimoji="0" lang="en-US" sz="1400" b="1" i="0" u="none" strike="noStrike" kern="1200" spc="25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epartment</a:t>
            </a:r>
            <a:r>
              <a:rPr kumimoji="0" lang="en-US" sz="1400" b="1" i="0" u="none" strike="noStrike" kern="1200" spc="25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of Electrical &amp; Electronics Engineering, Arunai Engineering College, Tiruvannamalai 606 603, Tamilnadu, India </a:t>
            </a:r>
          </a:p>
          <a:p>
            <a:pPr algn="ctr">
              <a:spcBef>
                <a:spcPct val="20000"/>
              </a:spcBef>
              <a:buClr>
                <a:schemeClr val="accent1"/>
              </a:buClr>
              <a:buSzPct val="85000"/>
            </a:pPr>
            <a:r>
              <a:rPr kumimoji="0" lang="en-US" sz="1400" b="1" i="0" u="none" strike="noStrike" kern="1200" spc="250" normalizeH="0" baseline="3000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sz="1400" b="1" spc="2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Assistant Executive Engineer – O &amp; M, </a:t>
            </a:r>
            <a:r>
              <a:rPr lang="en-US" sz="1400" b="1" spc="2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Mambakkam,Tamilnadu</a:t>
            </a:r>
            <a:r>
              <a:rPr lang="en-US" sz="1400" b="1" spc="2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, India &amp;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400" b="1" i="0" u="none" strike="noStrike" kern="1200" spc="25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Research Scholar, SCSVMV University, </a:t>
            </a:r>
            <a:r>
              <a:rPr lang="en-US" sz="1400" b="1" spc="2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kumimoji="0" lang="en-US" sz="1400" b="1" i="0" u="none" strike="noStrike" kern="1200" spc="25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ancheepuram</a:t>
            </a:r>
            <a:r>
              <a:rPr kumimoji="0" lang="en-US" sz="1400" b="1" i="0" u="none" strike="noStrike" kern="1200" spc="25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sz="1400" b="1" spc="2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kumimoji="0" lang="en-US" sz="1400" b="1" i="0" u="none" strike="noStrike" kern="1200" spc="25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amilnadu</a:t>
            </a:r>
            <a:r>
              <a:rPr kumimoji="0" lang="en-US" sz="1400" b="1" i="0" u="none" strike="noStrike" kern="1200" spc="25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en-US" sz="1400" b="1" spc="2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kumimoji="0" lang="en-US" sz="1400" b="1" i="0" u="none" strike="noStrike" kern="1200" spc="25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ndia</a:t>
            </a:r>
            <a:endParaRPr kumimoji="0" lang="en-US" sz="1400" b="1" i="0" u="none" strike="noStrike" kern="1200" spc="250" normalizeH="0" baseline="0" noProof="0" dirty="0" smtClean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1400" b="1" i="0" u="none" strike="noStrike" kern="1200" spc="250" normalizeH="0" baseline="3000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3</a:t>
            </a:r>
            <a:r>
              <a:rPr lang="en-US" sz="1400" b="1" spc="25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kumimoji="0" lang="en-US" sz="1400" b="1" i="0" u="none" strike="noStrike" kern="1200" spc="25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chool</a:t>
            </a:r>
            <a:r>
              <a:rPr kumimoji="0" lang="en-US" sz="1400" b="1" i="0" u="none" strike="noStrike" kern="1200" spc="25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of Electrical Engineering, </a:t>
            </a:r>
            <a:r>
              <a:rPr lang="en-US" sz="1400" b="1" spc="25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sz="1400" b="1" i="0" u="none" strike="noStrike" kern="1200" spc="25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ahir</a:t>
            </a:r>
            <a:r>
              <a:rPr kumimoji="0" lang="en-US" sz="1400" b="1" i="0" u="none" strike="noStrike" kern="1200" spc="25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sz="1400" b="1" i="0" u="none" strike="noStrike" kern="1200" spc="250" normalizeH="0" baseline="0" noProof="0" dirty="0" err="1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dar</a:t>
            </a:r>
            <a:r>
              <a:rPr kumimoji="0" lang="en-US" sz="1400" b="1" i="0" u="none" strike="noStrike" kern="1200" spc="25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University, Ethiopia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000" b="1" i="0" u="none" strike="noStrike" kern="1200" cap="all" spc="250" normalizeH="0" baseline="3000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1000" y="4953000"/>
            <a:ext cx="3886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vsaranaec@yahoo.co.in, </a:t>
            </a:r>
          </a:p>
          <a:p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puduaravindam@gmail.com, </a:t>
            </a:r>
          </a:p>
          <a:p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balajieee79@gmail.com,</a:t>
            </a:r>
          </a:p>
          <a:p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drmarumugam@yahoo.com</a:t>
            </a:r>
          </a:p>
          <a:p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xmlns="" val="33229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5035"/>
            <a:ext cx="7772400" cy="52506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Publications/Presentations/Discussions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524000"/>
            <a:ext cx="8178800" cy="4724400"/>
          </a:xfrm>
        </p:spPr>
        <p:txBody>
          <a:bodyPr>
            <a:normAutofit fontScale="25000" lnSpcReduction="20000"/>
          </a:bodyPr>
          <a:lstStyle/>
          <a:p>
            <a:pPr marL="274320" indent="-274320" algn="just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2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lvl="0" indent="-274320" algn="just">
              <a:lnSpc>
                <a:spcPct val="120000"/>
              </a:lnSpc>
              <a:spcBef>
                <a:spcPts val="580"/>
              </a:spcBef>
              <a:buFont typeface="Wingdings 2"/>
              <a:buChar char=""/>
              <a:defRPr/>
            </a:pP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J1.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V. Saravanan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M.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Aravindhan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V.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Balaji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M. Arumugam, “ Extended Switched Inductor Quasi Z Source Inverter for Photovoltaic Applications”, Journal of Power Electronics &amp; Power Systems, Vol.7, No. 2, pp. 14-23, 2017.</a:t>
            </a:r>
          </a:p>
          <a:p>
            <a:pPr marL="274320" indent="-274320" algn="just" eaLnBrk="1" fontAlgn="auto" hangingPunct="1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J2. 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V.Saravanan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36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M.Aravindan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V.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Baalaji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M. Arumugam, “Z Source Inverter Topologies-A Survey”, Bulletin of Electrical Engineering and Informatics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”,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Vol. 6, No. 1, March 2017, pp.1~12, DOI: 10.11591/eei.v6i1.579.</a:t>
            </a:r>
          </a:p>
          <a:p>
            <a:pPr marL="274320" indent="-274320" algn="just" eaLnBrk="1" fontAlgn="auto" hangingPunct="1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J3.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Saravanan Vasudevan, Arumugam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Murugesan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“Renewable Energy Systems: Technologies and Applications for Future Electric Grid”. </a:t>
            </a:r>
            <a:r>
              <a:rPr lang="en-US" sz="3600" i="1" dirty="0" smtClean="0">
                <a:latin typeface="Times New Roman" pitchFamily="18" charset="0"/>
                <a:cs typeface="Times New Roman" pitchFamily="18" charset="0"/>
              </a:rPr>
              <a:t>Journal of Electrical and Electronic Engineering.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Vol. 5, No. 1, 2017, pp. 1-6.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doi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: 10.11648/j.jeee.20170501.11.</a:t>
            </a:r>
          </a:p>
          <a:p>
            <a:pPr marL="274320" indent="-274320" algn="just" eaLnBrk="1" fontAlgn="auto" hangingPunct="1">
              <a:lnSpc>
                <a:spcPct val="120000"/>
              </a:lnSpc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3600" b="1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C1</a:t>
            </a:r>
            <a:r>
              <a:rPr lang="en-US" sz="3600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V.Saravanan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M. Arumugam, R.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Venkatesan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"Progress of Solar Photovoltaic systems in India", 32</a:t>
            </a:r>
            <a:r>
              <a:rPr lang="en-US" sz="36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European  Photovoltaic Solar Energy Conference and Exhibition (EUPVSEC 2016), pp.no.2933 - 2936,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ICM - International Congress Center, Munich, Germany,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20 -24 June 2016.</a:t>
            </a:r>
          </a:p>
          <a:p>
            <a:pPr marL="274320" indent="-274320"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3600" b="1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C2.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V.Saravanan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36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M.Arumugam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S.Ganesh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Babu “Development of Solar Parks in India” 26</a:t>
            </a:r>
            <a:r>
              <a:rPr lang="en-US" sz="36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International Photovoltaic Science and Engineering Conference (PVSEC-26),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Solar Energy Research Institute, National University of Singapore, Singapore,24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– 28 October 2016.</a:t>
            </a:r>
          </a:p>
          <a:p>
            <a:pPr marL="274320" indent="-274320"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en-US" sz="36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r>
              <a:rPr lang="en-US" sz="3600" b="1" dirty="0" smtClean="0">
                <a:solidFill>
                  <a:srgbClr val="FF33CC"/>
                </a:solidFill>
                <a:latin typeface="Times New Roman" pitchFamily="18" charset="0"/>
                <a:cs typeface="Times New Roman" pitchFamily="18" charset="0"/>
              </a:rPr>
              <a:t>C3.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. Saravanan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sz="36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M.Aravindan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V.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Baalaji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M. Arumugam “Development of Smart grids in India”, Proceedings of TEQIP-II Sponsored International Conference on Contemporary Topics in Power Engineering and Aiding Technologies (ICCPEAT'2017), 24</a:t>
            </a:r>
            <a:r>
              <a:rPr lang="en-US" sz="3600" baseline="30000" dirty="0" smtClean="0">
                <a:latin typeface="Times New Roman" pitchFamily="18" charset="0"/>
                <a:cs typeface="Times New Roman" pitchFamily="18" charset="0"/>
              </a:rPr>
              <a:t>th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- 25</a:t>
            </a:r>
            <a:r>
              <a:rPr lang="en-US" sz="3600" baseline="30000" dirty="0" smtClean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February, 2017,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Pondichery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Engineering College, Puducherry, India. </a:t>
            </a:r>
          </a:p>
          <a:p>
            <a:pPr marL="274320" indent="-274320" algn="just">
              <a:lnSpc>
                <a:spcPct val="120000"/>
              </a:lnSpc>
              <a:spcBef>
                <a:spcPts val="580"/>
              </a:spcBef>
              <a:buFont typeface="Wingdings 2"/>
              <a:buChar char=""/>
              <a:defRPr/>
            </a:pP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S1.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V. Saravanan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M. Arumugam, "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Solar Photovoltaic Systems: Impacts, Merits and Vision for the future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" in All India Power Seminar - 2016 (Present Scenario in Power Sector &amp; Future Challenges) on the eve of Diamond Jubilee Celebrations held on         09 - 10 September 2016 at Learning and Development Center,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NLC INDIA LIMITED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(Formerly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Neyveli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Lignite Corporation Limited), Block - 20,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Neyveli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Tamilnadu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3600" b="1" dirty="0" err="1" smtClean="0">
                <a:latin typeface="Times New Roman" pitchFamily="18" charset="0"/>
                <a:cs typeface="Times New Roman" pitchFamily="18" charset="0"/>
              </a:rPr>
              <a:t>Pg.No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. 2 - 8, Renewable Energy Section)</a:t>
            </a:r>
          </a:p>
          <a:p>
            <a:pPr marL="274320" indent="-274320" algn="just">
              <a:lnSpc>
                <a:spcPct val="120000"/>
              </a:lnSpc>
              <a:spcBef>
                <a:spcPts val="580"/>
              </a:spcBef>
              <a:buFont typeface="Wingdings 2"/>
              <a:buChar char=""/>
              <a:defRPr/>
            </a:pP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S2.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V. Saravanan,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M. Arumugam,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" Solar Parks in India: Challenges, Barriers and Recommendations"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 All India Power Seminar - 2016 (Present Scenario in Power Sector &amp; Future Challenges) on the eve of Diamond Jubilee Celebrations held on 09 - 10 September 2016 at Learning and Development Center,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NLC INDIA LIMITED 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(Formerly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Neyveli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Lignite Corporation Limited), Block - 20,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Neyveli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Tamilnadu (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pg.no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 88 - 95 Renewable Energy Section)</a:t>
            </a:r>
          </a:p>
          <a:p>
            <a:pPr marL="274320" indent="-274320" algn="just">
              <a:lnSpc>
                <a:spcPct val="120000"/>
              </a:lnSpc>
              <a:spcBef>
                <a:spcPts val="580"/>
              </a:spcBef>
              <a:buFont typeface="Wingdings 2"/>
              <a:buChar char=""/>
              <a:defRPr/>
            </a:pP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S3.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V. Saravanan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M. Arumugam,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" India's Solar Photovoltaic Systems Progress"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in All India Power Seminar - 2016 (Present Scenario in Power Sector &amp; Future Challenges) on the eve of Diamond Jubilee Celebrations held on 09 - 10 September 2016 at Learning and Development Center,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NLC INDIA LIMITED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 Formerly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Neyveli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Corporation Limited), Block - 20,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Neyveli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Tamilnadu (Pg. no. 96 – 102, Renewable Energy Section)</a:t>
            </a:r>
          </a:p>
          <a:p>
            <a:pPr marL="274320" indent="-274320" algn="just">
              <a:lnSpc>
                <a:spcPct val="120000"/>
              </a:lnSpc>
              <a:spcBef>
                <a:spcPts val="580"/>
              </a:spcBef>
              <a:buFont typeface="Wingdings 2"/>
              <a:buChar char=""/>
              <a:defRPr/>
            </a:pPr>
            <a:r>
              <a:rPr lang="en-US" sz="3600" b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S4.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V. Saravanan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M. Arumugam,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" Wind Power Developments in India: A Way Forward"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in All India Power Seminar - 2016 (Present Scenario in Power Sector &amp; Future Challenges) on the eve of Diamond Jubilee Celebrations held on 09 - 10 September at Learning and Development Centre,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NLC INDIA LIMITED 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(Formerly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Neyveli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 Corporation Limited), Block - 20, </a:t>
            </a:r>
            <a:r>
              <a:rPr lang="en-US" sz="3600" dirty="0" err="1" smtClean="0">
                <a:latin typeface="Times New Roman" pitchFamily="18" charset="0"/>
                <a:cs typeface="Times New Roman" pitchFamily="18" charset="0"/>
              </a:rPr>
              <a:t>Neyveli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, Tamilnadu( Pg. no. 103 - 107, Renewable Energy Section)</a:t>
            </a:r>
          </a:p>
          <a:p>
            <a:pPr algn="just">
              <a:lnSpc>
                <a:spcPct val="120000"/>
              </a:lnSpc>
              <a:spcBef>
                <a:spcPts val="580"/>
              </a:spcBef>
              <a:defRPr/>
            </a:pP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D1</a:t>
            </a:r>
            <a:r>
              <a:rPr lang="en-US" sz="3600" dirty="0" smtClean="0">
                <a:latin typeface="Times New Roman" pitchFamily="18" charset="0"/>
                <a:cs typeface="Times New Roman" pitchFamily="18" charset="0"/>
              </a:rPr>
              <a:t>.  Discussions with experts at </a:t>
            </a: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ISGAN KTP India Workshop held on 14th November 2017, at CPRI Bangalore.</a:t>
            </a:r>
          </a:p>
          <a:p>
            <a:pPr marL="274320" indent="-274320" algn="just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 eaLnBrk="1" fontAlgn="auto" hangingPunct="1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sz="2000" dirty="0" smtClean="0"/>
          </a:p>
          <a:p>
            <a:pPr marL="274320" indent="-274320" eaLnBrk="1" fontAlgn="auto" hangingPunct="1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pic>
        <p:nvPicPr>
          <p:cNvPr id="13317" name="Picture 4" descr="AECEMB~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228600"/>
            <a:ext cx="660400" cy="709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514600" y="6324600"/>
            <a:ext cx="4191000" cy="36576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Distribution Utility Meet, 29 – 30 November, 2017, </a:t>
            </a:r>
            <a:r>
              <a:rPr lang="en-US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Bengaluru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Conclusions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534400" cy="4724400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b="1" dirty="0" smtClean="0"/>
              <a:t> </a:t>
            </a:r>
            <a:endParaRPr lang="en-US" dirty="0" smtClean="0"/>
          </a:p>
          <a:p>
            <a:pPr algn="just">
              <a:buNone/>
            </a:pP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Need of following attributes for better implementation of renewable energy based distributed systems</a:t>
            </a:r>
          </a:p>
          <a:p>
            <a:pPr algn="just">
              <a:buNone/>
            </a:pPr>
            <a:r>
              <a:rPr lang="en-US" sz="6400" dirty="0" smtClean="0">
                <a:latin typeface="Times New Roman" pitchFamily="18" charset="0"/>
                <a:cs typeface="Times New Roman" pitchFamily="18" charset="0"/>
              </a:rPr>
              <a:t>are:</a:t>
            </a:r>
          </a:p>
          <a:p>
            <a:pPr algn="just">
              <a:buNone/>
            </a:pPr>
            <a:endParaRPr lang="en-US" sz="7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166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mart grid infrastructure back office support</a:t>
            </a:r>
          </a:p>
          <a:p>
            <a:pPr lvl="0" algn="just"/>
            <a:r>
              <a:rPr lang="en-US" sz="166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stablish – IOT cell for each utility.</a:t>
            </a:r>
          </a:p>
          <a:p>
            <a:pPr lvl="0" algn="just"/>
            <a:r>
              <a:rPr lang="en-US" sz="16600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ngagement of single agency for smart grid in a </a:t>
            </a: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Discom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to avoid integration issues.</a:t>
            </a:r>
          </a:p>
          <a:p>
            <a:pPr lvl="0" algn="just"/>
            <a:r>
              <a:rPr lang="en-US" sz="16600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evelopment of smart grid road-map including renewable, EV street light and storage of each </a:t>
            </a:r>
            <a:r>
              <a:rPr lang="en-US" sz="7200" dirty="0" err="1" smtClean="0">
                <a:latin typeface="Times New Roman" pitchFamily="18" charset="0"/>
                <a:cs typeface="Times New Roman" pitchFamily="18" charset="0"/>
              </a:rPr>
              <a:t>Discom</a:t>
            </a:r>
            <a:r>
              <a:rPr lang="en-US" sz="7200" dirty="0" smtClean="0">
                <a:latin typeface="Times New Roman" pitchFamily="18" charset="0"/>
                <a:cs typeface="Times New Roman" pitchFamily="18" charset="0"/>
              </a:rPr>
              <a:t> &amp; Smart cities</a:t>
            </a:r>
          </a:p>
          <a:p>
            <a:pPr lvl="0" algn="just">
              <a:buNone/>
            </a:pPr>
            <a:endParaRPr lang="en-US" sz="7200" dirty="0" smtClean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buNone/>
            </a:pPr>
            <a:endParaRPr lang="en-US" sz="7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sz="80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514600" y="6324600"/>
            <a:ext cx="4191000" cy="36576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Distribution Utility Meet, 29 – 30 November, 2017, </a:t>
            </a:r>
            <a:r>
              <a:rPr lang="en-US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Bengaluru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7" descr="AECEMB~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228600"/>
            <a:ext cx="647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Acknowledgment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2209800"/>
            <a:ext cx="8229600" cy="21336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authors wish to acknowledge the financial support  for the project titled, “Design, development and deployment of Grid interfaced power conversion unit for solar – wind power generation system”, by Central Power Research Institute, A Government of India Society, Ministry of Power, Bangalore through RSOP Project (Project Code: RSOP/2015/DG/6/15122015). The authors thank the management of Arunai Engineering College, Tiruvannamalai for providing the opportunity and facilities to do this work.</a:t>
            </a:r>
          </a:p>
          <a:p>
            <a:pPr algn="just"/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4"/>
          <p:cNvSpPr txBox="1">
            <a:spLocks noChangeArrowheads="1"/>
          </p:cNvSpPr>
          <p:nvPr/>
        </p:nvSpPr>
        <p:spPr bwMode="auto">
          <a:xfrm>
            <a:off x="2514600" y="5334000"/>
            <a:ext cx="4572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5400" dirty="0">
                <a:solidFill>
                  <a:srgbClr val="660066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514600" y="6324600"/>
            <a:ext cx="4191000" cy="36576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Distribution Utility Meet, 29 – 30 November, 2017, </a:t>
            </a:r>
            <a:r>
              <a:rPr lang="en-US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Bengaluru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7" descr="AECEMB~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228600"/>
            <a:ext cx="647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sz="quarter" idx="1"/>
          </p:nvPr>
        </p:nvSpPr>
        <p:spPr>
          <a:xfrm>
            <a:off x="304800" y="1905000"/>
            <a:ext cx="8537448" cy="2590800"/>
          </a:xfrm>
        </p:spPr>
        <p:txBody>
          <a:bodyPr/>
          <a:lstStyle/>
          <a:p>
            <a:pPr>
              <a:buNone/>
            </a:pP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Smart grid communication technologies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Advanced Metering Infrastructure</a:t>
            </a:r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Smart grid applications empowered by big data</a:t>
            </a:r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dirty="0"/>
          </a:p>
        </p:txBody>
      </p:sp>
      <p:pic>
        <p:nvPicPr>
          <p:cNvPr id="7" name="Picture 7" descr="AECEMB~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05800" y="228600"/>
            <a:ext cx="647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191000" cy="36576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Distribution Utility Meet, 29 – 30 November, 2017, </a:t>
            </a:r>
            <a:r>
              <a:rPr lang="en-US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Bengaluru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AECEMB~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05800" y="228600"/>
            <a:ext cx="647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64" y="1905000"/>
            <a:ext cx="3886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533400" y="762000"/>
            <a:ext cx="3057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Fig.1  Conceptual model of a smart grid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191000" cy="36576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Distribution Utility Meet, 29 – 30 November, 2017, </a:t>
            </a:r>
            <a:r>
              <a:rPr lang="en-US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Bengaluru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1905000"/>
            <a:ext cx="40386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4876800" y="457200"/>
            <a:ext cx="3429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Fig.2Integration of Distributed Renewable Generation to the grid through different wireless communication technologies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3419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sz="2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Fig.3 The architecture of communication layer in smart grids</a:t>
            </a:r>
            <a:endParaRPr lang="en-US" sz="2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76400"/>
            <a:ext cx="75438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05000" y="5334000"/>
          <a:ext cx="5600700" cy="841248"/>
        </p:xfrm>
        <a:graphic>
          <a:graphicData uri="http://schemas.openxmlformats.org/drawingml/2006/table">
            <a:tbl>
              <a:tblPr/>
              <a:tblGrid>
                <a:gridCol w="685800"/>
                <a:gridCol w="4914900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Wired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Power Line Communications (PLC), Optical Communications and  Digital Subscriber Line (DSL)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Wireless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Wireless mesh network, Cellular/Satellite/Microwave communications, Cognitive radio, IEEE 802.15, 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2362200" y="4876800"/>
            <a:ext cx="4419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Table.1 :</a:t>
            </a:r>
            <a:r>
              <a:rPr kumimoji="0" lang="en-US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Classification of communication technologies in smart grid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7" descr="AECEMB~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5800" y="228600"/>
            <a:ext cx="647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6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133600" y="6324600"/>
            <a:ext cx="4191000" cy="36576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Distribution Utility Meet, 29 – 30 November, 2017, </a:t>
            </a:r>
            <a:r>
              <a:rPr lang="en-US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Bengaluru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AECEMB~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228600"/>
            <a:ext cx="647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Subtitle 2"/>
          <p:cNvSpPr txBox="1">
            <a:spLocks/>
          </p:cNvSpPr>
          <p:nvPr/>
        </p:nvSpPr>
        <p:spPr>
          <a:xfrm>
            <a:off x="457200" y="1371600"/>
            <a:ext cx="83058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Tab.2 Comparison of communication technologies/protocols for Advanced Metering Infrastructure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1066800" y="3124200"/>
          <a:ext cx="7315200" cy="2362200"/>
        </p:xfrm>
        <a:graphic>
          <a:graphicData uri="http://schemas.openxmlformats.org/drawingml/2006/table">
            <a:tbl>
              <a:tblPr/>
              <a:tblGrid>
                <a:gridCol w="1147482"/>
                <a:gridCol w="2008094"/>
                <a:gridCol w="1864659"/>
                <a:gridCol w="2294965"/>
              </a:tblGrid>
              <a:tr h="52493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Technology/Protocol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Last Mile/NAN/FAN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HAN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Backhaul/WAN and Backbone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4986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Wireless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6LoWPAN-based RF mesh, ZigBee, Wi-Fi, Millimeter Wave Technology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6LoWPAN-based RF mesh, ZigBee, Wi-Fi, Blue tooth, Z-Wave, NFC, ECHONET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Cellular, Satellite, LPWA, Long Wave Radio, TVWS, Private Microwave Radio links </a:t>
                      </a:r>
                      <a:endParaRPr lang="en-US" sz="1200" dirty="0" smtClean="0"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(</a:t>
                      </a: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P2P and P2MP)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74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Wired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PLC, Ethernet, 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Serial interfaces (RS-232, RS-422,RS-485), DSL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PLC, Ethernet, 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Serial interfaces(RS-232, RS-422, RS 485)</a:t>
                      </a:r>
                      <a:endParaRPr lang="en-US" sz="11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Optical Fiber, Ethernet, PLC, DSL</a:t>
                      </a:r>
                      <a:endParaRPr lang="en-US" sz="11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0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514600" y="6324600"/>
            <a:ext cx="4191000" cy="36576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Distribution Utility Meet, 29 – 30 November, 2017, </a:t>
            </a:r>
            <a:r>
              <a:rPr lang="en-US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Bengaluru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AECEMB~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29600" y="228600"/>
            <a:ext cx="647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143000" y="1828800"/>
          <a:ext cx="7078980" cy="3925824"/>
        </p:xfrm>
        <a:graphic>
          <a:graphicData uri="http://schemas.openxmlformats.org/drawingml/2006/table">
            <a:tbl>
              <a:tblPr/>
              <a:tblGrid>
                <a:gridCol w="3739085"/>
                <a:gridCol w="3339895"/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Critical services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Security measures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Collect power usage information from smart power meters for the purpose of billing, power dispatching, and grid optimization.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Monitor the status of electric equipments.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Send control messages from a control center to electric devices.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Send pricing information to customers.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Ensure increased communication reliability and automatic network connectivity, large coverage and high data rate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Anti-jamming techniques.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Physical layer security to disable various cyber physical attacks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Effective authentication schemes to block network access by malicious nodes.</a:t>
                      </a: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arabicParenR"/>
                      </a:pPr>
                      <a:r>
                        <a:rPr lang="en-US" sz="1600" dirty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Secure protocols to prevent inside attackers.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1447800" y="609600"/>
            <a:ext cx="6934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Table.3 : Critical services and security measures needed for a secure communication network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514600" y="6324600"/>
            <a:ext cx="4191000" cy="36576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Distribution Utility Meet, 29 – 30 November, 2017, </a:t>
            </a:r>
            <a:r>
              <a:rPr lang="en-US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Bengaluru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ChangeArrowheads="1"/>
          </p:cNvSpPr>
          <p:nvPr/>
        </p:nvSpPr>
        <p:spPr bwMode="auto">
          <a:xfrm>
            <a:off x="2209800" y="1066800"/>
            <a:ext cx="5334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6263" algn="l"/>
              </a:tabLst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Table.4:  Benefits and challenges for AMI deployment in India 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819400"/>
          <a:ext cx="8153400" cy="3361881"/>
        </p:xfrm>
        <a:graphic>
          <a:graphicData uri="http://schemas.openxmlformats.org/drawingml/2006/table">
            <a:tbl>
              <a:tblPr/>
              <a:tblGrid>
                <a:gridCol w="4076700"/>
                <a:gridCol w="4076700"/>
              </a:tblGrid>
              <a:tr h="2341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Benefits</a:t>
                      </a: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</a:rPr>
                        <a:t>Challenges</a:t>
                      </a:r>
                      <a:endParaRPr lang="en-US" sz="12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768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 dirty="0">
                          <a:latin typeface="Times New Roman"/>
                          <a:ea typeface="Times New Roman"/>
                          <a:cs typeface="Times New Roman"/>
                        </a:rPr>
                        <a:t>Economic benefits</a:t>
                      </a:r>
                      <a:r>
                        <a:rPr lang="en-US" sz="1200" b="1" u="sng" dirty="0" smtClean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Reduced metering reading and data entry cost</a:t>
                      </a: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Loss reduction</a:t>
                      </a: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Reduction in peak power purchase cost</a:t>
                      </a: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u="sng" dirty="0">
                          <a:latin typeface="Times New Roman"/>
                          <a:ea typeface="Times New Roman"/>
                          <a:cs typeface="Times New Roman"/>
                        </a:rPr>
                        <a:t>Operational benefits</a:t>
                      </a:r>
                      <a:r>
                        <a:rPr lang="en-US" sz="1200" b="1" u="sng" dirty="0" smtClean="0">
                          <a:latin typeface="Times New Roman"/>
                          <a:ea typeface="Times New Roman"/>
                          <a:cs typeface="Times New Roman"/>
                        </a:rPr>
                        <a:t>: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Enabling faster service restoration after faults</a:t>
                      </a: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Reduction in errors</a:t>
                      </a: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Power quality measurement</a:t>
                      </a: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Asset optimization</a:t>
                      </a: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Remote </a:t>
                      </a:r>
                      <a:r>
                        <a:rPr lang="en-US" sz="1200" dirty="0" smtClean="0">
                          <a:latin typeface="Times New Roman"/>
                          <a:ea typeface="Times New Roman"/>
                          <a:cs typeface="Times New Roman"/>
                        </a:rPr>
                        <a:t>functionality</a:t>
                      </a: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Financial strength</a:t>
                      </a: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Absence of skilled manpower</a:t>
                      </a: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Limited awareness</a:t>
                      </a: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Weak procurement framework</a:t>
                      </a: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Lack of universal standards</a:t>
                      </a: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Customer engagement</a:t>
                      </a: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AutoNum type="romanLcPeriod"/>
                      </a:pPr>
                      <a:r>
                        <a:rPr lang="en-US" sz="1200" dirty="0">
                          <a:latin typeface="Times New Roman"/>
                          <a:ea typeface="Times New Roman"/>
                          <a:cs typeface="Times New Roman"/>
                        </a:rPr>
                        <a:t>Implementation of AMI</a:t>
                      </a:r>
                      <a:endParaRPr lang="en-US" sz="12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7" descr="AECEMB~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228600"/>
            <a:ext cx="647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514600" y="6324600"/>
            <a:ext cx="4191000" cy="36576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Distribution Utility Meet, 29 – 30 November, 2017, </a:t>
            </a:r>
            <a:r>
              <a:rPr lang="en-US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Bengaluru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2286000" y="1295400"/>
            <a:ext cx="5181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Table.5 : Smart grid applications empowered by big data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143000" y="3124200"/>
          <a:ext cx="6629400" cy="3124200"/>
        </p:xfrm>
        <a:graphic>
          <a:graphicData uri="http://schemas.openxmlformats.org/drawingml/2006/table">
            <a:tbl>
              <a:tblPr/>
              <a:tblGrid>
                <a:gridCol w="4028178"/>
                <a:gridCol w="2601222"/>
              </a:tblGrid>
              <a:tr h="3905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Applications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Software name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Situational awareness system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FNET/GridEye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Wide area situational awareness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SMDA (ver5.0)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Event detection &amp; Alarm Management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e-terra3.0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Power plant models validation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CERTS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Oscillation Detection and Mitigation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GRID-3P platform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Renewable Resource Integration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DEMS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latin typeface="Times New Roman"/>
                          <a:ea typeface="Times New Roman"/>
                          <a:cs typeface="Times New Roman"/>
                        </a:rPr>
                        <a:t>Transient stability and Intrude Detection</a:t>
                      </a:r>
                      <a:endParaRPr lang="en-US" sz="14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latin typeface="Times New Roman"/>
                          <a:ea typeface="Times New Roman"/>
                          <a:cs typeface="Times New Roman"/>
                        </a:rPr>
                        <a:t>WARMAP5000</a:t>
                      </a:r>
                      <a:endParaRPr lang="en-US" sz="14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7" descr="AECEMB~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9600" y="228600"/>
            <a:ext cx="647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514600" y="6324600"/>
            <a:ext cx="4191000" cy="36576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Distribution Utility Meet, 29 – 30 November, 2017, </a:t>
            </a:r>
            <a:r>
              <a:rPr lang="en-US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Bengaluru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AECEMB~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53400" y="228600"/>
            <a:ext cx="6477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209800" y="1347402"/>
            <a:ext cx="502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76263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01A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Fig.4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01A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Smart grid return on investments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2895600"/>
            <a:ext cx="66294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2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514600" y="6324600"/>
            <a:ext cx="4191000" cy="36576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Distribution Utility Meet, 29 – 30 November, 2017, </a:t>
            </a:r>
            <a:r>
              <a:rPr lang="en-US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Bengaluru</a:t>
            </a:r>
            <a:endParaRPr 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128</TotalTime>
  <Words>1430</Words>
  <Application>Microsoft Office PowerPoint</Application>
  <PresentationFormat>On-screen Show (4:3)</PresentationFormat>
  <Paragraphs>160</Paragraphs>
  <Slides>12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Civic</vt:lpstr>
      <vt:lpstr>Recent Developments adopted in Smart  Grid</vt:lpstr>
      <vt:lpstr>Contents</vt:lpstr>
      <vt:lpstr>Slide 3</vt:lpstr>
      <vt:lpstr> Fig.3 The architecture of communication layer in smart grids</vt:lpstr>
      <vt:lpstr>Slide 5</vt:lpstr>
      <vt:lpstr>Slide 6</vt:lpstr>
      <vt:lpstr>Slide 7</vt:lpstr>
      <vt:lpstr>Slide 8</vt:lpstr>
      <vt:lpstr>Slide 9</vt:lpstr>
      <vt:lpstr>Publications/Presentations/Discussions</vt:lpstr>
      <vt:lpstr>Conclusions</vt:lpstr>
      <vt:lpstr>Acknowledgment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of communication technologies/data analytics and issues in integrating renewables in Smart grid</dc:title>
  <dc:creator>v.saravanan</dc:creator>
  <cp:lastModifiedBy>Arunai</cp:lastModifiedBy>
  <cp:revision>17</cp:revision>
  <dcterms:created xsi:type="dcterms:W3CDTF">2006-08-16T00:00:00Z</dcterms:created>
  <dcterms:modified xsi:type="dcterms:W3CDTF">2017-11-27T04:01:29Z</dcterms:modified>
</cp:coreProperties>
</file>