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497" r:id="rId3"/>
    <p:sldId id="499" r:id="rId4"/>
    <p:sldId id="498" r:id="rId5"/>
    <p:sldId id="475" r:id="rId6"/>
    <p:sldId id="503" r:id="rId7"/>
    <p:sldId id="518" r:id="rId8"/>
    <p:sldId id="501" r:id="rId9"/>
    <p:sldId id="505" r:id="rId10"/>
    <p:sldId id="507" r:id="rId11"/>
    <p:sldId id="500" r:id="rId12"/>
    <p:sldId id="512" r:id="rId13"/>
    <p:sldId id="519" r:id="rId14"/>
    <p:sldId id="520" r:id="rId15"/>
    <p:sldId id="513" r:id="rId16"/>
    <p:sldId id="493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reciousSansBold" pitchFamily="2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reciousSansBold" pitchFamily="2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reciousSansBold" pitchFamily="2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reciousSansBold" pitchFamily="2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PreciousSansBold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reciousSansBold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reciousSansBold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reciousSansBold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reciousSansBold" pitchFamily="2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99"/>
    <a:srgbClr val="FFFF99"/>
    <a:srgbClr val="1F05BB"/>
    <a:srgbClr val="AFD7FF"/>
    <a:srgbClr val="FAACE9"/>
    <a:srgbClr val="FFFFFF"/>
    <a:srgbClr val="CC3300"/>
    <a:srgbClr val="990000"/>
    <a:srgbClr val="003366"/>
    <a:srgbClr val="3333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29" autoAdjust="0"/>
    <p:restoredTop sz="96595" autoAdjust="0"/>
  </p:normalViewPr>
  <p:slideViewPr>
    <p:cSldViewPr>
      <p:cViewPr>
        <p:scale>
          <a:sx n="73" d="100"/>
          <a:sy n="73" d="100"/>
        </p:scale>
        <p:origin x="-702" y="42"/>
      </p:cViewPr>
      <p:guideLst>
        <p:guide orient="horz" pos="1104"/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12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CC2DE8-D50F-4324-A18B-749F7E877EDD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CEFEA0-CE20-4B41-ADC5-9A8DCE0E5354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SAP Standard   (4.6 C)</a:t>
          </a:r>
        </a:p>
        <a:p>
          <a:r>
            <a:rPr lang="en-US" dirty="0" smtClean="0"/>
            <a:t>Customer Service,</a:t>
          </a:r>
        </a:p>
        <a:p>
          <a:r>
            <a:rPr lang="en-US" dirty="0" smtClean="0"/>
            <a:t>Device Management</a:t>
          </a:r>
        </a:p>
        <a:p>
          <a:r>
            <a:rPr lang="en-US" dirty="0" smtClean="0"/>
            <a:t>Billing &amp; Invoicing</a:t>
          </a:r>
        </a:p>
        <a:p>
          <a:r>
            <a:rPr lang="en-US" dirty="0" smtClean="0"/>
            <a:t>FICA</a:t>
          </a:r>
        </a:p>
        <a:p>
          <a:r>
            <a:rPr lang="en-US" b="1" dirty="0" smtClean="0">
              <a:solidFill>
                <a:schemeClr val="tx1"/>
              </a:solidFill>
            </a:rPr>
            <a:t>Business specific customization</a:t>
          </a:r>
          <a:endParaRPr lang="en-US" b="1" dirty="0">
            <a:solidFill>
              <a:schemeClr val="tx1"/>
            </a:solidFill>
          </a:endParaRPr>
        </a:p>
      </dgm:t>
    </dgm:pt>
    <dgm:pt modelId="{551ECE1C-565D-409F-A74F-A0CC871D11DD}" type="parTrans" cxnId="{6A0201BA-E7BD-43CC-A825-85E9EC265456}">
      <dgm:prSet/>
      <dgm:spPr/>
      <dgm:t>
        <a:bodyPr/>
        <a:lstStyle/>
        <a:p>
          <a:endParaRPr lang="en-US"/>
        </a:p>
      </dgm:t>
    </dgm:pt>
    <dgm:pt modelId="{07757B41-B5AC-4394-A9E0-799CB0EE6923}" type="sibTrans" cxnId="{6A0201BA-E7BD-43CC-A825-85E9EC265456}">
      <dgm:prSet/>
      <dgm:spPr/>
      <dgm:t>
        <a:bodyPr/>
        <a:lstStyle/>
        <a:p>
          <a:endParaRPr lang="en-US"/>
        </a:p>
      </dgm:t>
    </dgm:pt>
    <dgm:pt modelId="{DE998B4E-A532-4F1D-8B24-FE33D75F5FB6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Reports 		78</a:t>
          </a:r>
          <a:endParaRPr lang="en-US" dirty="0"/>
        </a:p>
      </dgm:t>
    </dgm:pt>
    <dgm:pt modelId="{36041548-A518-4DC9-8FC6-5BA18A18970D}" type="parTrans" cxnId="{8B63344E-A994-4CA2-A656-FF4294BEA932}">
      <dgm:prSet/>
      <dgm:spPr/>
      <dgm:t>
        <a:bodyPr/>
        <a:lstStyle/>
        <a:p>
          <a:endParaRPr lang="en-US"/>
        </a:p>
      </dgm:t>
    </dgm:pt>
    <dgm:pt modelId="{7A8D2F01-39DB-463C-8EC3-7617A3F4C69B}" type="sibTrans" cxnId="{8B63344E-A994-4CA2-A656-FF4294BEA932}">
      <dgm:prSet/>
      <dgm:spPr/>
      <dgm:t>
        <a:bodyPr/>
        <a:lstStyle/>
        <a:p>
          <a:endParaRPr lang="en-US"/>
        </a:p>
      </dgm:t>
    </dgm:pt>
    <dgm:pt modelId="{1E8266B5-FD4B-46EC-9AC1-7B5CD502A3F6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SAP India Localisation release</a:t>
          </a:r>
          <a:endParaRPr lang="en-US" b="1" dirty="0">
            <a:solidFill>
              <a:schemeClr val="tx1"/>
            </a:solidFill>
          </a:endParaRPr>
        </a:p>
      </dgm:t>
    </dgm:pt>
    <dgm:pt modelId="{AD000F16-E97D-4F15-8934-038A6BA9318F}" type="parTrans" cxnId="{ADD0AA7E-EFFA-4563-85AD-0E474F2082B6}">
      <dgm:prSet/>
      <dgm:spPr/>
      <dgm:t>
        <a:bodyPr/>
        <a:lstStyle/>
        <a:p>
          <a:endParaRPr lang="en-US"/>
        </a:p>
      </dgm:t>
    </dgm:pt>
    <dgm:pt modelId="{5678F980-DEBC-40AF-B849-A105EC645BBF}" type="sibTrans" cxnId="{ADD0AA7E-EFFA-4563-85AD-0E474F2082B6}">
      <dgm:prSet/>
      <dgm:spPr/>
      <dgm:t>
        <a:bodyPr/>
        <a:lstStyle/>
        <a:p>
          <a:endParaRPr lang="en-US"/>
        </a:p>
      </dgm:t>
    </dgm:pt>
    <dgm:pt modelId="{E514DBB8-67E7-46E2-9F3A-238D36DB55B3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ECS Mandate </a:t>
          </a:r>
          <a:endParaRPr lang="en-US" dirty="0"/>
        </a:p>
      </dgm:t>
    </dgm:pt>
    <dgm:pt modelId="{1BAAFCD7-7E85-4643-9EB2-D7A82C155EA2}" type="parTrans" cxnId="{D6E20006-6382-45B3-8782-0610683495C9}">
      <dgm:prSet/>
      <dgm:spPr/>
      <dgm:t>
        <a:bodyPr/>
        <a:lstStyle/>
        <a:p>
          <a:endParaRPr lang="en-US"/>
        </a:p>
      </dgm:t>
    </dgm:pt>
    <dgm:pt modelId="{2765F024-B31F-4088-85E4-4248A409F416}" type="sibTrans" cxnId="{D6E20006-6382-45B3-8782-0610683495C9}">
      <dgm:prSet/>
      <dgm:spPr/>
      <dgm:t>
        <a:bodyPr/>
        <a:lstStyle/>
        <a:p>
          <a:endParaRPr lang="en-US"/>
        </a:p>
      </dgm:t>
    </dgm:pt>
    <dgm:pt modelId="{7510769C-B9BE-4AA6-858A-5B25ED7CEA76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Late Payment surcharge</a:t>
          </a:r>
          <a:endParaRPr lang="en-US" dirty="0"/>
        </a:p>
      </dgm:t>
    </dgm:pt>
    <dgm:pt modelId="{DC7D430E-9D95-402A-9241-6C0657026CE0}" type="parTrans" cxnId="{1DA92C9E-2327-4555-973B-3F2217A11FA9}">
      <dgm:prSet/>
      <dgm:spPr/>
      <dgm:t>
        <a:bodyPr/>
        <a:lstStyle/>
        <a:p>
          <a:endParaRPr lang="en-US"/>
        </a:p>
      </dgm:t>
    </dgm:pt>
    <dgm:pt modelId="{8870DD43-5744-4B4F-B99F-DA5A1B587321}" type="sibTrans" cxnId="{1DA92C9E-2327-4555-973B-3F2217A11FA9}">
      <dgm:prSet/>
      <dgm:spPr/>
      <dgm:t>
        <a:bodyPr/>
        <a:lstStyle/>
        <a:p>
          <a:endParaRPr lang="en-US"/>
        </a:p>
      </dgm:t>
    </dgm:pt>
    <dgm:pt modelId="{429F4613-FC70-430C-9CE1-A03FAEEA1BBC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Workflows    		06</a:t>
          </a:r>
          <a:endParaRPr lang="en-US" dirty="0"/>
        </a:p>
      </dgm:t>
    </dgm:pt>
    <dgm:pt modelId="{C44CB53E-07AA-4457-9524-ABB5AC179F3D}" type="parTrans" cxnId="{DFCBFF94-687F-481E-8194-CECEA24CA80A}">
      <dgm:prSet/>
      <dgm:spPr/>
      <dgm:t>
        <a:bodyPr/>
        <a:lstStyle/>
        <a:p>
          <a:endParaRPr lang="en-US"/>
        </a:p>
      </dgm:t>
    </dgm:pt>
    <dgm:pt modelId="{D414E42A-8F77-494A-8674-2C0863DAB85E}" type="sibTrans" cxnId="{DFCBFF94-687F-481E-8194-CECEA24CA80A}">
      <dgm:prSet/>
      <dgm:spPr/>
      <dgm:t>
        <a:bodyPr/>
        <a:lstStyle/>
        <a:p>
          <a:endParaRPr lang="en-US"/>
        </a:p>
      </dgm:t>
    </dgm:pt>
    <dgm:pt modelId="{5C939E93-BEC6-43C7-ACF5-F34376A5E7E1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Prompt Payment Incentive</a:t>
          </a:r>
          <a:endParaRPr lang="en-US" dirty="0"/>
        </a:p>
      </dgm:t>
    </dgm:pt>
    <dgm:pt modelId="{CB45BB59-7D9B-4A33-8E2B-A171D749BE41}" type="parTrans" cxnId="{7D5FE856-12CA-4A65-8DD8-D9539475AF63}">
      <dgm:prSet/>
      <dgm:spPr/>
      <dgm:t>
        <a:bodyPr/>
        <a:lstStyle/>
        <a:p>
          <a:endParaRPr lang="en-US"/>
        </a:p>
      </dgm:t>
    </dgm:pt>
    <dgm:pt modelId="{CA64B13A-CCCF-48E7-ADBE-6990F438769F}" type="sibTrans" cxnId="{7D5FE856-12CA-4A65-8DD8-D9539475AF63}">
      <dgm:prSet/>
      <dgm:spPr/>
      <dgm:t>
        <a:bodyPr/>
        <a:lstStyle/>
        <a:p>
          <a:endParaRPr lang="en-US"/>
        </a:p>
      </dgm:t>
    </dgm:pt>
    <dgm:pt modelId="{B6B95235-748B-483C-BA52-05D7077FE19B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endParaRPr lang="en-US" dirty="0"/>
        </a:p>
      </dgm:t>
    </dgm:pt>
    <dgm:pt modelId="{01916AE7-885B-4B23-8647-B49068A13F19}" type="parTrans" cxnId="{F02BA63E-2E19-4FAA-925F-DAE108FA6790}">
      <dgm:prSet/>
      <dgm:spPr/>
      <dgm:t>
        <a:bodyPr/>
        <a:lstStyle/>
        <a:p>
          <a:endParaRPr lang="en-US"/>
        </a:p>
      </dgm:t>
    </dgm:pt>
    <dgm:pt modelId="{C4B5ED08-3930-4613-84CE-94C80C96AF2C}" type="sibTrans" cxnId="{F02BA63E-2E19-4FAA-925F-DAE108FA6790}">
      <dgm:prSet/>
      <dgm:spPr/>
      <dgm:t>
        <a:bodyPr/>
        <a:lstStyle/>
        <a:p>
          <a:endParaRPr lang="en-US"/>
        </a:p>
      </dgm:t>
    </dgm:pt>
    <dgm:pt modelId="{CDC17F37-2BA1-43C7-926C-B29DF6882D23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Interest on overdue</a:t>
          </a:r>
          <a:endParaRPr lang="en-US" dirty="0"/>
        </a:p>
      </dgm:t>
    </dgm:pt>
    <dgm:pt modelId="{D693C76B-B9C0-448B-BC10-1A657FAF9454}" type="parTrans" cxnId="{D695180C-7309-4746-8E68-4C802CF62675}">
      <dgm:prSet/>
      <dgm:spPr/>
      <dgm:t>
        <a:bodyPr/>
        <a:lstStyle/>
        <a:p>
          <a:endParaRPr lang="en-US"/>
        </a:p>
      </dgm:t>
    </dgm:pt>
    <dgm:pt modelId="{DBB0B154-9786-484C-B327-2FB35ACEAABE}" type="sibTrans" cxnId="{D695180C-7309-4746-8E68-4C802CF62675}">
      <dgm:prSet/>
      <dgm:spPr/>
      <dgm:t>
        <a:bodyPr/>
        <a:lstStyle/>
        <a:p>
          <a:endParaRPr lang="en-US"/>
        </a:p>
      </dgm:t>
    </dgm:pt>
    <dgm:pt modelId="{EA2139C4-2A96-4E88-B903-2CE565FB53F2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Security deposit enhancements</a:t>
          </a:r>
          <a:endParaRPr lang="en-US" dirty="0"/>
        </a:p>
      </dgm:t>
    </dgm:pt>
    <dgm:pt modelId="{10B2837E-0B13-420E-A4DA-7F7F1121AE63}" type="parTrans" cxnId="{3D495C5B-08F4-48A3-92D2-0F6FFBB7E33B}">
      <dgm:prSet/>
      <dgm:spPr/>
      <dgm:t>
        <a:bodyPr/>
        <a:lstStyle/>
        <a:p>
          <a:endParaRPr lang="en-US"/>
        </a:p>
      </dgm:t>
    </dgm:pt>
    <dgm:pt modelId="{A60B603C-E2C6-490F-A05F-0CD0D418D985}" type="sibTrans" cxnId="{3D495C5B-08F4-48A3-92D2-0F6FFBB7E33B}">
      <dgm:prSet/>
      <dgm:spPr/>
      <dgm:t>
        <a:bodyPr/>
        <a:lstStyle/>
        <a:p>
          <a:endParaRPr lang="en-US"/>
        </a:p>
      </dgm:t>
    </dgm:pt>
    <dgm:pt modelId="{E438038F-52FE-4083-958A-4448DEE12016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Pro rated clearing options</a:t>
          </a:r>
          <a:endParaRPr lang="en-US" dirty="0"/>
        </a:p>
      </dgm:t>
    </dgm:pt>
    <dgm:pt modelId="{8B724B09-1B0D-40D4-AF95-D5012AD273BE}" type="parTrans" cxnId="{BC4FA608-9C40-4E76-939B-598C97EED92B}">
      <dgm:prSet/>
      <dgm:spPr/>
      <dgm:t>
        <a:bodyPr/>
        <a:lstStyle/>
        <a:p>
          <a:endParaRPr lang="en-US"/>
        </a:p>
      </dgm:t>
    </dgm:pt>
    <dgm:pt modelId="{CA0C067D-0E0F-4414-82F5-273B00FE1B28}" type="sibTrans" cxnId="{BC4FA608-9C40-4E76-939B-598C97EED92B}">
      <dgm:prSet/>
      <dgm:spPr/>
      <dgm:t>
        <a:bodyPr/>
        <a:lstStyle/>
        <a:p>
          <a:endParaRPr lang="en-US"/>
        </a:p>
      </dgm:t>
    </dgm:pt>
    <dgm:pt modelId="{1FA813C4-22E2-413A-B4ED-6DEBF74BF956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Seal Management</a:t>
          </a:r>
          <a:endParaRPr lang="en-US" dirty="0"/>
        </a:p>
      </dgm:t>
    </dgm:pt>
    <dgm:pt modelId="{33066350-EAD5-4528-AAC3-5E97A894A9ED}" type="parTrans" cxnId="{6DEE3D36-FCE2-4F71-B137-8ED4816A206D}">
      <dgm:prSet/>
      <dgm:spPr/>
      <dgm:t>
        <a:bodyPr/>
        <a:lstStyle/>
        <a:p>
          <a:endParaRPr lang="en-US"/>
        </a:p>
      </dgm:t>
    </dgm:pt>
    <dgm:pt modelId="{FAAD6002-E9FB-4DD2-A295-150F99BBC560}" type="sibTrans" cxnId="{6DEE3D36-FCE2-4F71-B137-8ED4816A206D}">
      <dgm:prSet/>
      <dgm:spPr/>
      <dgm:t>
        <a:bodyPr/>
        <a:lstStyle/>
        <a:p>
          <a:endParaRPr lang="en-US"/>
        </a:p>
      </dgm:t>
    </dgm:pt>
    <dgm:pt modelId="{20A9C7D7-D963-4198-99BA-3C836DEFCC66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Reliance Energy customization</a:t>
          </a:r>
          <a:endParaRPr lang="en-US" b="1" dirty="0">
            <a:solidFill>
              <a:schemeClr val="tx1"/>
            </a:solidFill>
          </a:endParaRPr>
        </a:p>
      </dgm:t>
    </dgm:pt>
    <dgm:pt modelId="{494DFBD3-F946-483C-951F-7CA7FE926BFE}" type="parTrans" cxnId="{F3EB803B-3472-40E8-80A4-581A5C272D0A}">
      <dgm:prSet/>
      <dgm:spPr/>
      <dgm:t>
        <a:bodyPr/>
        <a:lstStyle/>
        <a:p>
          <a:endParaRPr lang="en-US"/>
        </a:p>
      </dgm:t>
    </dgm:pt>
    <dgm:pt modelId="{FD332E4C-8A6A-4416-9AEE-5B7C6CF5CB3A}" type="sibTrans" cxnId="{F3EB803B-3472-40E8-80A4-581A5C272D0A}">
      <dgm:prSet/>
      <dgm:spPr/>
      <dgm:t>
        <a:bodyPr/>
        <a:lstStyle/>
        <a:p>
          <a:endParaRPr lang="en-US"/>
        </a:p>
      </dgm:t>
    </dgm:pt>
    <dgm:pt modelId="{0069977E-3571-4A29-B0F7-7BECDD4838ED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</a:t>
          </a:r>
          <a:r>
            <a:rPr lang="en-US" b="1" i="0" u="none" strike="noStrike" dirty="0" smtClean="0">
              <a:solidFill>
                <a:schemeClr val="bg1"/>
              </a:solidFill>
              <a:latin typeface="+mn-lt"/>
            </a:rPr>
            <a:t>Correspondence Handling</a:t>
          </a:r>
          <a:endParaRPr lang="en-US" b="1" dirty="0">
            <a:solidFill>
              <a:schemeClr val="bg1"/>
            </a:solidFill>
          </a:endParaRPr>
        </a:p>
      </dgm:t>
    </dgm:pt>
    <dgm:pt modelId="{C82B660E-7EBF-4282-9D7D-2BBEB18B3403}" type="parTrans" cxnId="{881CF0C9-A47F-4EFF-B425-C325EE791929}">
      <dgm:prSet/>
      <dgm:spPr/>
      <dgm:t>
        <a:bodyPr/>
        <a:lstStyle/>
        <a:p>
          <a:endParaRPr lang="en-US"/>
        </a:p>
      </dgm:t>
    </dgm:pt>
    <dgm:pt modelId="{6525F1A6-80E1-4032-92EC-4BC863A2DC23}" type="sibTrans" cxnId="{881CF0C9-A47F-4EFF-B425-C325EE791929}">
      <dgm:prSet/>
      <dgm:spPr/>
      <dgm:t>
        <a:bodyPr/>
        <a:lstStyle/>
        <a:p>
          <a:endParaRPr lang="en-US"/>
        </a:p>
      </dgm:t>
    </dgm:pt>
    <dgm:pt modelId="{C8507EA0-FFF3-450A-9A45-BF6FFBD7E8D5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endParaRPr lang="en-US" b="1" dirty="0"/>
        </a:p>
      </dgm:t>
    </dgm:pt>
    <dgm:pt modelId="{82411EBC-A713-4AF0-A94D-816863C149C9}" type="parTrans" cxnId="{BF179D1B-2B44-40A2-846A-6AEC34E41C3E}">
      <dgm:prSet/>
      <dgm:spPr/>
      <dgm:t>
        <a:bodyPr/>
        <a:lstStyle/>
        <a:p>
          <a:endParaRPr lang="en-US"/>
        </a:p>
      </dgm:t>
    </dgm:pt>
    <dgm:pt modelId="{1BDB444F-613B-4E49-87A4-CEA7F474BE02}" type="sibTrans" cxnId="{BF179D1B-2B44-40A2-846A-6AEC34E41C3E}">
      <dgm:prSet/>
      <dgm:spPr/>
      <dgm:t>
        <a:bodyPr/>
        <a:lstStyle/>
        <a:p>
          <a:endParaRPr lang="en-US"/>
        </a:p>
      </dgm:t>
    </dgm:pt>
    <dgm:pt modelId="{693BFAC5-B56E-4CCC-9E03-2DB603A1AD1A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endParaRPr lang="en-US" dirty="0"/>
        </a:p>
      </dgm:t>
    </dgm:pt>
    <dgm:pt modelId="{CD991537-D372-449F-856F-18E8B2227E39}" type="parTrans" cxnId="{D899CFEE-20DA-4A2D-BC36-37B3606FFDD6}">
      <dgm:prSet/>
      <dgm:spPr/>
      <dgm:t>
        <a:bodyPr/>
        <a:lstStyle/>
        <a:p>
          <a:endParaRPr lang="en-US"/>
        </a:p>
      </dgm:t>
    </dgm:pt>
    <dgm:pt modelId="{9BF8E893-641B-4C30-B98E-062A1FE3CCC3}" type="sibTrans" cxnId="{D899CFEE-20DA-4A2D-BC36-37B3606FFDD6}">
      <dgm:prSet/>
      <dgm:spPr/>
      <dgm:t>
        <a:bodyPr/>
        <a:lstStyle/>
        <a:p>
          <a:endParaRPr lang="en-US"/>
        </a:p>
      </dgm:t>
    </dgm:pt>
    <dgm:pt modelId="{64E1D69C-C2CA-43F9-B203-F8EFAD15087A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b="1" dirty="0" smtClean="0">
              <a:solidFill>
                <a:schemeClr val="tx1"/>
              </a:solidFill>
            </a:rPr>
            <a:t>New  scenarios/technology</a:t>
          </a:r>
          <a:endParaRPr lang="en-US" b="1" dirty="0">
            <a:solidFill>
              <a:schemeClr val="tx1"/>
            </a:solidFill>
          </a:endParaRPr>
        </a:p>
      </dgm:t>
    </dgm:pt>
    <dgm:pt modelId="{FC60E55D-1C16-4F25-B185-318CA835A362}" type="parTrans" cxnId="{B77B7264-929B-43D0-AADB-742B589DBAA1}">
      <dgm:prSet/>
      <dgm:spPr/>
      <dgm:t>
        <a:bodyPr/>
        <a:lstStyle/>
        <a:p>
          <a:endParaRPr lang="en-US"/>
        </a:p>
      </dgm:t>
    </dgm:pt>
    <dgm:pt modelId="{B50CDBAD-F7C5-46FA-9F1B-D031AAD0375E}" type="sibTrans" cxnId="{B77B7264-929B-43D0-AADB-742B589DBAA1}">
      <dgm:prSet/>
      <dgm:spPr/>
      <dgm:t>
        <a:bodyPr/>
        <a:lstStyle/>
        <a:p>
          <a:endParaRPr lang="en-US"/>
        </a:p>
      </dgm:t>
    </dgm:pt>
    <dgm:pt modelId="{FE291D25-6978-4CCB-AB16-A19532C8D318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 Paperless bill</a:t>
          </a:r>
          <a:endParaRPr lang="en-US" dirty="0"/>
        </a:p>
      </dgm:t>
    </dgm:pt>
    <dgm:pt modelId="{466A0B65-AA41-47AC-88F2-EEA931E92AC5}" type="parTrans" cxnId="{6F09EC5D-ADE6-4C3B-8D47-A5F8FD858C3A}">
      <dgm:prSet/>
      <dgm:spPr/>
      <dgm:t>
        <a:bodyPr/>
        <a:lstStyle/>
        <a:p>
          <a:endParaRPr lang="en-US"/>
        </a:p>
      </dgm:t>
    </dgm:pt>
    <dgm:pt modelId="{FB29D448-5E52-4EF6-8539-2244BC17D377}" type="sibTrans" cxnId="{6F09EC5D-ADE6-4C3B-8D47-A5F8FD858C3A}">
      <dgm:prSet/>
      <dgm:spPr/>
      <dgm:t>
        <a:bodyPr/>
        <a:lstStyle/>
        <a:p>
          <a:endParaRPr lang="en-US"/>
        </a:p>
      </dgm:t>
    </dgm:pt>
    <dgm:pt modelId="{D567D99F-8D1F-48A3-81D9-248ABD5CB2EA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endParaRPr lang="en-US" dirty="0"/>
        </a:p>
      </dgm:t>
    </dgm:pt>
    <dgm:pt modelId="{72D61FB2-0045-43DB-A5E6-F90D1577B3E1}" type="parTrans" cxnId="{D2AB6D2F-33BA-486C-A7A8-B7A3AA0EA9E3}">
      <dgm:prSet/>
      <dgm:spPr/>
      <dgm:t>
        <a:bodyPr/>
        <a:lstStyle/>
        <a:p>
          <a:endParaRPr lang="en-US"/>
        </a:p>
      </dgm:t>
    </dgm:pt>
    <dgm:pt modelId="{239B1019-32D7-45F7-BB81-0B95198ED5D6}" type="sibTrans" cxnId="{D2AB6D2F-33BA-486C-A7A8-B7A3AA0EA9E3}">
      <dgm:prSet/>
      <dgm:spPr/>
      <dgm:t>
        <a:bodyPr/>
        <a:lstStyle/>
        <a:p>
          <a:endParaRPr lang="en-US"/>
        </a:p>
      </dgm:t>
    </dgm:pt>
    <dgm:pt modelId="{6D742A7D-549A-43A3-82EF-029453A423A9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Amendment</a:t>
          </a:r>
          <a:endParaRPr lang="en-US" dirty="0"/>
        </a:p>
      </dgm:t>
    </dgm:pt>
    <dgm:pt modelId="{1C515C8F-178D-4943-AE12-D8457FDA5E24}" type="parTrans" cxnId="{65034D74-38B3-4E4F-BCBF-9BBCDB9231B2}">
      <dgm:prSet/>
      <dgm:spPr/>
      <dgm:t>
        <a:bodyPr/>
        <a:lstStyle/>
        <a:p>
          <a:endParaRPr lang="en-US"/>
        </a:p>
      </dgm:t>
    </dgm:pt>
    <dgm:pt modelId="{5C670A2B-DFB8-4CB5-AB10-1A7D41E2422F}" type="sibTrans" cxnId="{65034D74-38B3-4E4F-BCBF-9BBCDB9231B2}">
      <dgm:prSet/>
      <dgm:spPr/>
      <dgm:t>
        <a:bodyPr/>
        <a:lstStyle/>
        <a:p>
          <a:endParaRPr lang="en-US"/>
        </a:p>
      </dgm:t>
    </dgm:pt>
    <dgm:pt modelId="{F126A262-34D6-45C8-BEDD-F374E43527C2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Case Management</a:t>
          </a:r>
          <a:endParaRPr lang="en-US" dirty="0"/>
        </a:p>
      </dgm:t>
    </dgm:pt>
    <dgm:pt modelId="{D3B16BFE-EA3F-4168-8BB4-B70EB8B7821E}" type="parTrans" cxnId="{3DC071E6-8386-464B-AB93-61931DBCF14D}">
      <dgm:prSet/>
      <dgm:spPr/>
      <dgm:t>
        <a:bodyPr/>
        <a:lstStyle/>
        <a:p>
          <a:endParaRPr lang="en-US"/>
        </a:p>
      </dgm:t>
    </dgm:pt>
    <dgm:pt modelId="{C776AB14-827A-4862-850A-363D0E86D6DA}" type="sibTrans" cxnId="{3DC071E6-8386-464B-AB93-61931DBCF14D}">
      <dgm:prSet/>
      <dgm:spPr/>
      <dgm:t>
        <a:bodyPr/>
        <a:lstStyle/>
        <a:p>
          <a:endParaRPr lang="en-US"/>
        </a:p>
      </dgm:t>
    </dgm:pt>
    <dgm:pt modelId="{395E0A94-4E57-4A21-8EC7-A57062F986C3}">
      <dgm:prSet/>
      <dgm:spPr/>
      <dgm:t>
        <a:bodyPr/>
        <a:lstStyle/>
        <a:p>
          <a:r>
            <a:rPr lang="en-US" b="1" i="0" u="none" strike="noStrike" dirty="0" smtClean="0">
              <a:solidFill>
                <a:schemeClr val="bg1"/>
              </a:solidFill>
              <a:latin typeface="+mn-lt"/>
            </a:rPr>
            <a:t> Bill Amendment</a:t>
          </a:r>
        </a:p>
      </dgm:t>
    </dgm:pt>
    <dgm:pt modelId="{3F5DF26B-4669-44BD-B452-7AE3E6CC9E50}" type="parTrans" cxnId="{28464251-1155-4B64-A9EF-7CE060D1A8AA}">
      <dgm:prSet/>
      <dgm:spPr/>
      <dgm:t>
        <a:bodyPr/>
        <a:lstStyle/>
        <a:p>
          <a:endParaRPr lang="en-US"/>
        </a:p>
      </dgm:t>
    </dgm:pt>
    <dgm:pt modelId="{BD6322CA-305A-4A06-AFBC-933399866E56}" type="sibTrans" cxnId="{28464251-1155-4B64-A9EF-7CE060D1A8AA}">
      <dgm:prSet/>
      <dgm:spPr/>
      <dgm:t>
        <a:bodyPr/>
        <a:lstStyle/>
        <a:p>
          <a:endParaRPr lang="en-US"/>
        </a:p>
      </dgm:t>
    </dgm:pt>
    <dgm:pt modelId="{1C1142E1-89C5-4209-8676-D68592D7A596}">
      <dgm:prSet/>
      <dgm:spPr/>
      <dgm:t>
        <a:bodyPr/>
        <a:lstStyle/>
        <a:p>
          <a:r>
            <a:rPr lang="en-US" b="1" i="0" u="none" strike="noStrike" dirty="0" smtClean="0">
              <a:solidFill>
                <a:schemeClr val="bg1"/>
              </a:solidFill>
              <a:latin typeface="+mn-lt"/>
            </a:rPr>
            <a:t> Migration/Reverse  Migration</a:t>
          </a:r>
        </a:p>
      </dgm:t>
    </dgm:pt>
    <dgm:pt modelId="{A4359039-63E2-4FEE-B207-D1576D3DD37A}" type="parTrans" cxnId="{11B328A7-B9F7-46C1-AC4E-5DA6B79D0619}">
      <dgm:prSet/>
      <dgm:spPr/>
      <dgm:t>
        <a:bodyPr/>
        <a:lstStyle/>
        <a:p>
          <a:endParaRPr lang="en-US"/>
        </a:p>
      </dgm:t>
    </dgm:pt>
    <dgm:pt modelId="{B370CCDD-F9C2-4411-A879-6E54F5CE32C5}" type="sibTrans" cxnId="{11B328A7-B9F7-46C1-AC4E-5DA6B79D0619}">
      <dgm:prSet/>
      <dgm:spPr/>
      <dgm:t>
        <a:bodyPr/>
        <a:lstStyle/>
        <a:p>
          <a:endParaRPr lang="en-US"/>
        </a:p>
      </dgm:t>
    </dgm:pt>
    <dgm:pt modelId="{25231B3E-D8FA-4734-BEE7-02F3D4CF6DCE}">
      <dgm:prSet/>
      <dgm:spPr/>
      <dgm:t>
        <a:bodyPr/>
        <a:lstStyle/>
        <a:p>
          <a:r>
            <a:rPr lang="en-US" b="1" i="0" u="none" strike="noStrike" dirty="0" smtClean="0">
              <a:solidFill>
                <a:schemeClr val="bg1"/>
              </a:solidFill>
              <a:latin typeface="+mn-lt"/>
              <a:cs typeface="Arial" pitchFamily="34" charset="0"/>
            </a:rPr>
            <a:t> Mass printing</a:t>
          </a:r>
        </a:p>
      </dgm:t>
    </dgm:pt>
    <dgm:pt modelId="{AF080EF6-8B94-4BFA-B21E-F224987B76D9}" type="parTrans" cxnId="{8128DE2B-F775-4BCC-994B-EA755F8BD698}">
      <dgm:prSet/>
      <dgm:spPr/>
      <dgm:t>
        <a:bodyPr/>
        <a:lstStyle/>
        <a:p>
          <a:endParaRPr lang="en-US"/>
        </a:p>
      </dgm:t>
    </dgm:pt>
    <dgm:pt modelId="{63D23039-BEAC-4418-AA71-28237D082CEA}" type="sibTrans" cxnId="{8128DE2B-F775-4BCC-994B-EA755F8BD698}">
      <dgm:prSet/>
      <dgm:spPr/>
      <dgm:t>
        <a:bodyPr/>
        <a:lstStyle/>
        <a:p>
          <a:endParaRPr lang="en-US"/>
        </a:p>
      </dgm:t>
    </dgm:pt>
    <dgm:pt modelId="{6FC7DAFF-6101-45BA-B779-B71E3A2A839F}">
      <dgm:prSet/>
      <dgm:spPr/>
      <dgm:t>
        <a:bodyPr/>
        <a:lstStyle/>
        <a:p>
          <a:r>
            <a:rPr lang="en-US" b="1" i="0" u="none" strike="noStrike" dirty="0" smtClean="0">
              <a:solidFill>
                <a:schemeClr val="bg1"/>
              </a:solidFill>
              <a:latin typeface="+mn-lt"/>
              <a:cs typeface="Arial" pitchFamily="34" charset="0"/>
            </a:rPr>
            <a:t> Seal Management</a:t>
          </a:r>
        </a:p>
      </dgm:t>
    </dgm:pt>
    <dgm:pt modelId="{EB1D89E6-C53C-4F84-9847-510E8481DA54}" type="parTrans" cxnId="{2B03F6AA-568C-41EE-886B-6DFC2365E897}">
      <dgm:prSet/>
      <dgm:spPr/>
      <dgm:t>
        <a:bodyPr/>
        <a:lstStyle/>
        <a:p>
          <a:endParaRPr lang="en-US"/>
        </a:p>
      </dgm:t>
    </dgm:pt>
    <dgm:pt modelId="{A3849305-28F3-4C4B-A9EE-71C1AFC9EC0F}" type="sibTrans" cxnId="{2B03F6AA-568C-41EE-886B-6DFC2365E897}">
      <dgm:prSet/>
      <dgm:spPr/>
      <dgm:t>
        <a:bodyPr/>
        <a:lstStyle/>
        <a:p>
          <a:endParaRPr lang="en-US"/>
        </a:p>
      </dgm:t>
    </dgm:pt>
    <dgm:pt modelId="{D99B0126-0718-4064-B07F-31C692FE2E3B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 Mobile Apps</a:t>
          </a:r>
          <a:endParaRPr lang="en-US" dirty="0"/>
        </a:p>
      </dgm:t>
    </dgm:pt>
    <dgm:pt modelId="{A182A614-7790-4B6D-AFAE-D8B6FACA1BC7}" type="parTrans" cxnId="{12F0319F-B4C9-4522-8717-5078B0F83095}">
      <dgm:prSet/>
      <dgm:spPr/>
      <dgm:t>
        <a:bodyPr/>
        <a:lstStyle/>
        <a:p>
          <a:endParaRPr lang="en-US"/>
        </a:p>
      </dgm:t>
    </dgm:pt>
    <dgm:pt modelId="{60708188-9291-4324-8033-C55841F066D8}" type="sibTrans" cxnId="{12F0319F-B4C9-4522-8717-5078B0F83095}">
      <dgm:prSet/>
      <dgm:spPr/>
      <dgm:t>
        <a:bodyPr/>
        <a:lstStyle/>
        <a:p>
          <a:endParaRPr lang="en-US"/>
        </a:p>
      </dgm:t>
    </dgm:pt>
    <dgm:pt modelId="{F97A86F8-2669-445C-BFEF-67709D5161AF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 Smart meter integration</a:t>
          </a:r>
          <a:endParaRPr lang="en-US" dirty="0"/>
        </a:p>
      </dgm:t>
    </dgm:pt>
    <dgm:pt modelId="{774B48DC-6097-4D63-B5A5-0FFED0136437}" type="parTrans" cxnId="{5FE03EE7-74D2-4334-AC82-B637DAC66AA6}">
      <dgm:prSet/>
      <dgm:spPr/>
      <dgm:t>
        <a:bodyPr/>
        <a:lstStyle/>
        <a:p>
          <a:endParaRPr lang="en-US"/>
        </a:p>
      </dgm:t>
    </dgm:pt>
    <dgm:pt modelId="{27F31A10-40AD-4819-881C-560541E83BCD}" type="sibTrans" cxnId="{5FE03EE7-74D2-4334-AC82-B637DAC66AA6}">
      <dgm:prSet/>
      <dgm:spPr/>
      <dgm:t>
        <a:bodyPr/>
        <a:lstStyle/>
        <a:p>
          <a:endParaRPr lang="en-US"/>
        </a:p>
      </dgm:t>
    </dgm:pt>
    <dgm:pt modelId="{21520DBF-3142-4413-B060-19074DD5968D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 Customer portal pilot</a:t>
          </a:r>
          <a:endParaRPr lang="en-US" dirty="0"/>
        </a:p>
      </dgm:t>
    </dgm:pt>
    <dgm:pt modelId="{A49767E8-E772-4E33-88CB-6BD8CB02B828}" type="parTrans" cxnId="{1E76AEE1-5B27-45A0-887A-EA1964E0213D}">
      <dgm:prSet/>
      <dgm:spPr/>
      <dgm:t>
        <a:bodyPr/>
        <a:lstStyle/>
        <a:p>
          <a:endParaRPr lang="en-US"/>
        </a:p>
      </dgm:t>
    </dgm:pt>
    <dgm:pt modelId="{9555FD88-28D1-4EA6-8DA6-EE6EB1541E6A}" type="sibTrans" cxnId="{1E76AEE1-5B27-45A0-887A-EA1964E0213D}">
      <dgm:prSet/>
      <dgm:spPr/>
      <dgm:t>
        <a:bodyPr/>
        <a:lstStyle/>
        <a:p>
          <a:endParaRPr lang="en-US"/>
        </a:p>
      </dgm:t>
    </dgm:pt>
    <dgm:pt modelId="{8AD65EBB-EF30-4F48-88D7-9CDF9104CD6A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 Open access</a:t>
          </a:r>
          <a:endParaRPr lang="en-US" dirty="0"/>
        </a:p>
      </dgm:t>
    </dgm:pt>
    <dgm:pt modelId="{62B01969-866E-4937-B7FF-2980D97C28F0}" type="parTrans" cxnId="{CD9D6CAC-C425-423E-B380-062B1B00F2A4}">
      <dgm:prSet/>
      <dgm:spPr/>
      <dgm:t>
        <a:bodyPr/>
        <a:lstStyle/>
        <a:p>
          <a:endParaRPr lang="en-US"/>
        </a:p>
      </dgm:t>
    </dgm:pt>
    <dgm:pt modelId="{61BF31ED-7A39-49C9-B767-693641DFA374}" type="sibTrans" cxnId="{CD9D6CAC-C425-423E-B380-062B1B00F2A4}">
      <dgm:prSet/>
      <dgm:spPr/>
      <dgm:t>
        <a:bodyPr/>
        <a:lstStyle/>
        <a:p>
          <a:endParaRPr lang="en-US"/>
        </a:p>
      </dgm:t>
    </dgm:pt>
    <dgm:pt modelId="{5E637696-065C-40DB-93D3-AE7CF8F3ED5A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 EODB initiatives</a:t>
          </a:r>
          <a:endParaRPr lang="en-US" dirty="0"/>
        </a:p>
      </dgm:t>
    </dgm:pt>
    <dgm:pt modelId="{F85A25F3-588A-42F3-AB42-6A4A1D96A518}" type="parTrans" cxnId="{4EC000FB-4420-49A1-BBE8-D8FFCFB31E46}">
      <dgm:prSet/>
      <dgm:spPr/>
      <dgm:t>
        <a:bodyPr/>
        <a:lstStyle/>
        <a:p>
          <a:endParaRPr lang="en-US"/>
        </a:p>
      </dgm:t>
    </dgm:pt>
    <dgm:pt modelId="{920CF708-A4F6-4C61-AB0D-27058C7991F8}" type="sibTrans" cxnId="{4EC000FB-4420-49A1-BBE8-D8FFCFB31E46}">
      <dgm:prSet/>
      <dgm:spPr/>
      <dgm:t>
        <a:bodyPr/>
        <a:lstStyle/>
        <a:p>
          <a:endParaRPr lang="en-US"/>
        </a:p>
      </dgm:t>
    </dgm:pt>
    <dgm:pt modelId="{10B52766-E3A7-46B4-B244-EB50D0B31DF9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 NACH</a:t>
          </a:r>
          <a:endParaRPr lang="en-US" dirty="0"/>
        </a:p>
      </dgm:t>
    </dgm:pt>
    <dgm:pt modelId="{0696C1AC-E648-4C13-B0E8-01E6B6E18A4B}" type="parTrans" cxnId="{A0B083FF-D348-4A57-AADB-49F91E98A9F9}">
      <dgm:prSet/>
      <dgm:spPr/>
      <dgm:t>
        <a:bodyPr/>
        <a:lstStyle/>
        <a:p>
          <a:endParaRPr lang="en-US"/>
        </a:p>
      </dgm:t>
    </dgm:pt>
    <dgm:pt modelId="{2A91D827-D749-4F06-BF35-128F9ADDAE09}" type="sibTrans" cxnId="{A0B083FF-D348-4A57-AADB-49F91E98A9F9}">
      <dgm:prSet/>
      <dgm:spPr/>
      <dgm:t>
        <a:bodyPr/>
        <a:lstStyle/>
        <a:p>
          <a:endParaRPr lang="en-US"/>
        </a:p>
      </dgm:t>
    </dgm:pt>
    <dgm:pt modelId="{CE5CE60E-6163-4928-9BF9-4035B1C1F89B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 Dashboards</a:t>
          </a:r>
          <a:endParaRPr lang="en-US" dirty="0"/>
        </a:p>
      </dgm:t>
    </dgm:pt>
    <dgm:pt modelId="{DB0667CD-E281-437D-8FDD-C34927103E1E}" type="parTrans" cxnId="{B36C57D1-1FC8-4B74-B1A9-C88096C250E7}">
      <dgm:prSet/>
      <dgm:spPr/>
      <dgm:t>
        <a:bodyPr/>
        <a:lstStyle/>
        <a:p>
          <a:endParaRPr lang="en-US"/>
        </a:p>
      </dgm:t>
    </dgm:pt>
    <dgm:pt modelId="{4F1CA554-FA9B-4D6F-80BC-2AE57DFD697D}" type="sibTrans" cxnId="{B36C57D1-1FC8-4B74-B1A9-C88096C250E7}">
      <dgm:prSet/>
      <dgm:spPr/>
      <dgm:t>
        <a:bodyPr/>
        <a:lstStyle/>
        <a:p>
          <a:endParaRPr lang="en-US"/>
        </a:p>
      </dgm:t>
    </dgm:pt>
    <dgm:pt modelId="{9D315E9D-C757-4149-83D5-F8FECD750BE3}">
      <dgm:prSet/>
      <dgm:spPr/>
      <dgm:t>
        <a:bodyPr/>
        <a:lstStyle/>
        <a:p>
          <a:r>
            <a:rPr lang="en-US" b="1" i="0" u="none" strike="noStrike" dirty="0" smtClean="0">
              <a:solidFill>
                <a:schemeClr val="bg1"/>
              </a:solidFill>
              <a:latin typeface="+mn-lt"/>
              <a:cs typeface="Arial" pitchFamily="34" charset="0"/>
            </a:rPr>
            <a:t> Customer supply Delivery on time (CSDOT)</a:t>
          </a:r>
        </a:p>
      </dgm:t>
    </dgm:pt>
    <dgm:pt modelId="{665A5D57-6A35-4B86-B910-9218B94B8E40}" type="parTrans" cxnId="{16BB94FA-3000-4767-9240-D62C23A3ACEF}">
      <dgm:prSet/>
      <dgm:spPr/>
      <dgm:t>
        <a:bodyPr/>
        <a:lstStyle/>
        <a:p>
          <a:endParaRPr lang="en-US"/>
        </a:p>
      </dgm:t>
    </dgm:pt>
    <dgm:pt modelId="{155DC133-BDDA-4020-A022-F8B66E5A31CC}" type="sibTrans" cxnId="{16BB94FA-3000-4767-9240-D62C23A3ACEF}">
      <dgm:prSet/>
      <dgm:spPr/>
      <dgm:t>
        <a:bodyPr/>
        <a:lstStyle/>
        <a:p>
          <a:endParaRPr lang="en-US"/>
        </a:p>
      </dgm:t>
    </dgm:pt>
    <dgm:pt modelId="{F9401E02-4CDD-4F29-8FBD-6AC9A429FBF2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 Roof top solar</a:t>
          </a:r>
          <a:endParaRPr lang="en-US" dirty="0"/>
        </a:p>
      </dgm:t>
    </dgm:pt>
    <dgm:pt modelId="{AE51CD8C-5D2F-4514-BFFD-96C7B949A758}" type="parTrans" cxnId="{0D9C1B0B-4942-4290-91A9-5152284CF725}">
      <dgm:prSet/>
      <dgm:spPr/>
      <dgm:t>
        <a:bodyPr/>
        <a:lstStyle/>
        <a:p>
          <a:endParaRPr lang="en-US"/>
        </a:p>
      </dgm:t>
    </dgm:pt>
    <dgm:pt modelId="{5D9CF210-7257-47FE-89E9-075030BCC9E3}" type="sibTrans" cxnId="{0D9C1B0B-4942-4290-91A9-5152284CF725}">
      <dgm:prSet/>
      <dgm:spPr/>
      <dgm:t>
        <a:bodyPr/>
        <a:lstStyle/>
        <a:p>
          <a:endParaRPr lang="en-US"/>
        </a:p>
      </dgm:t>
    </dgm:pt>
    <dgm:pt modelId="{3F3FF21B-D1A1-47A8-A4AF-B67315AF20C2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Interfaces 		15</a:t>
          </a:r>
          <a:endParaRPr lang="en-US" dirty="0"/>
        </a:p>
      </dgm:t>
    </dgm:pt>
    <dgm:pt modelId="{558A34DE-4390-4626-9089-2D6AD9F7F922}" type="parTrans" cxnId="{1ED0946D-2E7D-48F9-83D7-0B62BB943F28}">
      <dgm:prSet/>
      <dgm:spPr/>
      <dgm:t>
        <a:bodyPr/>
        <a:lstStyle/>
        <a:p>
          <a:endParaRPr lang="en-US"/>
        </a:p>
      </dgm:t>
    </dgm:pt>
    <dgm:pt modelId="{0834AB6B-4D9F-4D59-84AC-AC1BCF8C4538}" type="sibTrans" cxnId="{1ED0946D-2E7D-48F9-83D7-0B62BB943F28}">
      <dgm:prSet/>
      <dgm:spPr/>
      <dgm:t>
        <a:bodyPr/>
        <a:lstStyle/>
        <a:p>
          <a:endParaRPr lang="en-US"/>
        </a:p>
      </dgm:t>
    </dgm:pt>
    <dgm:pt modelId="{D9112F7D-A063-4E76-B161-929FAAD7135E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Enhancements  	46</a:t>
          </a:r>
          <a:endParaRPr lang="en-US" dirty="0"/>
        </a:p>
      </dgm:t>
    </dgm:pt>
    <dgm:pt modelId="{EEAC4B5C-BDFF-440A-B054-9E4DD42C6C8C}" type="parTrans" cxnId="{82C2E291-7B9D-4AE8-BCFE-1AD5C5B963F6}">
      <dgm:prSet/>
      <dgm:spPr/>
      <dgm:t>
        <a:bodyPr/>
        <a:lstStyle/>
        <a:p>
          <a:endParaRPr lang="en-US"/>
        </a:p>
      </dgm:t>
    </dgm:pt>
    <dgm:pt modelId="{0BE2E7F9-A46B-4795-B3C8-0A6ADF1D60C5}" type="sibTrans" cxnId="{82C2E291-7B9D-4AE8-BCFE-1AD5C5B963F6}">
      <dgm:prSet/>
      <dgm:spPr/>
      <dgm:t>
        <a:bodyPr/>
        <a:lstStyle/>
        <a:p>
          <a:endParaRPr lang="en-US"/>
        </a:p>
      </dgm:t>
    </dgm:pt>
    <dgm:pt modelId="{8F4E87A1-216C-47EF-85AE-65762E11989C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CIC			42</a:t>
          </a:r>
          <a:endParaRPr lang="en-US" dirty="0"/>
        </a:p>
      </dgm:t>
    </dgm:pt>
    <dgm:pt modelId="{909DEC35-A69A-47F3-A67B-6660E1A04868}" type="parTrans" cxnId="{43453908-05EF-42B2-A670-26163E034B80}">
      <dgm:prSet/>
      <dgm:spPr/>
      <dgm:t>
        <a:bodyPr/>
        <a:lstStyle/>
        <a:p>
          <a:endParaRPr lang="en-US"/>
        </a:p>
      </dgm:t>
    </dgm:pt>
    <dgm:pt modelId="{210A5B30-F4E1-4118-9AA1-CCE19D4E583B}" type="sibTrans" cxnId="{43453908-05EF-42B2-A670-26163E034B80}">
      <dgm:prSet/>
      <dgm:spPr/>
      <dgm:t>
        <a:bodyPr/>
        <a:lstStyle/>
        <a:p>
          <a:endParaRPr lang="en-US"/>
        </a:p>
      </dgm:t>
    </dgm:pt>
    <dgm:pt modelId="{73AFCD9D-EE13-492C-AC80-219F88D9900D}">
      <dgm:prSet phldrT="[Text]"/>
      <dgm:spPr>
        <a:ln>
          <a:noFill/>
        </a:ln>
        <a:scene3d>
          <a:camera prst="orthographicFront"/>
          <a:lightRig rig="threePt" dir="t"/>
        </a:scene3d>
        <a:sp3d>
          <a:bevelT/>
          <a:bevelB/>
        </a:sp3d>
      </dgm:spPr>
      <dgm:t>
        <a:bodyPr/>
        <a:lstStyle/>
        <a:p>
          <a:r>
            <a:rPr lang="en-US" dirty="0" smtClean="0"/>
            <a:t> Forms             	32</a:t>
          </a:r>
          <a:endParaRPr lang="en-US" dirty="0"/>
        </a:p>
      </dgm:t>
    </dgm:pt>
    <dgm:pt modelId="{38196855-A48F-4531-9489-74919997BC54}" type="parTrans" cxnId="{AF30EE5E-61BD-4EE7-8637-93ED995E9566}">
      <dgm:prSet/>
      <dgm:spPr/>
      <dgm:t>
        <a:bodyPr/>
        <a:lstStyle/>
        <a:p>
          <a:endParaRPr lang="en-US"/>
        </a:p>
      </dgm:t>
    </dgm:pt>
    <dgm:pt modelId="{6795DFF5-4F2D-4857-BF26-767ECAD896EA}" type="sibTrans" cxnId="{AF30EE5E-61BD-4EE7-8637-93ED995E9566}">
      <dgm:prSet/>
      <dgm:spPr/>
      <dgm:t>
        <a:bodyPr/>
        <a:lstStyle/>
        <a:p>
          <a:endParaRPr lang="en-US"/>
        </a:p>
      </dgm:t>
    </dgm:pt>
    <dgm:pt modelId="{886D56D6-8EAC-478F-BAFB-F2F05153C955}" type="pres">
      <dgm:prSet presAssocID="{C0CC2DE8-D50F-4324-A18B-749F7E877ED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9932BF5-17A7-413E-9380-98C429557316}" type="pres">
      <dgm:prSet presAssocID="{48CEFEA0-CE20-4B41-ADC5-9A8DCE0E5354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10BFD0-F955-4EDE-8986-03B8A9267024}" type="pres">
      <dgm:prSet presAssocID="{07757B41-B5AC-4394-A9E0-799CB0EE6923}" presName="sibTrans" presStyleCnt="0"/>
      <dgm:spPr/>
    </dgm:pt>
    <dgm:pt modelId="{92C4F1B3-08C7-47F8-B309-CB25D937C54D}" type="pres">
      <dgm:prSet presAssocID="{1E8266B5-FD4B-46EC-9AC1-7B5CD502A3F6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03E341-AB7C-43C3-A048-E74100EE2576}" type="pres">
      <dgm:prSet presAssocID="{5678F980-DEBC-40AF-B849-A105EC645BBF}" presName="sibTrans" presStyleCnt="0"/>
      <dgm:spPr/>
    </dgm:pt>
    <dgm:pt modelId="{0E5A46C4-D9E0-4A5D-8408-73E482F77F9D}" type="pres">
      <dgm:prSet presAssocID="{20A9C7D7-D963-4198-99BA-3C836DEFCC6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33EE3-A3C3-409C-A982-34F925210AB0}" type="pres">
      <dgm:prSet presAssocID="{FD332E4C-8A6A-4416-9AEE-5B7C6CF5CB3A}" presName="sibTrans" presStyleCnt="0"/>
      <dgm:spPr/>
    </dgm:pt>
    <dgm:pt modelId="{CDB30270-3D09-4B38-B37A-A4F8CC486298}" type="pres">
      <dgm:prSet presAssocID="{64E1D69C-C2CA-43F9-B203-F8EFAD15087A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AB6D2F-33BA-486C-A7A8-B7A3AA0EA9E3}" srcId="{64E1D69C-C2CA-43F9-B203-F8EFAD15087A}" destId="{D567D99F-8D1F-48A3-81D9-248ABD5CB2EA}" srcOrd="9" destOrd="0" parTransId="{72D61FB2-0045-43DB-A5E6-F90D1577B3E1}" sibTransId="{239B1019-32D7-45F7-BB81-0B95198ED5D6}"/>
    <dgm:cxn modelId="{0E62BA9B-B472-409D-B3D8-8D39384063BF}" type="presOf" srcId="{8F4E87A1-216C-47EF-85AE-65762E11989C}" destId="{29932BF5-17A7-413E-9380-98C429557316}" srcOrd="0" destOrd="3" presId="urn:microsoft.com/office/officeart/2005/8/layout/hList6"/>
    <dgm:cxn modelId="{AE3E7974-7FDD-4E3A-AB08-9C47CAF78C32}" type="presOf" srcId="{6FC7DAFF-6101-45BA-B779-B71E3A2A839F}" destId="{0E5A46C4-D9E0-4A5D-8408-73E482F77F9D}" srcOrd="0" destOrd="5" presId="urn:microsoft.com/office/officeart/2005/8/layout/hList6"/>
    <dgm:cxn modelId="{3D495C5B-08F4-48A3-92D2-0F6FFBB7E33B}" srcId="{1E8266B5-FD4B-46EC-9AC1-7B5CD502A3F6}" destId="{EA2139C4-2A96-4E88-B903-2CE565FB53F2}" srcOrd="4" destOrd="0" parTransId="{10B2837E-0B13-420E-A4DA-7F7F1121AE63}" sibTransId="{A60B603C-E2C6-490F-A05F-0CD0D418D985}"/>
    <dgm:cxn modelId="{B3122B11-5A7E-4B58-AA74-D4ABB359A60F}" type="presOf" srcId="{0069977E-3571-4A29-B0F7-7BECDD4838ED}" destId="{0E5A46C4-D9E0-4A5D-8408-73E482F77F9D}" srcOrd="0" destOrd="1" presId="urn:microsoft.com/office/officeart/2005/8/layout/hList6"/>
    <dgm:cxn modelId="{470CF99A-1EC4-4F56-900B-032B4E0331ED}" type="presOf" srcId="{5C939E93-BEC6-43C7-ACF5-F34376A5E7E1}" destId="{92C4F1B3-08C7-47F8-B309-CB25D937C54D}" srcOrd="0" destOrd="3" presId="urn:microsoft.com/office/officeart/2005/8/layout/hList6"/>
    <dgm:cxn modelId="{05966AA2-E7F5-40CC-8581-94CD2ACB2836}" type="presOf" srcId="{1C1142E1-89C5-4209-8676-D68592D7A596}" destId="{0E5A46C4-D9E0-4A5D-8408-73E482F77F9D}" srcOrd="0" destOrd="3" presId="urn:microsoft.com/office/officeart/2005/8/layout/hList6"/>
    <dgm:cxn modelId="{881CF0C9-A47F-4EFF-B425-C325EE791929}" srcId="{20A9C7D7-D963-4198-99BA-3C836DEFCC66}" destId="{0069977E-3571-4A29-B0F7-7BECDD4838ED}" srcOrd="0" destOrd="0" parTransId="{C82B660E-7EBF-4282-9D7D-2BBEB18B3403}" sibTransId="{6525F1A6-80E1-4032-92EC-4BC863A2DC23}"/>
    <dgm:cxn modelId="{C4B48FE7-F1FD-40FC-ADFC-83491F5FF430}" type="presOf" srcId="{F126A262-34D6-45C8-BEDD-F374E43527C2}" destId="{92C4F1B3-08C7-47F8-B309-CB25D937C54D}" srcOrd="0" destOrd="9" presId="urn:microsoft.com/office/officeart/2005/8/layout/hList6"/>
    <dgm:cxn modelId="{F8AEF1EE-BCFA-40FC-94CB-78CB6BB2DE2E}" type="presOf" srcId="{7510769C-B9BE-4AA6-858A-5B25ED7CEA76}" destId="{92C4F1B3-08C7-47F8-B309-CB25D937C54D}" srcOrd="0" destOrd="2" presId="urn:microsoft.com/office/officeart/2005/8/layout/hList6"/>
    <dgm:cxn modelId="{1ED0946D-2E7D-48F9-83D7-0B62BB943F28}" srcId="{48CEFEA0-CE20-4B41-ADC5-9A8DCE0E5354}" destId="{3F3FF21B-D1A1-47A8-A4AF-B67315AF20C2}" srcOrd="1" destOrd="0" parTransId="{558A34DE-4390-4626-9089-2D6AD9F7F922}" sibTransId="{0834AB6B-4D9F-4D59-84AC-AC1BCF8C4538}"/>
    <dgm:cxn modelId="{574B254D-ECA0-4E64-926B-83A379E65DBF}" type="presOf" srcId="{5E637696-065C-40DB-93D3-AE7CF8F3ED5A}" destId="{CDB30270-3D09-4B38-B37A-A4F8CC486298}" srcOrd="0" destOrd="2" presId="urn:microsoft.com/office/officeart/2005/8/layout/hList6"/>
    <dgm:cxn modelId="{0D9C1B0B-4942-4290-91A9-5152284CF725}" srcId="{64E1D69C-C2CA-43F9-B203-F8EFAD15087A}" destId="{F9401E02-4CDD-4F29-8FBD-6AC9A429FBF2}" srcOrd="7" destOrd="0" parTransId="{AE51CD8C-5D2F-4514-BFFD-96C7B949A758}" sibTransId="{5D9CF210-7257-47FE-89E9-075030BCC9E3}"/>
    <dgm:cxn modelId="{77900AE3-F126-45E1-9A34-62946D146251}" type="presOf" srcId="{CE5CE60E-6163-4928-9BF9-4035B1C1F89B}" destId="{CDB30270-3D09-4B38-B37A-A4F8CC486298}" srcOrd="0" destOrd="9" presId="urn:microsoft.com/office/officeart/2005/8/layout/hList6"/>
    <dgm:cxn modelId="{43453908-05EF-42B2-A670-26163E034B80}" srcId="{48CEFEA0-CE20-4B41-ADC5-9A8DCE0E5354}" destId="{8F4E87A1-216C-47EF-85AE-65762E11989C}" srcOrd="2" destOrd="0" parTransId="{909DEC35-A69A-47F3-A67B-6660E1A04868}" sibTransId="{210A5B30-F4E1-4118-9AA1-CCE19D4E583B}"/>
    <dgm:cxn modelId="{3A2C64BE-36C3-4BF5-BEE5-55CE742269BF}" type="presOf" srcId="{FE291D25-6978-4CCB-AB16-A19532C8D318}" destId="{CDB30270-3D09-4B38-B37A-A4F8CC486298}" srcOrd="0" destOrd="1" presId="urn:microsoft.com/office/officeart/2005/8/layout/hList6"/>
    <dgm:cxn modelId="{62B92204-A612-4308-BF04-0934FE454F66}" type="presOf" srcId="{B6B95235-748B-483C-BA52-05D7077FE19B}" destId="{92C4F1B3-08C7-47F8-B309-CB25D937C54D}" srcOrd="0" destOrd="10" presId="urn:microsoft.com/office/officeart/2005/8/layout/hList6"/>
    <dgm:cxn modelId="{791E1A1C-A323-4F7B-96AA-3F4010400F70}" type="presOf" srcId="{C8507EA0-FFF3-450A-9A45-BF6FFBD7E8D5}" destId="{0E5A46C4-D9E0-4A5D-8408-73E482F77F9D}" srcOrd="0" destOrd="7" presId="urn:microsoft.com/office/officeart/2005/8/layout/hList6"/>
    <dgm:cxn modelId="{8B63344E-A994-4CA2-A656-FF4294BEA932}" srcId="{48CEFEA0-CE20-4B41-ADC5-9A8DCE0E5354}" destId="{DE998B4E-A532-4F1D-8B24-FE33D75F5FB6}" srcOrd="0" destOrd="0" parTransId="{36041548-A518-4DC9-8FC6-5BA18A18970D}" sibTransId="{7A8D2F01-39DB-463C-8EC3-7617A3F4C69B}"/>
    <dgm:cxn modelId="{CD9D6CAC-C425-423E-B380-062B1B00F2A4}" srcId="{64E1D69C-C2CA-43F9-B203-F8EFAD15087A}" destId="{8AD65EBB-EF30-4F48-88D7-9CDF9104CD6A}" srcOrd="6" destOrd="0" parTransId="{62B01969-866E-4937-B7FF-2980D97C28F0}" sibTransId="{61BF31ED-7A39-49C9-B767-693641DFA374}"/>
    <dgm:cxn modelId="{ADD0AA7E-EFFA-4563-85AD-0E474F2082B6}" srcId="{C0CC2DE8-D50F-4324-A18B-749F7E877EDD}" destId="{1E8266B5-FD4B-46EC-9AC1-7B5CD502A3F6}" srcOrd="1" destOrd="0" parTransId="{AD000F16-E97D-4F15-8934-038A6BA9318F}" sibTransId="{5678F980-DEBC-40AF-B849-A105EC645BBF}"/>
    <dgm:cxn modelId="{12F0319F-B4C9-4522-8717-5078B0F83095}" srcId="{64E1D69C-C2CA-43F9-B203-F8EFAD15087A}" destId="{D99B0126-0718-4064-B07F-31C692FE2E3B}" srcOrd="2" destOrd="0" parTransId="{A182A614-7790-4B6D-AFAE-D8B6FACA1BC7}" sibTransId="{60708188-9291-4324-8033-C55841F066D8}"/>
    <dgm:cxn modelId="{DFCBFF94-687F-481E-8194-CECEA24CA80A}" srcId="{48CEFEA0-CE20-4B41-ADC5-9A8DCE0E5354}" destId="{429F4613-FC70-430C-9CE1-A03FAEEA1BBC}" srcOrd="5" destOrd="0" parTransId="{C44CB53E-07AA-4457-9524-ABB5AC179F3D}" sibTransId="{D414E42A-8F77-494A-8674-2C0863DAB85E}"/>
    <dgm:cxn modelId="{A31E311A-5F28-445A-BA80-A0B256723090}" type="presOf" srcId="{C0CC2DE8-D50F-4324-A18B-749F7E877EDD}" destId="{886D56D6-8EAC-478F-BAFB-F2F05153C955}" srcOrd="0" destOrd="0" presId="urn:microsoft.com/office/officeart/2005/8/layout/hList6"/>
    <dgm:cxn modelId="{B77B7264-929B-43D0-AADB-742B589DBAA1}" srcId="{C0CC2DE8-D50F-4324-A18B-749F7E877EDD}" destId="{64E1D69C-C2CA-43F9-B203-F8EFAD15087A}" srcOrd="3" destOrd="0" parTransId="{FC60E55D-1C16-4F25-B185-318CA835A362}" sibTransId="{B50CDBAD-F7C5-46FA-9F1B-D031AAD0375E}"/>
    <dgm:cxn modelId="{F3EB803B-3472-40E8-80A4-581A5C272D0A}" srcId="{C0CC2DE8-D50F-4324-A18B-749F7E877EDD}" destId="{20A9C7D7-D963-4198-99BA-3C836DEFCC66}" srcOrd="2" destOrd="0" parTransId="{494DFBD3-F946-483C-951F-7CA7FE926BFE}" sibTransId="{FD332E4C-8A6A-4416-9AEE-5B7C6CF5CB3A}"/>
    <dgm:cxn modelId="{BF179D1B-2B44-40A2-846A-6AEC34E41C3E}" srcId="{20A9C7D7-D963-4198-99BA-3C836DEFCC66}" destId="{C8507EA0-FFF3-450A-9A45-BF6FFBD7E8D5}" srcOrd="6" destOrd="0" parTransId="{82411EBC-A713-4AF0-A94D-816863C149C9}" sibTransId="{1BDB444F-613B-4E49-87A4-CEA7F474BE02}"/>
    <dgm:cxn modelId="{B36C57D1-1FC8-4B74-B1A9-C88096C250E7}" srcId="{64E1D69C-C2CA-43F9-B203-F8EFAD15087A}" destId="{CE5CE60E-6163-4928-9BF9-4035B1C1F89B}" srcOrd="8" destOrd="0" parTransId="{DB0667CD-E281-437D-8FDD-C34927103E1E}" sibTransId="{4F1CA554-FA9B-4D6F-80BC-2AE57DFD697D}"/>
    <dgm:cxn modelId="{16BB94FA-3000-4767-9240-D62C23A3ACEF}" srcId="{20A9C7D7-D963-4198-99BA-3C836DEFCC66}" destId="{9D315E9D-C757-4149-83D5-F8FECD750BE3}" srcOrd="5" destOrd="0" parTransId="{665A5D57-6A35-4B86-B910-9218B94B8E40}" sibTransId="{155DC133-BDDA-4020-A022-F8B66E5A31CC}"/>
    <dgm:cxn modelId="{6F09EC5D-ADE6-4C3B-8D47-A5F8FD858C3A}" srcId="{64E1D69C-C2CA-43F9-B203-F8EFAD15087A}" destId="{FE291D25-6978-4CCB-AB16-A19532C8D318}" srcOrd="0" destOrd="0" parTransId="{466A0B65-AA41-47AC-88F2-EEA931E92AC5}" sibTransId="{FB29D448-5E52-4EF6-8539-2244BC17D377}"/>
    <dgm:cxn modelId="{2B03F6AA-568C-41EE-886B-6DFC2365E897}" srcId="{20A9C7D7-D963-4198-99BA-3C836DEFCC66}" destId="{6FC7DAFF-6101-45BA-B779-B71E3A2A839F}" srcOrd="4" destOrd="0" parTransId="{EB1D89E6-C53C-4F84-9847-510E8481DA54}" sibTransId="{A3849305-28F3-4C4B-A9EE-71C1AFC9EC0F}"/>
    <dgm:cxn modelId="{A96E6AB1-A375-452E-AAD3-77E4C7CF6E93}" type="presOf" srcId="{CDC17F37-2BA1-43C7-926C-B29DF6882D23}" destId="{92C4F1B3-08C7-47F8-B309-CB25D937C54D}" srcOrd="0" destOrd="4" presId="urn:microsoft.com/office/officeart/2005/8/layout/hList6"/>
    <dgm:cxn modelId="{5845620E-B0D0-414A-B62C-C634FA368C76}" type="presOf" srcId="{64E1D69C-C2CA-43F9-B203-F8EFAD15087A}" destId="{CDB30270-3D09-4B38-B37A-A4F8CC486298}" srcOrd="0" destOrd="0" presId="urn:microsoft.com/office/officeart/2005/8/layout/hList6"/>
    <dgm:cxn modelId="{1793319F-3C10-441D-9072-2BACA5119CC8}" type="presOf" srcId="{25231B3E-D8FA-4734-BEE7-02F3D4CF6DCE}" destId="{0E5A46C4-D9E0-4A5D-8408-73E482F77F9D}" srcOrd="0" destOrd="4" presId="urn:microsoft.com/office/officeart/2005/8/layout/hList6"/>
    <dgm:cxn modelId="{871155B4-8C62-43E3-B6E9-DF0E0BC1FB02}" type="presOf" srcId="{DE998B4E-A532-4F1D-8B24-FE33D75F5FB6}" destId="{29932BF5-17A7-413E-9380-98C429557316}" srcOrd="0" destOrd="1" presId="urn:microsoft.com/office/officeart/2005/8/layout/hList6"/>
    <dgm:cxn modelId="{5997B8ED-D286-4B16-B01A-3C63DC255CCD}" type="presOf" srcId="{8AD65EBB-EF30-4F48-88D7-9CDF9104CD6A}" destId="{CDB30270-3D09-4B38-B37A-A4F8CC486298}" srcOrd="0" destOrd="7" presId="urn:microsoft.com/office/officeart/2005/8/layout/hList6"/>
    <dgm:cxn modelId="{6ACED2C0-D099-4D09-8D3F-851557DFFECE}" type="presOf" srcId="{D9112F7D-A063-4E76-B161-929FAAD7135E}" destId="{29932BF5-17A7-413E-9380-98C429557316}" srcOrd="0" destOrd="4" presId="urn:microsoft.com/office/officeart/2005/8/layout/hList6"/>
    <dgm:cxn modelId="{04A45658-E7D3-440C-ADB3-B6B00BA0CB4D}" type="presOf" srcId="{3F3FF21B-D1A1-47A8-A4AF-B67315AF20C2}" destId="{29932BF5-17A7-413E-9380-98C429557316}" srcOrd="0" destOrd="2" presId="urn:microsoft.com/office/officeart/2005/8/layout/hList6"/>
    <dgm:cxn modelId="{98DA5947-59DF-40D0-93EA-2182549D8ADE}" type="presOf" srcId="{429F4613-FC70-430C-9CE1-A03FAEEA1BBC}" destId="{29932BF5-17A7-413E-9380-98C429557316}" srcOrd="0" destOrd="6" presId="urn:microsoft.com/office/officeart/2005/8/layout/hList6"/>
    <dgm:cxn modelId="{1E76AEE1-5B27-45A0-887A-EA1964E0213D}" srcId="{64E1D69C-C2CA-43F9-B203-F8EFAD15087A}" destId="{21520DBF-3142-4413-B060-19074DD5968D}" srcOrd="5" destOrd="0" parTransId="{A49767E8-E772-4E33-88CB-6BD8CB02B828}" sibTransId="{9555FD88-28D1-4EA6-8DA6-EE6EB1541E6A}"/>
    <dgm:cxn modelId="{5FE03EE7-74D2-4334-AC82-B637DAC66AA6}" srcId="{64E1D69C-C2CA-43F9-B203-F8EFAD15087A}" destId="{F97A86F8-2669-445C-BFEF-67709D5161AF}" srcOrd="3" destOrd="0" parTransId="{774B48DC-6097-4D63-B5A5-0FFED0136437}" sibTransId="{27F31A10-40AD-4819-881C-560541E83BCD}"/>
    <dgm:cxn modelId="{6DEE3D36-FCE2-4F71-B137-8ED4816A206D}" srcId="{1E8266B5-FD4B-46EC-9AC1-7B5CD502A3F6}" destId="{1FA813C4-22E2-413A-B4ED-6DEBF74BF956}" srcOrd="6" destOrd="0" parTransId="{33066350-EAD5-4528-AAC3-5E97A894A9ED}" sibTransId="{FAAD6002-E9FB-4DD2-A295-150F99BBC560}"/>
    <dgm:cxn modelId="{A0B083FF-D348-4A57-AADB-49F91E98A9F9}" srcId="{64E1D69C-C2CA-43F9-B203-F8EFAD15087A}" destId="{10B52766-E3A7-46B4-B244-EB50D0B31DF9}" srcOrd="4" destOrd="0" parTransId="{0696C1AC-E648-4C13-B0E8-01E6B6E18A4B}" sibTransId="{2A91D827-D749-4F06-BF35-128F9ADDAE09}"/>
    <dgm:cxn modelId="{3B916F8E-D164-4D67-BABF-6833567A0C1D}" type="presOf" srcId="{10B52766-E3A7-46B4-B244-EB50D0B31DF9}" destId="{CDB30270-3D09-4B38-B37A-A4F8CC486298}" srcOrd="0" destOrd="5" presId="urn:microsoft.com/office/officeart/2005/8/layout/hList6"/>
    <dgm:cxn modelId="{3DC071E6-8386-464B-AB93-61931DBCF14D}" srcId="{1E8266B5-FD4B-46EC-9AC1-7B5CD502A3F6}" destId="{F126A262-34D6-45C8-BEDD-F374E43527C2}" srcOrd="8" destOrd="0" parTransId="{D3B16BFE-EA3F-4168-8BB4-B70EB8B7821E}" sibTransId="{C776AB14-827A-4862-850A-363D0E86D6DA}"/>
    <dgm:cxn modelId="{82C2E291-7B9D-4AE8-BCFE-1AD5C5B963F6}" srcId="{48CEFEA0-CE20-4B41-ADC5-9A8DCE0E5354}" destId="{D9112F7D-A063-4E76-B161-929FAAD7135E}" srcOrd="3" destOrd="0" parTransId="{EEAC4B5C-BDFF-440A-B054-9E4DD42C6C8C}" sibTransId="{0BE2E7F9-A46B-4795-B3C8-0A6ADF1D60C5}"/>
    <dgm:cxn modelId="{F02BA63E-2E19-4FAA-925F-DAE108FA6790}" srcId="{1E8266B5-FD4B-46EC-9AC1-7B5CD502A3F6}" destId="{B6B95235-748B-483C-BA52-05D7077FE19B}" srcOrd="9" destOrd="0" parTransId="{01916AE7-885B-4B23-8647-B49068A13F19}" sibTransId="{C4B5ED08-3930-4613-84CE-94C80C96AF2C}"/>
    <dgm:cxn modelId="{D899CFEE-20DA-4A2D-BC36-37B3606FFDD6}" srcId="{20A9C7D7-D963-4198-99BA-3C836DEFCC66}" destId="{693BFAC5-B56E-4CCC-9E03-2DB603A1AD1A}" srcOrd="7" destOrd="0" parTransId="{CD991537-D372-449F-856F-18E8B2227E39}" sibTransId="{9BF8E893-641B-4C30-B98E-062A1FE3CCC3}"/>
    <dgm:cxn modelId="{11B328A7-B9F7-46C1-AC4E-5DA6B79D0619}" srcId="{20A9C7D7-D963-4198-99BA-3C836DEFCC66}" destId="{1C1142E1-89C5-4209-8676-D68592D7A596}" srcOrd="2" destOrd="0" parTransId="{A4359039-63E2-4FEE-B207-D1576D3DD37A}" sibTransId="{B370CCDD-F9C2-4411-A879-6E54F5CE32C5}"/>
    <dgm:cxn modelId="{6B185FA8-8CDC-4007-BA78-D09F1700F5B4}" type="presOf" srcId="{395E0A94-4E57-4A21-8EC7-A57062F986C3}" destId="{0E5A46C4-D9E0-4A5D-8408-73E482F77F9D}" srcOrd="0" destOrd="2" presId="urn:microsoft.com/office/officeart/2005/8/layout/hList6"/>
    <dgm:cxn modelId="{28464251-1155-4B64-A9EF-7CE060D1A8AA}" srcId="{20A9C7D7-D963-4198-99BA-3C836DEFCC66}" destId="{395E0A94-4E57-4A21-8EC7-A57062F986C3}" srcOrd="1" destOrd="0" parTransId="{3F5DF26B-4669-44BD-B452-7AE3E6CC9E50}" sibTransId="{BD6322CA-305A-4A06-AFBC-933399866E56}"/>
    <dgm:cxn modelId="{1DA92C9E-2327-4555-973B-3F2217A11FA9}" srcId="{1E8266B5-FD4B-46EC-9AC1-7B5CD502A3F6}" destId="{7510769C-B9BE-4AA6-858A-5B25ED7CEA76}" srcOrd="1" destOrd="0" parTransId="{DC7D430E-9D95-402A-9241-6C0657026CE0}" sibTransId="{8870DD43-5744-4B4F-B99F-DA5A1B587321}"/>
    <dgm:cxn modelId="{BC4FA608-9C40-4E76-939B-598C97EED92B}" srcId="{1E8266B5-FD4B-46EC-9AC1-7B5CD502A3F6}" destId="{E438038F-52FE-4083-958A-4448DEE12016}" srcOrd="5" destOrd="0" parTransId="{8B724B09-1B0D-40D4-AF95-D5012AD273BE}" sibTransId="{CA0C067D-0E0F-4414-82F5-273B00FE1B28}"/>
    <dgm:cxn modelId="{4EC000FB-4420-49A1-BBE8-D8FFCFB31E46}" srcId="{64E1D69C-C2CA-43F9-B203-F8EFAD15087A}" destId="{5E637696-065C-40DB-93D3-AE7CF8F3ED5A}" srcOrd="1" destOrd="0" parTransId="{F85A25F3-588A-42F3-AB42-6A4A1D96A518}" sibTransId="{920CF708-A4F6-4C61-AB0D-27058C7991F8}"/>
    <dgm:cxn modelId="{B715403F-1AD7-4D3E-96B9-82F5743B804E}" type="presOf" srcId="{E514DBB8-67E7-46E2-9F3A-238D36DB55B3}" destId="{92C4F1B3-08C7-47F8-B309-CB25D937C54D}" srcOrd="0" destOrd="1" presId="urn:microsoft.com/office/officeart/2005/8/layout/hList6"/>
    <dgm:cxn modelId="{B429D417-0F46-4B90-BEB2-D789D422E6A2}" type="presOf" srcId="{D567D99F-8D1F-48A3-81D9-248ABD5CB2EA}" destId="{CDB30270-3D09-4B38-B37A-A4F8CC486298}" srcOrd="0" destOrd="10" presId="urn:microsoft.com/office/officeart/2005/8/layout/hList6"/>
    <dgm:cxn modelId="{CE147FB7-C5C0-4A8D-8F22-25BC25AE2FAB}" type="presOf" srcId="{1E8266B5-FD4B-46EC-9AC1-7B5CD502A3F6}" destId="{92C4F1B3-08C7-47F8-B309-CB25D937C54D}" srcOrd="0" destOrd="0" presId="urn:microsoft.com/office/officeart/2005/8/layout/hList6"/>
    <dgm:cxn modelId="{229A68A2-DFC1-4AD8-ADFE-4C18C90E3753}" type="presOf" srcId="{F97A86F8-2669-445C-BFEF-67709D5161AF}" destId="{CDB30270-3D09-4B38-B37A-A4F8CC486298}" srcOrd="0" destOrd="4" presId="urn:microsoft.com/office/officeart/2005/8/layout/hList6"/>
    <dgm:cxn modelId="{139C83DA-04B0-4AFE-9395-DE09A79941C5}" type="presOf" srcId="{73AFCD9D-EE13-492C-AC80-219F88D9900D}" destId="{29932BF5-17A7-413E-9380-98C429557316}" srcOrd="0" destOrd="5" presId="urn:microsoft.com/office/officeart/2005/8/layout/hList6"/>
    <dgm:cxn modelId="{AF30EE5E-61BD-4EE7-8637-93ED995E9566}" srcId="{48CEFEA0-CE20-4B41-ADC5-9A8DCE0E5354}" destId="{73AFCD9D-EE13-492C-AC80-219F88D9900D}" srcOrd="4" destOrd="0" parTransId="{38196855-A48F-4531-9489-74919997BC54}" sibTransId="{6795DFF5-4F2D-4857-BF26-767ECAD896EA}"/>
    <dgm:cxn modelId="{65034D74-38B3-4E4F-BCBF-9BBCDB9231B2}" srcId="{1E8266B5-FD4B-46EC-9AC1-7B5CD502A3F6}" destId="{6D742A7D-549A-43A3-82EF-029453A423A9}" srcOrd="7" destOrd="0" parTransId="{1C515C8F-178D-4943-AE12-D8457FDA5E24}" sibTransId="{5C670A2B-DFB8-4CB5-AB10-1A7D41E2422F}"/>
    <dgm:cxn modelId="{45A421D4-2001-4BC1-8F2B-7FB09EA87DF7}" type="presOf" srcId="{20A9C7D7-D963-4198-99BA-3C836DEFCC66}" destId="{0E5A46C4-D9E0-4A5D-8408-73E482F77F9D}" srcOrd="0" destOrd="0" presId="urn:microsoft.com/office/officeart/2005/8/layout/hList6"/>
    <dgm:cxn modelId="{6CB4CF33-2FFC-4FD3-A0F1-900E06FA4849}" type="presOf" srcId="{EA2139C4-2A96-4E88-B903-2CE565FB53F2}" destId="{92C4F1B3-08C7-47F8-B309-CB25D937C54D}" srcOrd="0" destOrd="5" presId="urn:microsoft.com/office/officeart/2005/8/layout/hList6"/>
    <dgm:cxn modelId="{7D5FE856-12CA-4A65-8DD8-D9539475AF63}" srcId="{1E8266B5-FD4B-46EC-9AC1-7B5CD502A3F6}" destId="{5C939E93-BEC6-43C7-ACF5-F34376A5E7E1}" srcOrd="2" destOrd="0" parTransId="{CB45BB59-7D9B-4A33-8E2B-A171D749BE41}" sibTransId="{CA64B13A-CCCF-48E7-ADBE-6990F438769F}"/>
    <dgm:cxn modelId="{6C2F461E-AE08-450C-B308-8189E1A8A7F6}" type="presOf" srcId="{E438038F-52FE-4083-958A-4448DEE12016}" destId="{92C4F1B3-08C7-47F8-B309-CB25D937C54D}" srcOrd="0" destOrd="6" presId="urn:microsoft.com/office/officeart/2005/8/layout/hList6"/>
    <dgm:cxn modelId="{A7E29DEA-040A-47AA-9F36-94D4250D652B}" type="presOf" srcId="{693BFAC5-B56E-4CCC-9E03-2DB603A1AD1A}" destId="{0E5A46C4-D9E0-4A5D-8408-73E482F77F9D}" srcOrd="0" destOrd="8" presId="urn:microsoft.com/office/officeart/2005/8/layout/hList6"/>
    <dgm:cxn modelId="{8128DE2B-F775-4BCC-994B-EA755F8BD698}" srcId="{20A9C7D7-D963-4198-99BA-3C836DEFCC66}" destId="{25231B3E-D8FA-4734-BEE7-02F3D4CF6DCE}" srcOrd="3" destOrd="0" parTransId="{AF080EF6-8B94-4BFA-B21E-F224987B76D9}" sibTransId="{63D23039-BEAC-4418-AA71-28237D082CEA}"/>
    <dgm:cxn modelId="{03C34F1A-1038-4DE4-AD99-B17FBBBE4625}" type="presOf" srcId="{6D742A7D-549A-43A3-82EF-029453A423A9}" destId="{92C4F1B3-08C7-47F8-B309-CB25D937C54D}" srcOrd="0" destOrd="8" presId="urn:microsoft.com/office/officeart/2005/8/layout/hList6"/>
    <dgm:cxn modelId="{D695180C-7309-4746-8E68-4C802CF62675}" srcId="{1E8266B5-FD4B-46EC-9AC1-7B5CD502A3F6}" destId="{CDC17F37-2BA1-43C7-926C-B29DF6882D23}" srcOrd="3" destOrd="0" parTransId="{D693C76B-B9C0-448B-BC10-1A657FAF9454}" sibTransId="{DBB0B154-9786-484C-B327-2FB35ACEAABE}"/>
    <dgm:cxn modelId="{D6E20006-6382-45B3-8782-0610683495C9}" srcId="{1E8266B5-FD4B-46EC-9AC1-7B5CD502A3F6}" destId="{E514DBB8-67E7-46E2-9F3A-238D36DB55B3}" srcOrd="0" destOrd="0" parTransId="{1BAAFCD7-7E85-4643-9EB2-D7A82C155EA2}" sibTransId="{2765F024-B31F-4088-85E4-4248A409F416}"/>
    <dgm:cxn modelId="{2DB37F1D-B5A7-4453-BFA3-CC13397C5BAA}" type="presOf" srcId="{9D315E9D-C757-4149-83D5-F8FECD750BE3}" destId="{0E5A46C4-D9E0-4A5D-8408-73E482F77F9D}" srcOrd="0" destOrd="6" presId="urn:microsoft.com/office/officeart/2005/8/layout/hList6"/>
    <dgm:cxn modelId="{219EA4B7-55DF-4505-889D-7B5EA12A6ABA}" type="presOf" srcId="{48CEFEA0-CE20-4B41-ADC5-9A8DCE0E5354}" destId="{29932BF5-17A7-413E-9380-98C429557316}" srcOrd="0" destOrd="0" presId="urn:microsoft.com/office/officeart/2005/8/layout/hList6"/>
    <dgm:cxn modelId="{C7F51D35-C7F5-4672-9E5B-2CAFFC4794C6}" type="presOf" srcId="{D99B0126-0718-4064-B07F-31C692FE2E3B}" destId="{CDB30270-3D09-4B38-B37A-A4F8CC486298}" srcOrd="0" destOrd="3" presId="urn:microsoft.com/office/officeart/2005/8/layout/hList6"/>
    <dgm:cxn modelId="{33650FE0-F229-45F2-883A-2BF9ABCFA67A}" type="presOf" srcId="{21520DBF-3142-4413-B060-19074DD5968D}" destId="{CDB30270-3D09-4B38-B37A-A4F8CC486298}" srcOrd="0" destOrd="6" presId="urn:microsoft.com/office/officeart/2005/8/layout/hList6"/>
    <dgm:cxn modelId="{1E65FF6F-A0DF-41F1-B19F-21BF32A42483}" type="presOf" srcId="{1FA813C4-22E2-413A-B4ED-6DEBF74BF956}" destId="{92C4F1B3-08C7-47F8-B309-CB25D937C54D}" srcOrd="0" destOrd="7" presId="urn:microsoft.com/office/officeart/2005/8/layout/hList6"/>
    <dgm:cxn modelId="{6A0201BA-E7BD-43CC-A825-85E9EC265456}" srcId="{C0CC2DE8-D50F-4324-A18B-749F7E877EDD}" destId="{48CEFEA0-CE20-4B41-ADC5-9A8DCE0E5354}" srcOrd="0" destOrd="0" parTransId="{551ECE1C-565D-409F-A74F-A0CC871D11DD}" sibTransId="{07757B41-B5AC-4394-A9E0-799CB0EE6923}"/>
    <dgm:cxn modelId="{A08B3346-7223-44A4-8436-8CCB77DB44B3}" type="presOf" srcId="{F9401E02-4CDD-4F29-8FBD-6AC9A429FBF2}" destId="{CDB30270-3D09-4B38-B37A-A4F8CC486298}" srcOrd="0" destOrd="8" presId="urn:microsoft.com/office/officeart/2005/8/layout/hList6"/>
    <dgm:cxn modelId="{5CAB39CC-8070-4410-A5E1-C9A4A10688BD}" type="presParOf" srcId="{886D56D6-8EAC-478F-BAFB-F2F05153C955}" destId="{29932BF5-17A7-413E-9380-98C429557316}" srcOrd="0" destOrd="0" presId="urn:microsoft.com/office/officeart/2005/8/layout/hList6"/>
    <dgm:cxn modelId="{E961C596-0CB1-4C61-B724-AA4FEAA3FE0E}" type="presParOf" srcId="{886D56D6-8EAC-478F-BAFB-F2F05153C955}" destId="{7D10BFD0-F955-4EDE-8986-03B8A9267024}" srcOrd="1" destOrd="0" presId="urn:microsoft.com/office/officeart/2005/8/layout/hList6"/>
    <dgm:cxn modelId="{63699AAB-9823-465D-9F16-E34A881E01DE}" type="presParOf" srcId="{886D56D6-8EAC-478F-BAFB-F2F05153C955}" destId="{92C4F1B3-08C7-47F8-B309-CB25D937C54D}" srcOrd="2" destOrd="0" presId="urn:microsoft.com/office/officeart/2005/8/layout/hList6"/>
    <dgm:cxn modelId="{AD19DAA1-A918-4F51-9A17-4B902CF0A8B0}" type="presParOf" srcId="{886D56D6-8EAC-478F-BAFB-F2F05153C955}" destId="{3503E341-AB7C-43C3-A048-E74100EE2576}" srcOrd="3" destOrd="0" presId="urn:microsoft.com/office/officeart/2005/8/layout/hList6"/>
    <dgm:cxn modelId="{D45A4333-6502-4DE2-B1EE-F5C327B83B35}" type="presParOf" srcId="{886D56D6-8EAC-478F-BAFB-F2F05153C955}" destId="{0E5A46C4-D9E0-4A5D-8408-73E482F77F9D}" srcOrd="4" destOrd="0" presId="urn:microsoft.com/office/officeart/2005/8/layout/hList6"/>
    <dgm:cxn modelId="{659F857A-916D-4BCF-9FD1-B610F24A7431}" type="presParOf" srcId="{886D56D6-8EAC-478F-BAFB-F2F05153C955}" destId="{9A533EE3-A3C3-409C-A982-34F925210AB0}" srcOrd="5" destOrd="0" presId="urn:microsoft.com/office/officeart/2005/8/layout/hList6"/>
    <dgm:cxn modelId="{27266CD9-8275-422F-A7D4-9A6F69E2E3A7}" type="presParOf" srcId="{886D56D6-8EAC-478F-BAFB-F2F05153C955}" destId="{CDB30270-3D09-4B38-B37A-A4F8CC486298}" srcOrd="6" destOrd="0" presId="urn:microsoft.com/office/officeart/2005/8/layout/hList6"/>
  </dgm:cxnLst>
  <dgm:bg>
    <a:noFill/>
  </dgm:bg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61B721-4389-40CA-B853-B1B28844929E}" type="doc">
      <dgm:prSet loTypeId="urn:microsoft.com/office/officeart/2005/8/layout/hProcess9" loCatId="process" qsTypeId="urn:microsoft.com/office/officeart/2005/8/quickstyle/3d2" qsCatId="3D" csTypeId="urn:microsoft.com/office/officeart/2005/8/colors/accent1_2" csCatId="accent1" phldr="1"/>
      <dgm:spPr/>
    </dgm:pt>
    <dgm:pt modelId="{9B2E7D1A-D284-4A9C-902A-DFF3E14E0735}">
      <dgm:prSet phldrT="[Text]"/>
      <dgm:spPr/>
      <dgm:t>
        <a:bodyPr/>
        <a:lstStyle/>
        <a:p>
          <a:r>
            <a:rPr lang="en-US" b="1" dirty="0" smtClean="0"/>
            <a:t>Single/Multi register </a:t>
          </a:r>
          <a:endParaRPr lang="en-US" b="1" dirty="0"/>
        </a:p>
      </dgm:t>
    </dgm:pt>
    <dgm:pt modelId="{B6652D61-AACB-491A-A8BC-774ACFF23DEC}" type="parTrans" cxnId="{DD812DAB-2423-4116-BB64-D01078A005D5}">
      <dgm:prSet/>
      <dgm:spPr/>
      <dgm:t>
        <a:bodyPr/>
        <a:lstStyle/>
        <a:p>
          <a:endParaRPr lang="en-US" b="1"/>
        </a:p>
      </dgm:t>
    </dgm:pt>
    <dgm:pt modelId="{D1AC21C9-5043-4668-83BC-D0AD12219CF4}" type="sibTrans" cxnId="{DD812DAB-2423-4116-BB64-D01078A005D5}">
      <dgm:prSet/>
      <dgm:spPr/>
      <dgm:t>
        <a:bodyPr/>
        <a:lstStyle/>
        <a:p>
          <a:endParaRPr lang="en-US" b="1"/>
        </a:p>
      </dgm:t>
    </dgm:pt>
    <dgm:pt modelId="{13BFCB30-6194-45CD-AF18-C36BBE1BF0C1}">
      <dgm:prSet phldrT="[Text]"/>
      <dgm:spPr/>
      <dgm:t>
        <a:bodyPr/>
        <a:lstStyle/>
        <a:p>
          <a:r>
            <a:rPr lang="en-US" b="1" dirty="0" smtClean="0"/>
            <a:t>TOD</a:t>
          </a:r>
          <a:endParaRPr lang="en-US" b="1" dirty="0"/>
        </a:p>
      </dgm:t>
    </dgm:pt>
    <dgm:pt modelId="{9611511A-6188-49B8-8382-012FBE6D7DB2}" type="parTrans" cxnId="{663B8F34-684C-407F-AD33-6D99E83C80E2}">
      <dgm:prSet/>
      <dgm:spPr/>
      <dgm:t>
        <a:bodyPr/>
        <a:lstStyle/>
        <a:p>
          <a:endParaRPr lang="en-US" b="1"/>
        </a:p>
      </dgm:t>
    </dgm:pt>
    <dgm:pt modelId="{616D5B87-85A1-451E-B25A-1891C7BA2EDB}" type="sibTrans" cxnId="{663B8F34-684C-407F-AD33-6D99E83C80E2}">
      <dgm:prSet/>
      <dgm:spPr/>
      <dgm:t>
        <a:bodyPr/>
        <a:lstStyle/>
        <a:p>
          <a:endParaRPr lang="en-US" b="1"/>
        </a:p>
      </dgm:t>
    </dgm:pt>
    <dgm:pt modelId="{6F4323AC-A213-42D7-B8E8-60D31A2D2477}">
      <dgm:prSet phldrT="[Text]"/>
      <dgm:spPr/>
      <dgm:t>
        <a:bodyPr/>
        <a:lstStyle/>
        <a:p>
          <a:r>
            <a:rPr lang="en-US" b="1" dirty="0" smtClean="0"/>
            <a:t>TPC Migration</a:t>
          </a:r>
          <a:endParaRPr lang="en-US" b="1" dirty="0"/>
        </a:p>
      </dgm:t>
    </dgm:pt>
    <dgm:pt modelId="{A0B01354-66F3-4BD5-BCFE-888CD93B9464}" type="sibTrans" cxnId="{5A381D2E-F0BB-432C-A3A9-4A232D509981}">
      <dgm:prSet/>
      <dgm:spPr/>
      <dgm:t>
        <a:bodyPr/>
        <a:lstStyle/>
        <a:p>
          <a:endParaRPr lang="en-US" b="1"/>
        </a:p>
      </dgm:t>
    </dgm:pt>
    <dgm:pt modelId="{D2F8211A-D260-4A8A-B13D-397CE2B0E905}" type="parTrans" cxnId="{5A381D2E-F0BB-432C-A3A9-4A232D509981}">
      <dgm:prSet/>
      <dgm:spPr/>
      <dgm:t>
        <a:bodyPr/>
        <a:lstStyle/>
        <a:p>
          <a:endParaRPr lang="en-US" b="1"/>
        </a:p>
      </dgm:t>
    </dgm:pt>
    <dgm:pt modelId="{00938386-5C0D-4FED-8A71-543B96FB098B}">
      <dgm:prSet phldrT="[Text]"/>
      <dgm:spPr/>
      <dgm:t>
        <a:bodyPr/>
        <a:lstStyle/>
        <a:p>
          <a:r>
            <a:rPr lang="en-US" b="1" dirty="0" smtClean="0"/>
            <a:t>Roof Top</a:t>
          </a:r>
        </a:p>
        <a:p>
          <a:r>
            <a:rPr lang="en-US" b="1" dirty="0" smtClean="0"/>
            <a:t>Solar</a:t>
          </a:r>
          <a:endParaRPr lang="en-US" b="1" dirty="0"/>
        </a:p>
      </dgm:t>
    </dgm:pt>
    <dgm:pt modelId="{1B27CBEF-57CE-473D-A55D-6B522C701DE3}" type="sibTrans" cxnId="{25DB234A-1AAA-4DC6-A284-ED2AB87AA134}">
      <dgm:prSet/>
      <dgm:spPr/>
      <dgm:t>
        <a:bodyPr/>
        <a:lstStyle/>
        <a:p>
          <a:endParaRPr lang="en-US" b="1"/>
        </a:p>
      </dgm:t>
    </dgm:pt>
    <dgm:pt modelId="{08353B84-95EB-4BC1-8EC9-624213DC6AFF}" type="parTrans" cxnId="{25DB234A-1AAA-4DC6-A284-ED2AB87AA134}">
      <dgm:prSet/>
      <dgm:spPr/>
      <dgm:t>
        <a:bodyPr/>
        <a:lstStyle/>
        <a:p>
          <a:endParaRPr lang="en-US" b="1"/>
        </a:p>
      </dgm:t>
    </dgm:pt>
    <dgm:pt modelId="{4BD57DE9-62F7-4F82-903D-A0A713A1CB26}">
      <dgm:prSet phldrT="[Text]"/>
      <dgm:spPr/>
      <dgm:t>
        <a:bodyPr/>
        <a:lstStyle/>
        <a:p>
          <a:r>
            <a:rPr lang="en-US" b="1" dirty="0" smtClean="0"/>
            <a:t>MYT</a:t>
          </a:r>
        </a:p>
        <a:p>
          <a:r>
            <a:rPr lang="en-US" b="1" dirty="0" smtClean="0"/>
            <a:t>Open Access</a:t>
          </a:r>
          <a:endParaRPr lang="en-US" b="1" dirty="0"/>
        </a:p>
      </dgm:t>
    </dgm:pt>
    <dgm:pt modelId="{A69C648A-6265-47C4-BF7C-394EEC23C38D}" type="parTrans" cxnId="{31A645D2-7821-469A-9176-D09BED17C6F6}">
      <dgm:prSet/>
      <dgm:spPr/>
      <dgm:t>
        <a:bodyPr/>
        <a:lstStyle/>
        <a:p>
          <a:endParaRPr lang="en-US" b="1"/>
        </a:p>
      </dgm:t>
    </dgm:pt>
    <dgm:pt modelId="{3A78D811-49B6-47C5-BA59-43398A30DCA5}" type="sibTrans" cxnId="{31A645D2-7821-469A-9176-D09BED17C6F6}">
      <dgm:prSet/>
      <dgm:spPr/>
      <dgm:t>
        <a:bodyPr/>
        <a:lstStyle/>
        <a:p>
          <a:endParaRPr lang="en-US" b="1"/>
        </a:p>
      </dgm:t>
    </dgm:pt>
    <dgm:pt modelId="{E3EC497D-6040-488A-9B45-459AFFDA8883}">
      <dgm:prSet phldrT="[Text]"/>
      <dgm:spPr/>
      <dgm:t>
        <a:bodyPr/>
        <a:lstStyle/>
        <a:p>
          <a:r>
            <a:rPr lang="en-US" b="1" dirty="0" smtClean="0"/>
            <a:t>RTP</a:t>
          </a:r>
        </a:p>
        <a:p>
          <a:r>
            <a:rPr lang="en-US" b="1" dirty="0" smtClean="0"/>
            <a:t>EV</a:t>
          </a:r>
          <a:endParaRPr lang="en-US" b="1" dirty="0"/>
        </a:p>
      </dgm:t>
    </dgm:pt>
    <dgm:pt modelId="{B181A9E1-63FD-4083-80B3-0D9A32C3D79B}" type="parTrans" cxnId="{43DFA397-B6A4-4CF7-A9FE-A40BC259922D}">
      <dgm:prSet/>
      <dgm:spPr/>
      <dgm:t>
        <a:bodyPr/>
        <a:lstStyle/>
        <a:p>
          <a:endParaRPr lang="en-US" b="1"/>
        </a:p>
      </dgm:t>
    </dgm:pt>
    <dgm:pt modelId="{047515C5-B5E1-4BF3-9974-6936B5C73115}" type="sibTrans" cxnId="{43DFA397-B6A4-4CF7-A9FE-A40BC259922D}">
      <dgm:prSet/>
      <dgm:spPr/>
      <dgm:t>
        <a:bodyPr/>
        <a:lstStyle/>
        <a:p>
          <a:endParaRPr lang="en-US" b="1"/>
        </a:p>
      </dgm:t>
    </dgm:pt>
    <dgm:pt modelId="{38F42605-E729-409E-AB4E-0F4BEC3F0EAA}" type="pres">
      <dgm:prSet presAssocID="{7F61B721-4389-40CA-B853-B1B28844929E}" presName="CompostProcess" presStyleCnt="0">
        <dgm:presLayoutVars>
          <dgm:dir/>
          <dgm:resizeHandles val="exact"/>
        </dgm:presLayoutVars>
      </dgm:prSet>
      <dgm:spPr/>
    </dgm:pt>
    <dgm:pt modelId="{EDF316B5-A1A9-4841-9EC1-07C428E5D135}" type="pres">
      <dgm:prSet presAssocID="{7F61B721-4389-40CA-B853-B1B28844929E}" presName="arrow" presStyleLbl="bgShp" presStyleIdx="0" presStyleCnt="1"/>
      <dgm:spPr/>
    </dgm:pt>
    <dgm:pt modelId="{E4A68DE3-F1B0-4386-AD91-7B98AA351C89}" type="pres">
      <dgm:prSet presAssocID="{7F61B721-4389-40CA-B853-B1B28844929E}" presName="linearProcess" presStyleCnt="0"/>
      <dgm:spPr/>
    </dgm:pt>
    <dgm:pt modelId="{028CEB48-D665-4EE9-9330-F9CD681F6A09}" type="pres">
      <dgm:prSet presAssocID="{9B2E7D1A-D284-4A9C-902A-DFF3E14E0735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B4DAAD-2E60-49C6-8702-6FBC26099CE4}" type="pres">
      <dgm:prSet presAssocID="{D1AC21C9-5043-4668-83BC-D0AD12219CF4}" presName="sibTrans" presStyleCnt="0"/>
      <dgm:spPr/>
    </dgm:pt>
    <dgm:pt modelId="{E9AD6BD3-A45E-49B4-ADC7-5FB85057260E}" type="pres">
      <dgm:prSet presAssocID="{13BFCB30-6194-45CD-AF18-C36BBE1BF0C1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9EBBEB-CD23-4AC0-A06D-4541F1EBCED5}" type="pres">
      <dgm:prSet presAssocID="{616D5B87-85A1-451E-B25A-1891C7BA2EDB}" presName="sibTrans" presStyleCnt="0"/>
      <dgm:spPr/>
    </dgm:pt>
    <dgm:pt modelId="{F2B1A62A-FC94-4C4C-A24E-CF36EBD789F1}" type="pres">
      <dgm:prSet presAssocID="{6F4323AC-A213-42D7-B8E8-60D31A2D2477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FBB281-9E30-409B-8911-C6D87F73F779}" type="pres">
      <dgm:prSet presAssocID="{A0B01354-66F3-4BD5-BCFE-888CD93B9464}" presName="sibTrans" presStyleCnt="0"/>
      <dgm:spPr/>
    </dgm:pt>
    <dgm:pt modelId="{F20A2B1A-897F-4EBD-B5F7-4A71CFB6C490}" type="pres">
      <dgm:prSet presAssocID="{4BD57DE9-62F7-4F82-903D-A0A713A1CB26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7539D3-9319-405C-A673-5F36FA128A33}" type="pres">
      <dgm:prSet presAssocID="{3A78D811-49B6-47C5-BA59-43398A30DCA5}" presName="sibTrans" presStyleCnt="0"/>
      <dgm:spPr/>
    </dgm:pt>
    <dgm:pt modelId="{75C4056E-3F26-47F1-A7AB-6D1D55734B05}" type="pres">
      <dgm:prSet presAssocID="{00938386-5C0D-4FED-8A71-543B96FB098B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272929-0FEB-44CC-AE30-36E40C4BBBF4}" type="pres">
      <dgm:prSet presAssocID="{1B27CBEF-57CE-473D-A55D-6B522C701DE3}" presName="sibTrans" presStyleCnt="0"/>
      <dgm:spPr/>
    </dgm:pt>
    <dgm:pt modelId="{9CAC7CC0-4268-4382-A1F9-6ACBDBE4A811}" type="pres">
      <dgm:prSet presAssocID="{E3EC497D-6040-488A-9B45-459AFFDA8883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D812DAB-2423-4116-BB64-D01078A005D5}" srcId="{7F61B721-4389-40CA-B853-B1B28844929E}" destId="{9B2E7D1A-D284-4A9C-902A-DFF3E14E0735}" srcOrd="0" destOrd="0" parTransId="{B6652D61-AACB-491A-A8BC-774ACFF23DEC}" sibTransId="{D1AC21C9-5043-4668-83BC-D0AD12219CF4}"/>
    <dgm:cxn modelId="{E9BF5B55-18B3-4C8A-92DB-35A716EAE9FD}" type="presOf" srcId="{4BD57DE9-62F7-4F82-903D-A0A713A1CB26}" destId="{F20A2B1A-897F-4EBD-B5F7-4A71CFB6C490}" srcOrd="0" destOrd="0" presId="urn:microsoft.com/office/officeart/2005/8/layout/hProcess9"/>
    <dgm:cxn modelId="{64FE6E98-3C2E-49CA-AF66-D139EE1C8C68}" type="presOf" srcId="{00938386-5C0D-4FED-8A71-543B96FB098B}" destId="{75C4056E-3F26-47F1-A7AB-6D1D55734B05}" srcOrd="0" destOrd="0" presId="urn:microsoft.com/office/officeart/2005/8/layout/hProcess9"/>
    <dgm:cxn modelId="{998682F6-42AD-49F1-83BC-02A216CB12E5}" type="presOf" srcId="{6F4323AC-A213-42D7-B8E8-60D31A2D2477}" destId="{F2B1A62A-FC94-4C4C-A24E-CF36EBD789F1}" srcOrd="0" destOrd="0" presId="urn:microsoft.com/office/officeart/2005/8/layout/hProcess9"/>
    <dgm:cxn modelId="{DE2C670E-1C6D-4BAD-BDA2-42DFB633D3F1}" type="presOf" srcId="{13BFCB30-6194-45CD-AF18-C36BBE1BF0C1}" destId="{E9AD6BD3-A45E-49B4-ADC7-5FB85057260E}" srcOrd="0" destOrd="0" presId="urn:microsoft.com/office/officeart/2005/8/layout/hProcess9"/>
    <dgm:cxn modelId="{43DFA397-B6A4-4CF7-A9FE-A40BC259922D}" srcId="{7F61B721-4389-40CA-B853-B1B28844929E}" destId="{E3EC497D-6040-488A-9B45-459AFFDA8883}" srcOrd="5" destOrd="0" parTransId="{B181A9E1-63FD-4083-80B3-0D9A32C3D79B}" sibTransId="{047515C5-B5E1-4BF3-9974-6936B5C73115}"/>
    <dgm:cxn modelId="{90FFC5B3-0242-479F-A6D5-5D2066BA8C84}" type="presOf" srcId="{7F61B721-4389-40CA-B853-B1B28844929E}" destId="{38F42605-E729-409E-AB4E-0F4BEC3F0EAA}" srcOrd="0" destOrd="0" presId="urn:microsoft.com/office/officeart/2005/8/layout/hProcess9"/>
    <dgm:cxn modelId="{34BD52B4-9F08-43A1-8965-C87E24A7693D}" type="presOf" srcId="{9B2E7D1A-D284-4A9C-902A-DFF3E14E0735}" destId="{028CEB48-D665-4EE9-9330-F9CD681F6A09}" srcOrd="0" destOrd="0" presId="urn:microsoft.com/office/officeart/2005/8/layout/hProcess9"/>
    <dgm:cxn modelId="{663B8F34-684C-407F-AD33-6D99E83C80E2}" srcId="{7F61B721-4389-40CA-B853-B1B28844929E}" destId="{13BFCB30-6194-45CD-AF18-C36BBE1BF0C1}" srcOrd="1" destOrd="0" parTransId="{9611511A-6188-49B8-8382-012FBE6D7DB2}" sibTransId="{616D5B87-85A1-451E-B25A-1891C7BA2EDB}"/>
    <dgm:cxn modelId="{5A381D2E-F0BB-432C-A3A9-4A232D509981}" srcId="{7F61B721-4389-40CA-B853-B1B28844929E}" destId="{6F4323AC-A213-42D7-B8E8-60D31A2D2477}" srcOrd="2" destOrd="0" parTransId="{D2F8211A-D260-4A8A-B13D-397CE2B0E905}" sibTransId="{A0B01354-66F3-4BD5-BCFE-888CD93B9464}"/>
    <dgm:cxn modelId="{5054B330-C6B7-4A67-943D-F2C5D410F1B6}" type="presOf" srcId="{E3EC497D-6040-488A-9B45-459AFFDA8883}" destId="{9CAC7CC0-4268-4382-A1F9-6ACBDBE4A811}" srcOrd="0" destOrd="0" presId="urn:microsoft.com/office/officeart/2005/8/layout/hProcess9"/>
    <dgm:cxn modelId="{25DB234A-1AAA-4DC6-A284-ED2AB87AA134}" srcId="{7F61B721-4389-40CA-B853-B1B28844929E}" destId="{00938386-5C0D-4FED-8A71-543B96FB098B}" srcOrd="4" destOrd="0" parTransId="{08353B84-95EB-4BC1-8EC9-624213DC6AFF}" sibTransId="{1B27CBEF-57CE-473D-A55D-6B522C701DE3}"/>
    <dgm:cxn modelId="{31A645D2-7821-469A-9176-D09BED17C6F6}" srcId="{7F61B721-4389-40CA-B853-B1B28844929E}" destId="{4BD57DE9-62F7-4F82-903D-A0A713A1CB26}" srcOrd="3" destOrd="0" parTransId="{A69C648A-6265-47C4-BF7C-394EEC23C38D}" sibTransId="{3A78D811-49B6-47C5-BA59-43398A30DCA5}"/>
    <dgm:cxn modelId="{C1B98275-1070-4F17-98F5-092C1180193D}" type="presParOf" srcId="{38F42605-E729-409E-AB4E-0F4BEC3F0EAA}" destId="{EDF316B5-A1A9-4841-9EC1-07C428E5D135}" srcOrd="0" destOrd="0" presId="urn:microsoft.com/office/officeart/2005/8/layout/hProcess9"/>
    <dgm:cxn modelId="{9E2D01F1-3F29-4DD8-AC10-A2116975718E}" type="presParOf" srcId="{38F42605-E729-409E-AB4E-0F4BEC3F0EAA}" destId="{E4A68DE3-F1B0-4386-AD91-7B98AA351C89}" srcOrd="1" destOrd="0" presId="urn:microsoft.com/office/officeart/2005/8/layout/hProcess9"/>
    <dgm:cxn modelId="{B0B49277-00DB-4317-80CC-76D80C14940F}" type="presParOf" srcId="{E4A68DE3-F1B0-4386-AD91-7B98AA351C89}" destId="{028CEB48-D665-4EE9-9330-F9CD681F6A09}" srcOrd="0" destOrd="0" presId="urn:microsoft.com/office/officeart/2005/8/layout/hProcess9"/>
    <dgm:cxn modelId="{712AEB68-B109-41FF-B145-D113944B8516}" type="presParOf" srcId="{E4A68DE3-F1B0-4386-AD91-7B98AA351C89}" destId="{F9B4DAAD-2E60-49C6-8702-6FBC26099CE4}" srcOrd="1" destOrd="0" presId="urn:microsoft.com/office/officeart/2005/8/layout/hProcess9"/>
    <dgm:cxn modelId="{809D424A-EADC-4229-AC3A-F798AA3EBA0B}" type="presParOf" srcId="{E4A68DE3-F1B0-4386-AD91-7B98AA351C89}" destId="{E9AD6BD3-A45E-49B4-ADC7-5FB85057260E}" srcOrd="2" destOrd="0" presId="urn:microsoft.com/office/officeart/2005/8/layout/hProcess9"/>
    <dgm:cxn modelId="{959C6130-5E90-48CA-8105-1C155DA65F80}" type="presParOf" srcId="{E4A68DE3-F1B0-4386-AD91-7B98AA351C89}" destId="{D79EBBEB-CD23-4AC0-A06D-4541F1EBCED5}" srcOrd="3" destOrd="0" presId="urn:microsoft.com/office/officeart/2005/8/layout/hProcess9"/>
    <dgm:cxn modelId="{27FC8704-40A7-43FB-92CB-9B22BC8E018C}" type="presParOf" srcId="{E4A68DE3-F1B0-4386-AD91-7B98AA351C89}" destId="{F2B1A62A-FC94-4C4C-A24E-CF36EBD789F1}" srcOrd="4" destOrd="0" presId="urn:microsoft.com/office/officeart/2005/8/layout/hProcess9"/>
    <dgm:cxn modelId="{7693E2FD-0FED-43A6-8821-EAFBE900DAC8}" type="presParOf" srcId="{E4A68DE3-F1B0-4386-AD91-7B98AA351C89}" destId="{E3FBB281-9E30-409B-8911-C6D87F73F779}" srcOrd="5" destOrd="0" presId="urn:microsoft.com/office/officeart/2005/8/layout/hProcess9"/>
    <dgm:cxn modelId="{E5F2B5B4-67E8-4422-BDCD-30C2CE144812}" type="presParOf" srcId="{E4A68DE3-F1B0-4386-AD91-7B98AA351C89}" destId="{F20A2B1A-897F-4EBD-B5F7-4A71CFB6C490}" srcOrd="6" destOrd="0" presId="urn:microsoft.com/office/officeart/2005/8/layout/hProcess9"/>
    <dgm:cxn modelId="{9F03B691-99B6-4879-A4FA-55169CAD260E}" type="presParOf" srcId="{E4A68DE3-F1B0-4386-AD91-7B98AA351C89}" destId="{577539D3-9319-405C-A673-5F36FA128A33}" srcOrd="7" destOrd="0" presId="urn:microsoft.com/office/officeart/2005/8/layout/hProcess9"/>
    <dgm:cxn modelId="{AA523FAB-77BA-4EF4-B318-7053743F7DC9}" type="presParOf" srcId="{E4A68DE3-F1B0-4386-AD91-7B98AA351C89}" destId="{75C4056E-3F26-47F1-A7AB-6D1D55734B05}" srcOrd="8" destOrd="0" presId="urn:microsoft.com/office/officeart/2005/8/layout/hProcess9"/>
    <dgm:cxn modelId="{33B4A0E4-2BE6-443D-9F74-C8B7792C3BB9}" type="presParOf" srcId="{E4A68DE3-F1B0-4386-AD91-7B98AA351C89}" destId="{E5272929-0FEB-44CC-AE30-36E40C4BBBF4}" srcOrd="9" destOrd="0" presId="urn:microsoft.com/office/officeart/2005/8/layout/hProcess9"/>
    <dgm:cxn modelId="{160E5CAB-0F59-49E2-AFF2-5413B2673740}" type="presParOf" srcId="{E4A68DE3-F1B0-4386-AD91-7B98AA351C89}" destId="{9CAC7CC0-4268-4382-A1F9-6ACBDBE4A811}" srcOrd="10" destOrd="0" presId="urn:microsoft.com/office/officeart/2005/8/layout/hProcess9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A7FF634-EFB2-4815-A6EE-A4E3F31815A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F42CCBB-B24A-47B4-80F2-09611F5D61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9EB0C7-8A23-4532-9E47-5524CACA77C8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42CCBB-B24A-47B4-80F2-09611F5D614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6175" y="682625"/>
            <a:ext cx="4573588" cy="34321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3794" y="4342777"/>
            <a:ext cx="5490412" cy="4118230"/>
          </a:xfrm>
          <a:noFill/>
        </p:spPr>
        <p:txBody>
          <a:bodyPr wrap="square" lIns="84886" tIns="42442" rIns="84886" bIns="42442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c id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MUM-RLP007-20040713-(new connection)(AG)(rd)</a:t>
            </a:r>
          </a:p>
        </p:txBody>
      </p:sp>
      <p:sp>
        <p:nvSpPr>
          <p:cNvPr id="5" name="pg num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61AE45-CDFA-41E1-8DCC-0334A87331E1}" type="slidenum">
              <a:rPr lang="en-US"/>
              <a:pPr/>
              <a:t>9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797050" y="1177925"/>
            <a:ext cx="10409238" cy="7808913"/>
          </a:xfrm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0983" y="340103"/>
            <a:ext cx="5843587" cy="219559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2CD530-21A0-4004-BFC2-C7A3145041A4}" type="slidenum">
              <a:rPr lang="en-US" smtClean="0">
                <a:latin typeface="Arial" pitchFamily="34" charset="0"/>
              </a:rPr>
              <a:pPr/>
              <a:t>10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4537" cy="3416300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9EB0C7-8A23-4532-9E47-5524CACA77C8}" type="slidenum">
              <a:rPr lang="en-US" smtClean="0"/>
              <a:pPr/>
              <a:t>16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8" descr="PPT_template2011 Front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62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2286000" y="3352800"/>
            <a:ext cx="6019800" cy="688975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63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2289175" y="4191000"/>
            <a:ext cx="4572000" cy="685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i="1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838200"/>
            <a:ext cx="22098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838200"/>
            <a:ext cx="64770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48E2-4000-4B3B-A4DE-07A3893EF2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839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752600"/>
            <a:ext cx="8839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" y="4191000"/>
            <a:ext cx="8839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C2838-F115-4300-9FF3-9A02FCEB01D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839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1752600"/>
            <a:ext cx="43434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52600"/>
            <a:ext cx="43434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CB5CC-3D47-4931-82CA-88C1021FA0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839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752600"/>
            <a:ext cx="43434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0" y="1752600"/>
            <a:ext cx="43434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AE9995-CA5B-4A3B-859B-6A86378B74E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839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1752600"/>
            <a:ext cx="88392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200" y="4267200"/>
            <a:ext cx="8839200" cy="2133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6320A-D704-40DB-A3A0-303B8847A0F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839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76200" y="1752600"/>
            <a:ext cx="4343400" cy="464820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0" y="1752600"/>
            <a:ext cx="43434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43739-1233-47FC-BD42-C41BA05792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839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752600"/>
            <a:ext cx="4343400" cy="2133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76200" y="4038600"/>
            <a:ext cx="4343400" cy="2362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0" y="1752600"/>
            <a:ext cx="43434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52772-B581-47EE-AF33-74C44069F95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839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76200" y="1739900"/>
            <a:ext cx="4343400" cy="4648200"/>
          </a:xfrm>
        </p:spPr>
        <p:txBody>
          <a:bodyPr/>
          <a:lstStyle/>
          <a:p>
            <a:pPr lvl="0"/>
            <a:endParaRPr lang="en-IN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0" y="1739900"/>
            <a:ext cx="4343400" cy="464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2F159-FD67-4CD9-BAC1-86521C4CB42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38200"/>
            <a:ext cx="88392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76200" y="1739900"/>
            <a:ext cx="8839200" cy="46482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739153"/>
            <a:ext cx="8839200" cy="4648200"/>
          </a:xfrm>
        </p:spPr>
        <p:txBody>
          <a:bodyPr/>
          <a:lstStyle>
            <a:lvl1pPr>
              <a:buSzPct val="70000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SzPct val="100000"/>
              <a:buFont typeface="Arial" pitchFamily="34" charset="0"/>
              <a:buChar char="–"/>
              <a:defRPr/>
            </a:lvl3pPr>
            <a:lvl4pPr>
              <a:buSzPct val="100000"/>
              <a:buFont typeface="Arial" pitchFamily="34" charset="0"/>
              <a:buChar char="•"/>
              <a:defRPr/>
            </a:lvl4pPr>
            <a:lvl5pPr>
              <a:buSzPct val="100000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E8DE0-7188-4074-91C9-5B1EB347FE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25"/>
            <a:ext cx="7772400" cy="1057275"/>
          </a:xfrm>
        </p:spPr>
        <p:txBody>
          <a:bodyPr anchor="t"/>
          <a:lstStyle>
            <a:lvl1pPr algn="l">
              <a:defRPr sz="3600" b="0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114800"/>
            <a:ext cx="7772400" cy="4333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7F44B-71F4-411B-8547-A95BF6971A76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739153"/>
            <a:ext cx="4343400" cy="4572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39153"/>
            <a:ext cx="4343400" cy="4572000"/>
          </a:xfrm>
        </p:spPr>
        <p:txBody>
          <a:bodyPr/>
          <a:lstStyle>
            <a:lvl1pPr>
              <a:defRPr sz="2400">
                <a:solidFill>
                  <a:srgbClr val="034EA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1EE33-3B34-4AE6-9B69-C151D2D31AEA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A8579-3E99-4875-84C8-A652CAEE06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C5CF24-1EB7-4373-B272-7A4043AA74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3008313" cy="1162050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85800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4785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77188-2D6F-4660-A47F-5FB5936FDB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863600"/>
            <a:ext cx="8458200" cy="566738"/>
          </a:xfrm>
        </p:spPr>
        <p:txBody>
          <a:bodyPr anchor="b"/>
          <a:lstStyle>
            <a:lvl1pPr algn="l">
              <a:def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DA0000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05000" y="1676400"/>
            <a:ext cx="5257800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05000" y="5638800"/>
            <a:ext cx="52578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0FF7F-2800-46B3-A00F-5BA82799DBC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147C65-E3D9-4627-9582-6107FEE66128}" type="slidenum">
              <a:rPr lang="en-US"/>
              <a:pPr>
                <a:defRPr/>
              </a:pPr>
              <a:t>‹#›</a:t>
            </a:fld>
            <a:r>
              <a:rPr lang="en-US" dirty="0"/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0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1032" name="Picture 7" descr="PPT_template2011-Inner_top"/>
            <p:cNvPicPr>
              <a:picLocks noChangeAspect="1" noChangeArrowheads="1"/>
            </p:cNvPicPr>
            <p:nvPr userDrawn="1"/>
          </p:nvPicPr>
          <p:blipFill>
            <a:blip r:embed="rId20"/>
            <a:srcRect/>
            <a:stretch>
              <a:fillRect/>
            </a:stretch>
          </p:blipFill>
          <p:spPr bwMode="auto">
            <a:xfrm>
              <a:off x="0" y="0"/>
              <a:ext cx="9140825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Line 10"/>
            <p:cNvSpPr>
              <a:spLocks noChangeShapeType="1"/>
            </p:cNvSpPr>
            <p:nvPr userDrawn="1"/>
          </p:nvSpPr>
          <p:spPr bwMode="auto">
            <a:xfrm>
              <a:off x="0" y="590550"/>
              <a:ext cx="9144000" cy="0"/>
            </a:xfrm>
            <a:prstGeom prst="line">
              <a:avLst/>
            </a:prstGeom>
            <a:noFill/>
            <a:ln w="28575">
              <a:solidFill>
                <a:srgbClr val="034EA8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0" name="Rectangle 11"/>
            <p:cNvSpPr>
              <a:spLocks noChangeArrowheads="1"/>
            </p:cNvSpPr>
            <p:nvPr userDrawn="1"/>
          </p:nvSpPr>
          <p:spPr bwMode="auto">
            <a:xfrm>
              <a:off x="0" y="6629400"/>
              <a:ext cx="9144000" cy="228600"/>
            </a:xfrm>
            <a:prstGeom prst="rect">
              <a:avLst/>
            </a:prstGeom>
            <a:solidFill>
              <a:srgbClr val="0348A8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8382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739900"/>
            <a:ext cx="88392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3" name="Text Box 29"/>
          <p:cNvSpPr txBox="1">
            <a:spLocks noChangeArrowheads="1"/>
          </p:cNvSpPr>
          <p:nvPr userDrawn="1"/>
        </p:nvSpPr>
        <p:spPr bwMode="auto">
          <a:xfrm>
            <a:off x="0" y="6611938"/>
            <a:ext cx="9144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Confidential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686800" y="6630988"/>
            <a:ext cx="457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F068F75-37A5-49F4-96C8-CBCCE79625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Box 29"/>
          <p:cNvSpPr txBox="1">
            <a:spLocks noChangeArrowheads="1"/>
          </p:cNvSpPr>
          <p:nvPr userDrawn="1"/>
        </p:nvSpPr>
        <p:spPr bwMode="auto">
          <a:xfrm>
            <a:off x="7950200" y="6624638"/>
            <a:ext cx="838200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Slide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2" r:id="rId1"/>
    <p:sldLayoutId id="2147484541" r:id="rId2"/>
    <p:sldLayoutId id="2147484543" r:id="rId3"/>
    <p:sldLayoutId id="2147484544" r:id="rId4"/>
    <p:sldLayoutId id="2147484540" r:id="rId5"/>
    <p:sldLayoutId id="2147484539" r:id="rId6"/>
    <p:sldLayoutId id="2147484538" r:id="rId7"/>
    <p:sldLayoutId id="2147484537" r:id="rId8"/>
    <p:sldLayoutId id="2147484545" r:id="rId9"/>
    <p:sldLayoutId id="2147484536" r:id="rId10"/>
    <p:sldLayoutId id="2147484535" r:id="rId11"/>
    <p:sldLayoutId id="2147484534" r:id="rId12"/>
    <p:sldLayoutId id="2147484533" r:id="rId13"/>
    <p:sldLayoutId id="2147484532" r:id="rId14"/>
    <p:sldLayoutId id="2147484531" r:id="rId15"/>
    <p:sldLayoutId id="2147484530" r:id="rId16"/>
    <p:sldLayoutId id="2147484529" r:id="rId17"/>
    <p:sldLayoutId id="2147484546" r:id="rId1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A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A00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A00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A00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DA0000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34EA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34EA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34EA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34EA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SzPct val="70000"/>
        <a:buFont typeface="Wingdings" pitchFamily="2" charset="2"/>
        <a:buChar char="q"/>
        <a:defRPr sz="2400">
          <a:solidFill>
            <a:srgbClr val="034EA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Font typeface="Wingdings" pitchFamily="2" charset="2"/>
        <a:buChar char="§"/>
        <a:defRPr sz="2000">
          <a:solidFill>
            <a:srgbClr val="034EA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SzPct val="100000"/>
        <a:buFont typeface="Arial" charset="0"/>
        <a:buChar char="–"/>
        <a:defRPr sz="2400">
          <a:solidFill>
            <a:srgbClr val="034EA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SzPct val="100000"/>
        <a:buFont typeface="Arial" charset="0"/>
        <a:buChar char="•"/>
        <a:defRPr sz="1600">
          <a:solidFill>
            <a:srgbClr val="034EA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DA0000"/>
        </a:buClr>
        <a:buSzPct val="100000"/>
        <a:buFont typeface="Arial" charset="0"/>
        <a:buChar char="»"/>
        <a:defRPr sz="1400">
          <a:solidFill>
            <a:srgbClr val="034EA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SzPct val="75000"/>
        <a:buFont typeface="Arial" charset="0"/>
        <a:buChar char="»"/>
        <a:defRPr sz="1400">
          <a:solidFill>
            <a:srgbClr val="0064B4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SzPct val="75000"/>
        <a:buFont typeface="Arial" charset="0"/>
        <a:buChar char="»"/>
        <a:defRPr sz="1400">
          <a:solidFill>
            <a:srgbClr val="0064B4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SzPct val="75000"/>
        <a:buFont typeface="Arial" charset="0"/>
        <a:buChar char="»"/>
        <a:defRPr sz="1400">
          <a:solidFill>
            <a:srgbClr val="0064B4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0000"/>
        </a:buClr>
        <a:buSzPct val="75000"/>
        <a:buFont typeface="Arial" charset="0"/>
        <a:buChar char="»"/>
        <a:defRPr sz="1400">
          <a:solidFill>
            <a:srgbClr val="0064B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wmf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ebengineering.ca/wp-content/uploads/2013/12/13-Energy-Audit.jpg" TargetMode="External"/><Relationship Id="rId13" Type="http://schemas.openxmlformats.org/officeDocument/2006/relationships/image" Target="../media/image28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hyperlink" Target="https://www.google.co.in/url?q=http://www.axisdmsuite.com/axis-technologys-dmsuite-achieves-certified-integration-sap-erp-running-sap-hana/&amp;sa=U&amp;ei=neJIU6auDOrH0QHBsIHwBA&amp;ved=0CDMQ9QEwAw&amp;usg=AFQjCNFfibwu7sX2CvkDu5IYxiqr88UJBQ" TargetMode="External"/><Relationship Id="rId17" Type="http://schemas.openxmlformats.org/officeDocument/2006/relationships/image" Target="../media/image30.jpeg"/><Relationship Id="rId2" Type="http://schemas.openxmlformats.org/officeDocument/2006/relationships/image" Target="../media/image19.png"/><Relationship Id="rId16" Type="http://schemas.openxmlformats.org/officeDocument/2006/relationships/hyperlink" Target="https://www.google.co.in/url?q=http://www.securetogether.com/en/products/energy/electricity-metering-products/direct-connected-metering/sprint-range&amp;sa=U&amp;ei=l4JKU6rOJsaxrgfM94HAAg&amp;ved=0CC0Q9QEwAA&amp;usg=AFQjCNHoNH5VC6Ks__U_ZKr2sN-lrEqWEw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7.jpeg"/><Relationship Id="rId5" Type="http://schemas.openxmlformats.org/officeDocument/2006/relationships/image" Target="../media/image22.png"/><Relationship Id="rId15" Type="http://schemas.openxmlformats.org/officeDocument/2006/relationships/image" Target="../media/image29.jpeg"/><Relationship Id="rId10" Type="http://schemas.openxmlformats.org/officeDocument/2006/relationships/image" Target="../media/image26.jpeg"/><Relationship Id="rId4" Type="http://schemas.openxmlformats.org/officeDocument/2006/relationships/image" Target="../media/image21.png"/><Relationship Id="rId9" Type="http://schemas.openxmlformats.org/officeDocument/2006/relationships/image" Target="../media/image25.jpeg"/><Relationship Id="rId14" Type="http://schemas.openxmlformats.org/officeDocument/2006/relationships/hyperlink" Target="https://www.google.co.in/url?q=http://en.wikipedia.org/wiki/Desktop_computer&amp;sa=U&amp;ei=EkNKU7X5HIjtrAfytYCoBA&amp;ved=0CEcQ9QEwDQ&amp;usg=AFQjCNGP71G5N5FKAGPETxgZCrh26fMKeg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jpe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34.jpeg"/><Relationship Id="rId5" Type="http://schemas.openxmlformats.org/officeDocument/2006/relationships/image" Target="../media/image22.png"/><Relationship Id="rId10" Type="http://schemas.openxmlformats.org/officeDocument/2006/relationships/image" Target="../media/image33.jpeg"/><Relationship Id="rId4" Type="http://schemas.openxmlformats.org/officeDocument/2006/relationships/image" Target="../media/image21.png"/><Relationship Id="rId9" Type="http://schemas.openxmlformats.org/officeDocument/2006/relationships/image" Target="../media/image32.png"/><Relationship Id="rId14" Type="http://schemas.openxmlformats.org/officeDocument/2006/relationships/image" Target="../media/image3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Image result for images of dot 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676" name="AutoShape 4" descr="Image result for images of dot 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678" name="AutoShape 6" descr="Image result for images of dot 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682" name="AutoShape 10" descr="Image result for images of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684" name="AutoShape 12" descr="Image result for images of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228600" y="4038600"/>
            <a:ext cx="4014788" cy="381000"/>
          </a:xfrm>
        </p:spPr>
        <p:txBody>
          <a:bodyPr/>
          <a:lstStyle/>
          <a:p>
            <a:pPr algn="l" eaLnBrk="1" hangingPunct="1">
              <a:spcBef>
                <a:spcPct val="0"/>
              </a:spcBef>
              <a:buClrTx/>
              <a:buSzTx/>
              <a:buFontTx/>
              <a:buNone/>
            </a:pPr>
            <a:fld id="{430CCA05-1B16-429D-A210-9999EFA10D0B}" type="datetime2">
              <a:rPr lang="en-US" sz="1800" smtClean="0">
                <a:solidFill>
                  <a:schemeClr val="bg1"/>
                </a:solidFill>
              </a:rPr>
              <a:pPr algn="l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Tuesday, December 5, 2017</a:t>
            </a:fld>
            <a:endParaRPr lang="en-US" sz="1800" dirty="0" smtClean="0">
              <a:solidFill>
                <a:schemeClr val="bg1"/>
              </a:solidFill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98450" y="3886200"/>
            <a:ext cx="7764463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28600" y="3044825"/>
            <a:ext cx="7848600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lvl="0" eaLnBrk="0" hangingPunct="0"/>
            <a:r>
              <a:rPr lang="en-US" sz="3200" dirty="0" smtClean="0">
                <a:solidFill>
                  <a:schemeClr val="bg1"/>
                </a:solidFill>
              </a:rPr>
              <a:t>Billing &amp; Energy Accounting 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13" name="Picture 11" descr="mumbai distribution"/>
          <p:cNvPicPr>
            <a:picLocks noChangeAspect="1" noChangeArrowheads="1"/>
          </p:cNvPicPr>
          <p:nvPr/>
        </p:nvPicPr>
        <p:blipFill>
          <a:blip r:embed="rId3"/>
          <a:srcRect t="23213"/>
          <a:stretch>
            <a:fillRect/>
          </a:stretch>
        </p:blipFill>
        <p:spPr bwMode="auto">
          <a:xfrm>
            <a:off x="6156325" y="4608522"/>
            <a:ext cx="2682875" cy="1984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743200" y="3644900"/>
            <a:ext cx="2743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DA0000"/>
              </a:buClr>
              <a:buSzPct val="70000"/>
              <a:buFont typeface="Wingdings" pitchFamily="2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8610" name="Picture 2" descr="Image result for images of billi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52800" y="4572000"/>
            <a:ext cx="2628900" cy="2057400"/>
          </a:xfrm>
          <a:prstGeom prst="rect">
            <a:avLst/>
          </a:prstGeom>
          <a:noFill/>
        </p:spPr>
      </p:pic>
      <p:pic>
        <p:nvPicPr>
          <p:cNvPr id="68612" name="Picture 4" descr="Image result for images of distribution utility in mumbai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1910" y="4648200"/>
            <a:ext cx="3008489" cy="1981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839200" cy="609600"/>
          </a:xfrm>
        </p:spPr>
        <p:txBody>
          <a:bodyPr/>
          <a:lstStyle/>
          <a:p>
            <a:r>
              <a:rPr lang="en-GB" sz="2400" b="1" smtClean="0">
                <a:solidFill>
                  <a:schemeClr val="bg1"/>
                </a:solidFill>
              </a:rPr>
              <a:t>Payment Process Overview</a:t>
            </a:r>
          </a:p>
        </p:txBody>
      </p:sp>
      <p:sp>
        <p:nvSpPr>
          <p:cNvPr id="102404" name="AutoShape 4" descr="Image result for images of payment gateway"/>
          <p:cNvSpPr>
            <a:spLocks noChangeAspect="1" noChangeArrowheads="1"/>
          </p:cNvSpPr>
          <p:nvPr/>
        </p:nvSpPr>
        <p:spPr bwMode="auto">
          <a:xfrm>
            <a:off x="3048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410" name="AutoShape 10" descr="Image result for images of bank"/>
          <p:cNvSpPr>
            <a:spLocks noChangeAspect="1" noChangeArrowheads="1"/>
          </p:cNvSpPr>
          <p:nvPr/>
        </p:nvSpPr>
        <p:spPr bwMode="auto">
          <a:xfrm>
            <a:off x="304800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Rounded Rectangle 129"/>
          <p:cNvSpPr/>
          <p:nvPr/>
        </p:nvSpPr>
        <p:spPr>
          <a:xfrm>
            <a:off x="685800" y="5943600"/>
            <a:ext cx="7848600" cy="533400"/>
          </a:xfrm>
          <a:prstGeom prst="round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Cashless Payments : Receipts 54 %,Amount 80%  </a:t>
            </a:r>
            <a:endParaRPr lang="en-US" dirty="0"/>
          </a:p>
        </p:txBody>
      </p:sp>
      <p:grpSp>
        <p:nvGrpSpPr>
          <p:cNvPr id="137" name="Group 136"/>
          <p:cNvGrpSpPr/>
          <p:nvPr/>
        </p:nvGrpSpPr>
        <p:grpSpPr>
          <a:xfrm>
            <a:off x="0" y="609600"/>
            <a:ext cx="9318625" cy="5403113"/>
            <a:chOff x="0" y="609600"/>
            <a:chExt cx="9318625" cy="5403113"/>
          </a:xfrm>
        </p:grpSpPr>
        <p:sp>
          <p:nvSpPr>
            <p:cNvPr id="120835" name="Rectangle 3"/>
            <p:cNvSpPr>
              <a:spLocks noChangeArrowheads="1"/>
            </p:cNvSpPr>
            <p:nvPr/>
          </p:nvSpPr>
          <p:spPr bwMode="auto">
            <a:xfrm>
              <a:off x="3733800" y="838200"/>
              <a:ext cx="5584825" cy="2830513"/>
            </a:xfrm>
            <a:prstGeom prst="rect">
              <a:avLst/>
            </a:prstGeom>
            <a:noFill/>
            <a:ln w="3175">
              <a:noFill/>
              <a:miter lim="800000"/>
              <a:headEnd/>
              <a:tailEnd/>
            </a:ln>
          </p:spPr>
          <p:txBody>
            <a:bodyPr lIns="0" rIns="0"/>
            <a:lstStyle/>
            <a:p>
              <a:pPr marL="381000" indent="-381000" eaLnBrk="0" hangingPunct="0">
                <a:spcBef>
                  <a:spcPct val="20000"/>
                </a:spcBef>
                <a:buClr>
                  <a:schemeClr val="tx1"/>
                </a:buClr>
                <a:buSzPct val="100000"/>
                <a:buFont typeface="Arial" pitchFamily="34" charset="0"/>
                <a:buChar char="•"/>
              </a:pPr>
              <a:endParaRPr lang="en-US" sz="1400" dirty="0"/>
            </a:p>
          </p:txBody>
        </p:sp>
        <p:pic>
          <p:nvPicPr>
            <p:cNvPr id="120840" name="Picture 8" descr="j029202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72001" y="2362200"/>
              <a:ext cx="1219200" cy="152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96" name="Group 95"/>
            <p:cNvGrpSpPr/>
            <p:nvPr/>
          </p:nvGrpSpPr>
          <p:grpSpPr>
            <a:xfrm>
              <a:off x="747120" y="5105400"/>
              <a:ext cx="1081680" cy="907313"/>
              <a:chOff x="1280520" y="5715000"/>
              <a:chExt cx="1081680" cy="907313"/>
            </a:xfrm>
          </p:grpSpPr>
          <p:sp>
            <p:nvSpPr>
              <p:cNvPr id="120846" name="Text Box 14"/>
              <p:cNvSpPr txBox="1">
                <a:spLocks noChangeArrowheads="1"/>
              </p:cNvSpPr>
              <p:nvPr/>
            </p:nvSpPr>
            <p:spPr bwMode="auto">
              <a:xfrm>
                <a:off x="1447800" y="6261463"/>
                <a:ext cx="633413" cy="360850"/>
              </a:xfrm>
              <a:prstGeom prst="rect">
                <a:avLst/>
              </a:prstGeom>
              <a:noFill/>
              <a:ln w="6350" algn="ctr">
                <a:noFill/>
                <a:miter lim="800000"/>
                <a:headEnd/>
                <a:tailEnd/>
              </a:ln>
            </p:spPr>
            <p:txBody>
              <a:bodyPr lIns="72000" tIns="72000" rIns="72000" bIns="72000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400" b="1" dirty="0">
                    <a:latin typeface="+mn-lt"/>
                  </a:rPr>
                  <a:t>POS</a:t>
                </a:r>
              </a:p>
            </p:txBody>
          </p:sp>
          <p:pic>
            <p:nvPicPr>
              <p:cNvPr id="102402" name="Picture 2" descr="Image result for IMAGES OF pos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280520" y="5715000"/>
                <a:ext cx="1081680" cy="685800"/>
              </a:xfrm>
              <a:prstGeom prst="rect">
                <a:avLst/>
              </a:prstGeom>
              <a:noFill/>
            </p:spPr>
          </p:pic>
        </p:grpSp>
        <p:pic>
          <p:nvPicPr>
            <p:cNvPr id="102406" name="Picture 6" descr="Image result for images of payment gateway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6425" y="2667000"/>
              <a:ext cx="1143000" cy="807441"/>
            </a:xfrm>
            <a:prstGeom prst="rect">
              <a:avLst/>
            </a:prstGeom>
            <a:noFill/>
          </p:spPr>
        </p:pic>
        <p:grpSp>
          <p:nvGrpSpPr>
            <p:cNvPr id="99" name="Group 98"/>
            <p:cNvGrpSpPr/>
            <p:nvPr/>
          </p:nvGrpSpPr>
          <p:grpSpPr>
            <a:xfrm>
              <a:off x="682625" y="3733800"/>
              <a:ext cx="1066800" cy="917377"/>
              <a:chOff x="1481228" y="5181600"/>
              <a:chExt cx="1185772" cy="917377"/>
            </a:xfrm>
          </p:grpSpPr>
          <p:pic>
            <p:nvPicPr>
              <p:cNvPr id="102408" name="Picture 8" descr="Image result for images of wallet payments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523166" y="5181600"/>
                <a:ext cx="1143834" cy="685800"/>
              </a:xfrm>
              <a:prstGeom prst="rect">
                <a:avLst/>
              </a:prstGeom>
              <a:noFill/>
            </p:spPr>
          </p:pic>
          <p:sp>
            <p:nvSpPr>
              <p:cNvPr id="98" name="TextBox 97"/>
              <p:cNvSpPr txBox="1"/>
              <p:nvPr/>
            </p:nvSpPr>
            <p:spPr>
              <a:xfrm>
                <a:off x="1481228" y="5791200"/>
                <a:ext cx="8047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smtClean="0">
                    <a:latin typeface="+mn-lt"/>
                    <a:cs typeface="Arial" pitchFamily="34" charset="0"/>
                  </a:rPr>
                  <a:t>Wallets</a:t>
                </a:r>
                <a:endParaRPr lang="en-US" sz="1400" b="1" dirty="0">
                  <a:latin typeface="+mn-lt"/>
                  <a:cs typeface="Arial" pitchFamily="34" charset="0"/>
                </a:endParaRPr>
              </a:p>
            </p:txBody>
          </p:sp>
        </p:grpSp>
        <p:pic>
          <p:nvPicPr>
            <p:cNvPr id="102412" name="Picture 12" descr="Image result for images of bank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606425" y="1676400"/>
              <a:ext cx="1143000" cy="914400"/>
            </a:xfrm>
            <a:prstGeom prst="rect">
              <a:avLst/>
            </a:prstGeom>
            <a:noFill/>
          </p:spPr>
        </p:pic>
        <p:pic>
          <p:nvPicPr>
            <p:cNvPr id="102414" name="Picture 14" descr="Image result for images of collection drop box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835024" y="697522"/>
              <a:ext cx="685801" cy="902678"/>
            </a:xfrm>
            <a:prstGeom prst="rect">
              <a:avLst/>
            </a:prstGeom>
            <a:noFill/>
          </p:spPr>
        </p:pic>
        <p:sp>
          <p:nvSpPr>
            <p:cNvPr id="103" name="Rounded Rectangle 102"/>
            <p:cNvSpPr/>
            <p:nvPr/>
          </p:nvSpPr>
          <p:spPr>
            <a:xfrm>
              <a:off x="3124200" y="2743200"/>
              <a:ext cx="1447800" cy="9144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 files</a:t>
              </a:r>
              <a:endParaRPr lang="en-US" dirty="0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2286000" y="685800"/>
              <a:ext cx="609600" cy="327660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>
                <a:rot lat="0" lon="2400000" rev="0"/>
              </a:camera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SFTP/E-mail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1" name="Straight Connector 110"/>
            <p:cNvCxnSpPr>
              <a:stCxn id="102414" idx="3"/>
            </p:cNvCxnSpPr>
            <p:nvPr/>
          </p:nvCxnSpPr>
          <p:spPr>
            <a:xfrm flipV="1">
              <a:off x="1520825" y="1143000"/>
              <a:ext cx="841375" cy="5861"/>
            </a:xfrm>
            <a:prstGeom prst="line">
              <a:avLst/>
            </a:prstGeom>
            <a:ln w="34925">
              <a:solidFill>
                <a:srgbClr val="33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524000" y="2209800"/>
              <a:ext cx="838200" cy="1588"/>
            </a:xfrm>
            <a:prstGeom prst="line">
              <a:avLst/>
            </a:prstGeom>
            <a:ln w="34925">
              <a:solidFill>
                <a:srgbClr val="33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102406" idx="3"/>
            </p:cNvCxnSpPr>
            <p:nvPr/>
          </p:nvCxnSpPr>
          <p:spPr>
            <a:xfrm flipV="1">
              <a:off x="1749425" y="3048000"/>
              <a:ext cx="612775" cy="22721"/>
            </a:xfrm>
            <a:prstGeom prst="line">
              <a:avLst/>
            </a:prstGeom>
            <a:ln w="34925">
              <a:solidFill>
                <a:srgbClr val="33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676400" y="3886200"/>
              <a:ext cx="685800" cy="1588"/>
            </a:xfrm>
            <a:prstGeom prst="line">
              <a:avLst/>
            </a:prstGeom>
            <a:ln w="34925">
              <a:solidFill>
                <a:srgbClr val="333399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Bent-Up Arrow 125"/>
            <p:cNvSpPr/>
            <p:nvPr/>
          </p:nvSpPr>
          <p:spPr>
            <a:xfrm flipV="1">
              <a:off x="2895600" y="1981200"/>
              <a:ext cx="1371600" cy="762000"/>
            </a:xfrm>
            <a:prstGeom prst="bentUpArrow">
              <a:avLst>
                <a:gd name="adj1" fmla="val 24755"/>
                <a:gd name="adj2" fmla="val 50000"/>
                <a:gd name="adj3" fmla="val 24286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Bent-Up Arrow 126"/>
            <p:cNvSpPr/>
            <p:nvPr/>
          </p:nvSpPr>
          <p:spPr>
            <a:xfrm>
              <a:off x="1524000" y="3657600"/>
              <a:ext cx="2743200" cy="1981200"/>
            </a:xfrm>
            <a:prstGeom prst="bentUpArrow">
              <a:avLst>
                <a:gd name="adj1" fmla="val 12755"/>
                <a:gd name="adj2" fmla="val 22863"/>
                <a:gd name="adj3" fmla="val 14600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245319" y="5334000"/>
              <a:ext cx="7264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34EA2"/>
                  </a:solidFill>
                  <a:latin typeface="Arial" pitchFamily="34" charset="0"/>
                  <a:cs typeface="Arial" pitchFamily="34" charset="0"/>
                </a:rPr>
                <a:t>OFC</a:t>
              </a:r>
              <a:endParaRPr lang="en-US" sz="2000" b="1" dirty="0">
                <a:solidFill>
                  <a:srgbClr val="034EA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Flowchart: Magnetic Disk 127"/>
            <p:cNvSpPr/>
            <p:nvPr/>
          </p:nvSpPr>
          <p:spPr>
            <a:xfrm>
              <a:off x="7315200" y="2286000"/>
              <a:ext cx="1828800" cy="1828800"/>
            </a:xfrm>
            <a:prstGeom prst="flowChartMagneticDisk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52400" h="50800" prst="softRound"/>
              <a:bevelB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SAP-ISU-CCS</a:t>
              </a:r>
            </a:p>
            <a:p>
              <a:pPr algn="ctr"/>
              <a:endParaRPr lang="en-US" dirty="0"/>
            </a:p>
          </p:txBody>
        </p:sp>
        <p:sp>
          <p:nvSpPr>
            <p:cNvPr id="129" name="Right Arrow 128"/>
            <p:cNvSpPr/>
            <p:nvPr/>
          </p:nvSpPr>
          <p:spPr>
            <a:xfrm>
              <a:off x="5791200" y="2514600"/>
              <a:ext cx="1524000" cy="1447800"/>
            </a:xfrm>
            <a:prstGeom prst="rightArrow">
              <a:avLst/>
            </a:prstGeom>
            <a:ln>
              <a:noFill/>
            </a:ln>
            <a:scene3d>
              <a:camera prst="orthographicFront"/>
              <a:lightRig rig="sunset" dir="t"/>
            </a:scene3d>
            <a:sp3d prstMaterial="dkEdg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Batch Upload</a:t>
              </a:r>
              <a:endParaRPr lang="en-US" dirty="0"/>
            </a:p>
          </p:txBody>
        </p:sp>
        <p:sp>
          <p:nvSpPr>
            <p:cNvPr id="131" name="Rounded Rectangle 130"/>
            <p:cNvSpPr/>
            <p:nvPr/>
          </p:nvSpPr>
          <p:spPr>
            <a:xfrm rot="16200000">
              <a:off x="-2209800" y="2819400"/>
              <a:ext cx="4953000" cy="533399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scene3d>
              <a:camera prst="orthographicFront">
                <a:rot lat="0" lon="0" rev="0"/>
              </a:camera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Payment  Avenues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0" name="Slide Number Placeholder 2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2E8DE0-7188-4074-91C9-5B1EB347FE6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533400"/>
            <a:ext cx="8839200" cy="400110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IT driven Transformation – Business Processes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0" name="Pentagon 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2590800"/>
            <a:ext cx="9525000" cy="22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Oval 8"/>
          <p:cNvGrpSpPr>
            <a:grpSpLocks/>
          </p:cNvGrpSpPr>
          <p:nvPr/>
        </p:nvGrpSpPr>
        <p:grpSpPr bwMode="auto">
          <a:xfrm>
            <a:off x="953784" y="3479563"/>
            <a:ext cx="578081" cy="415925"/>
            <a:chOff x="303" y="2269"/>
            <a:chExt cx="277" cy="262"/>
          </a:xfrm>
        </p:grpSpPr>
        <p:pic>
          <p:nvPicPr>
            <p:cNvPr id="62" name="Oval 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3" y="2269"/>
              <a:ext cx="277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360" y="2316"/>
              <a:ext cx="169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IN">
                <a:latin typeface="+mn-lt"/>
              </a:endParaRPr>
            </a:p>
          </p:txBody>
        </p:sp>
      </p:grpSp>
      <p:grpSp>
        <p:nvGrpSpPr>
          <p:cNvPr id="3" name="Oval 10"/>
          <p:cNvGrpSpPr>
            <a:grpSpLocks/>
          </p:cNvGrpSpPr>
          <p:nvPr/>
        </p:nvGrpSpPr>
        <p:grpSpPr bwMode="auto">
          <a:xfrm>
            <a:off x="5323833" y="3492626"/>
            <a:ext cx="538430" cy="415925"/>
            <a:chOff x="1217" y="2269"/>
            <a:chExt cx="258" cy="262"/>
          </a:xfrm>
        </p:grpSpPr>
        <p:pic>
          <p:nvPicPr>
            <p:cNvPr id="68" name="Oval 10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7" y="2269"/>
              <a:ext cx="25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1263" y="2316"/>
              <a:ext cx="169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IN">
                <a:latin typeface="+mn-lt"/>
              </a:endParaRPr>
            </a:p>
          </p:txBody>
        </p:sp>
      </p:grpSp>
      <p:grpSp>
        <p:nvGrpSpPr>
          <p:cNvPr id="4" name="Oval 11"/>
          <p:cNvGrpSpPr>
            <a:grpSpLocks/>
          </p:cNvGrpSpPr>
          <p:nvPr/>
        </p:nvGrpSpPr>
        <p:grpSpPr bwMode="auto">
          <a:xfrm>
            <a:off x="6377973" y="3467454"/>
            <a:ext cx="536344" cy="434975"/>
            <a:chOff x="1678" y="2212"/>
            <a:chExt cx="257" cy="274"/>
          </a:xfrm>
        </p:grpSpPr>
        <p:pic>
          <p:nvPicPr>
            <p:cNvPr id="71" name="Oval 11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78" y="2212"/>
              <a:ext cx="257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 Box 16"/>
            <p:cNvSpPr txBox="1">
              <a:spLocks noChangeArrowheads="1"/>
            </p:cNvSpPr>
            <p:nvPr/>
          </p:nvSpPr>
          <p:spPr bwMode="auto">
            <a:xfrm>
              <a:off x="1724" y="2316"/>
              <a:ext cx="17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IN">
                <a:latin typeface="+mn-lt"/>
              </a:endParaRPr>
            </a:p>
          </p:txBody>
        </p:sp>
      </p:grpSp>
      <p:grpSp>
        <p:nvGrpSpPr>
          <p:cNvPr id="5" name="Oval 12"/>
          <p:cNvGrpSpPr>
            <a:grpSpLocks/>
          </p:cNvGrpSpPr>
          <p:nvPr/>
        </p:nvGrpSpPr>
        <p:grpSpPr bwMode="auto">
          <a:xfrm>
            <a:off x="7429554" y="3429000"/>
            <a:ext cx="536342" cy="438150"/>
            <a:chOff x="2139" y="2262"/>
            <a:chExt cx="257" cy="276"/>
          </a:xfrm>
        </p:grpSpPr>
        <p:pic>
          <p:nvPicPr>
            <p:cNvPr id="74" name="Oval 12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139" y="2262"/>
              <a:ext cx="257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2184" y="2316"/>
              <a:ext cx="169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IN">
                <a:latin typeface="+mn-lt"/>
              </a:endParaRPr>
            </a:p>
          </p:txBody>
        </p:sp>
      </p:grpSp>
      <p:sp>
        <p:nvSpPr>
          <p:cNvPr id="105" name="TextBox 53"/>
          <p:cNvSpPr txBox="1">
            <a:spLocks noChangeArrowheads="1"/>
          </p:cNvSpPr>
          <p:nvPr/>
        </p:nvSpPr>
        <p:spPr bwMode="auto">
          <a:xfrm>
            <a:off x="853611" y="3854440"/>
            <a:ext cx="725711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+mn-lt"/>
              </a:rPr>
              <a:t>   2003                                         2005                                             2007                                         2009 </a:t>
            </a:r>
            <a:endParaRPr lang="en-US"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6" name="TextBox 54"/>
          <p:cNvSpPr txBox="1">
            <a:spLocks noChangeArrowheads="1"/>
          </p:cNvSpPr>
          <p:nvPr/>
        </p:nvSpPr>
        <p:spPr bwMode="auto">
          <a:xfrm>
            <a:off x="1896152" y="3274412"/>
            <a:ext cx="505619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+mn-lt"/>
              </a:rPr>
              <a:t>2004                                             2006                                           2008 </a:t>
            </a:r>
            <a:endParaRPr lang="en-US" sz="12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1" name="Oval 9"/>
          <p:cNvGrpSpPr>
            <a:grpSpLocks/>
          </p:cNvGrpSpPr>
          <p:nvPr/>
        </p:nvGrpSpPr>
        <p:grpSpPr bwMode="auto">
          <a:xfrm>
            <a:off x="4164659" y="3492626"/>
            <a:ext cx="569735" cy="415925"/>
            <a:chOff x="756" y="2269"/>
            <a:chExt cx="273" cy="262"/>
          </a:xfrm>
        </p:grpSpPr>
        <p:pic>
          <p:nvPicPr>
            <p:cNvPr id="65" name="Oval 9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56" y="2269"/>
              <a:ext cx="27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Text Box 10"/>
            <p:cNvSpPr txBox="1">
              <a:spLocks noChangeArrowheads="1"/>
            </p:cNvSpPr>
            <p:nvPr/>
          </p:nvSpPr>
          <p:spPr bwMode="auto">
            <a:xfrm>
              <a:off x="810" y="2316"/>
              <a:ext cx="17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IN">
                <a:latin typeface="+mn-lt"/>
              </a:endParaRPr>
            </a:p>
          </p:txBody>
        </p:sp>
      </p:grpSp>
      <p:sp>
        <p:nvSpPr>
          <p:cNvPr id="58" name="Rectangle 57"/>
          <p:cNvSpPr/>
          <p:nvPr/>
        </p:nvSpPr>
        <p:spPr bwMode="auto">
          <a:xfrm>
            <a:off x="398980" y="1143000"/>
            <a:ext cx="1658420" cy="8382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Ø"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Monthly Meter Reading</a:t>
            </a:r>
            <a:r>
              <a:rPr kumimoji="0" lang="en-US" sz="11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&amp; Billing for all customers</a:t>
            </a:r>
            <a:endParaRPr kumimoji="0" lang="en-US" sz="11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13821" y="1981200"/>
            <a:ext cx="1633666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 bwMode="auto">
          <a:xfrm>
            <a:off x="4344827" y="1143000"/>
            <a:ext cx="1803115" cy="8382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8900" indent="-88900">
              <a:buSzPct val="80000"/>
              <a:buFont typeface="Wingdings" pitchFamily="2" charset="2"/>
              <a:buChar char="Ø"/>
            </a:pPr>
            <a:r>
              <a:rPr lang="en-US" sz="1100" b="1" dirty="0" smtClean="0">
                <a:latin typeface="+mn-lt"/>
              </a:rPr>
              <a:t>BDTS System for distribution of bills</a:t>
            </a:r>
          </a:p>
          <a:p>
            <a:pPr marL="88900" indent="-88900">
              <a:buSzPct val="80000"/>
              <a:buFont typeface="Wingdings" pitchFamily="2" charset="2"/>
              <a:buChar char="Ø"/>
            </a:pPr>
            <a:r>
              <a:rPr lang="en-US" sz="1100" b="1" dirty="0" err="1" smtClean="0">
                <a:latin typeface="+mn-lt"/>
              </a:rPr>
              <a:t>Enf</a:t>
            </a:r>
            <a:r>
              <a:rPr lang="en-US" sz="1100" b="1" dirty="0" smtClean="0">
                <a:latin typeface="+mn-lt"/>
              </a:rPr>
              <a:t>. Analytics process started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350420" y="1981200"/>
            <a:ext cx="1797521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 bwMode="auto">
          <a:xfrm>
            <a:off x="6612102" y="1143000"/>
            <a:ext cx="1920126" cy="8382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">
              <a:buFont typeface="Wingdings" pitchFamily="2" charset="2"/>
              <a:buChar char="Ø"/>
            </a:pPr>
            <a:r>
              <a:rPr lang="en-US" sz="1100" b="1" dirty="0" smtClean="0">
                <a:latin typeface="+mn-lt"/>
              </a:rPr>
              <a:t>AMR based meter readings initiated for PV / HV  customers</a:t>
            </a:r>
          </a:p>
          <a:p>
            <a:pPr fontAlgn="b">
              <a:buFont typeface="Wingdings" pitchFamily="2" charset="2"/>
              <a:buChar char="Ø"/>
            </a:pPr>
            <a:r>
              <a:rPr lang="en-US" sz="1100" b="1" dirty="0" smtClean="0">
                <a:latin typeface="+mn-lt"/>
              </a:rPr>
              <a:t>Mapping of Migration process </a:t>
            </a:r>
            <a:r>
              <a:rPr lang="en-US" sz="1100" b="1" dirty="0" err="1" smtClean="0">
                <a:latin typeface="+mn-lt"/>
              </a:rPr>
              <a:t>iin</a:t>
            </a:r>
            <a:r>
              <a:rPr lang="en-US" sz="1100" b="1" dirty="0" smtClean="0">
                <a:latin typeface="+mn-lt"/>
              </a:rPr>
              <a:t> ISU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621955" y="1981200"/>
            <a:ext cx="1910272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/>
          <p:nvPr/>
        </p:nvCxnSpPr>
        <p:spPr>
          <a:xfrm rot="16200000" flipV="1">
            <a:off x="1019753" y="3269554"/>
            <a:ext cx="433741" cy="12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V="1">
            <a:off x="5351932" y="3258669"/>
            <a:ext cx="433741" cy="12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6200000" flipV="1">
            <a:off x="7473127" y="3221658"/>
            <a:ext cx="433741" cy="12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rot="16200000" flipV="1">
            <a:off x="4230628" y="4173069"/>
            <a:ext cx="433741" cy="12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V="1">
            <a:off x="6428946" y="4081629"/>
            <a:ext cx="433741" cy="12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Oval 10"/>
          <p:cNvGrpSpPr>
            <a:grpSpLocks/>
          </p:cNvGrpSpPr>
          <p:nvPr/>
        </p:nvGrpSpPr>
        <p:grpSpPr bwMode="auto">
          <a:xfrm>
            <a:off x="3042970" y="3470275"/>
            <a:ext cx="538430" cy="415925"/>
            <a:chOff x="1217" y="2269"/>
            <a:chExt cx="258" cy="262"/>
          </a:xfrm>
        </p:grpSpPr>
        <p:pic>
          <p:nvPicPr>
            <p:cNvPr id="90" name="Oval 10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7" y="2269"/>
              <a:ext cx="25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 Box 13"/>
            <p:cNvSpPr txBox="1">
              <a:spLocks noChangeArrowheads="1"/>
            </p:cNvSpPr>
            <p:nvPr/>
          </p:nvSpPr>
          <p:spPr bwMode="auto">
            <a:xfrm>
              <a:off x="1263" y="2316"/>
              <a:ext cx="169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IN">
                <a:latin typeface="+mn-lt"/>
              </a:endParaRPr>
            </a:p>
          </p:txBody>
        </p:sp>
      </p:grpSp>
      <p:cxnSp>
        <p:nvCxnSpPr>
          <p:cNvPr id="99" name="Straight Connector 98"/>
          <p:cNvCxnSpPr/>
          <p:nvPr/>
        </p:nvCxnSpPr>
        <p:spPr>
          <a:xfrm rot="16200000" flipV="1">
            <a:off x="3076821" y="3256491"/>
            <a:ext cx="433741" cy="12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Oval 9"/>
          <p:cNvGrpSpPr>
            <a:grpSpLocks/>
          </p:cNvGrpSpPr>
          <p:nvPr/>
        </p:nvGrpSpPr>
        <p:grpSpPr bwMode="auto">
          <a:xfrm>
            <a:off x="1929624" y="3470275"/>
            <a:ext cx="569735" cy="415925"/>
            <a:chOff x="756" y="2269"/>
            <a:chExt cx="273" cy="262"/>
          </a:xfrm>
        </p:grpSpPr>
        <p:pic>
          <p:nvPicPr>
            <p:cNvPr id="101" name="Oval 9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56" y="2269"/>
              <a:ext cx="27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 Box 10"/>
            <p:cNvSpPr txBox="1">
              <a:spLocks noChangeArrowheads="1"/>
            </p:cNvSpPr>
            <p:nvPr/>
          </p:nvSpPr>
          <p:spPr bwMode="auto">
            <a:xfrm>
              <a:off x="810" y="2316"/>
              <a:ext cx="17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IN">
                <a:latin typeface="+mn-lt"/>
              </a:endParaRPr>
            </a:p>
          </p:txBody>
        </p:sp>
      </p:grpSp>
      <p:sp>
        <p:nvSpPr>
          <p:cNvPr id="114" name="Rectangle 113"/>
          <p:cNvSpPr/>
          <p:nvPr/>
        </p:nvSpPr>
        <p:spPr bwMode="auto">
          <a:xfrm>
            <a:off x="898132" y="4419600"/>
            <a:ext cx="2359631" cy="8382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Ø"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Electromechanical Meter replacement initiated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Ø"/>
              <a:tabLst/>
            </a:pPr>
            <a:r>
              <a:rPr lang="en-US" sz="1100" b="1" dirty="0" smtClean="0">
                <a:latin typeface="+mn-lt"/>
              </a:rPr>
              <a:t>Use of MRI for reading</a:t>
            </a:r>
            <a:endParaRPr kumimoji="0" lang="en-US" sz="11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912972" y="5257800"/>
            <a:ext cx="2324413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 bwMode="auto">
          <a:xfrm>
            <a:off x="3339387" y="4419600"/>
            <a:ext cx="2237198" cy="8382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8900" indent="-88900">
              <a:buSzPct val="80000"/>
              <a:buFont typeface="Wingdings" pitchFamily="2" charset="2"/>
              <a:buChar char="Ø"/>
            </a:pPr>
            <a:r>
              <a:rPr lang="en-US" sz="1100" b="1" dirty="0" smtClean="0">
                <a:latin typeface="+mn-lt"/>
              </a:rPr>
              <a:t>SAP based Energy Audit Solution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3354227" y="5257800"/>
            <a:ext cx="2203807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 bwMode="auto">
          <a:xfrm>
            <a:off x="5769510" y="4419600"/>
            <a:ext cx="2237198" cy="8382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">
              <a:buFont typeface="Wingdings" pitchFamily="2" charset="2"/>
              <a:buChar char="Ø"/>
            </a:pPr>
            <a:r>
              <a:rPr lang="en-US" sz="1100" b="1" dirty="0" smtClean="0">
                <a:latin typeface="+mn-lt"/>
              </a:rPr>
              <a:t>Implemented "Law Suit Tracker" software  for tracking of theft booking cases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5784350" y="5257800"/>
            <a:ext cx="2203807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8" name="Picture 2" descr="13 - Energy-Audit">
            <a:hlinkClick r:id="rId8"/>
          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398749" y="5291667"/>
            <a:ext cx="2103634" cy="1066801"/>
          </a:xfrm>
          <a:prstGeom prst="rect">
            <a:avLst/>
          </a:prstGeom>
          <a:noFill/>
        </p:spPr>
      </p:pic>
      <p:sp>
        <p:nvSpPr>
          <p:cNvPr id="130" name="Rectangle 129"/>
          <p:cNvSpPr/>
          <p:nvPr/>
        </p:nvSpPr>
        <p:spPr bwMode="auto">
          <a:xfrm>
            <a:off x="2438401" y="1143000"/>
            <a:ext cx="1676400" cy="8382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8900" indent="-88900">
              <a:buSzPct val="80000"/>
              <a:buFont typeface="Wingdings" pitchFamily="2" charset="2"/>
              <a:buChar char="Ø"/>
            </a:pPr>
            <a:r>
              <a:rPr lang="en-US" sz="1100" b="1" dirty="0" smtClean="0">
                <a:latin typeface="+mn-lt"/>
              </a:rPr>
              <a:t>ISU-CCS system for Customer Billing started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2526872" y="1981200"/>
            <a:ext cx="1578847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6" name="Picture 31" descr="Kaifa meter 1P"/>
          <p:cNvPicPr>
            <a:picLocks noChangeAspect="1" noChangeArrowheads="1"/>
          </p:cNvPicPr>
          <p:nvPr/>
        </p:nvPicPr>
        <p:blipFill>
          <a:blip r:embed="rId10"/>
          <a:srcRect l="8160" t="10417" r="13994" b="9636"/>
          <a:stretch>
            <a:fillRect/>
          </a:stretch>
        </p:blipFill>
        <p:spPr bwMode="auto">
          <a:xfrm>
            <a:off x="953645" y="5280379"/>
            <a:ext cx="2203946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37" name="Picture 30" descr="Image167"/>
          <p:cNvPicPr>
            <a:picLocks noChangeAspect="1" noChangeArrowheads="1"/>
          </p:cNvPicPr>
          <p:nvPr/>
        </p:nvPicPr>
        <p:blipFill>
          <a:blip r:embed="rId11" cstate="print"/>
          <a:srcRect t="8000" r="19764" b="4005"/>
          <a:stretch>
            <a:fillRect/>
          </a:stretch>
        </p:blipFill>
        <p:spPr bwMode="auto">
          <a:xfrm>
            <a:off x="458344" y="1992489"/>
            <a:ext cx="1498883" cy="10847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139" name="Picture 6" descr="https://encrypted-tbn0.gstatic.com/images?q=tbn:ANd9GcSbwtXW1a__fHaoLnLsjVrhcjJj8JjdnFYuU66w_Nkun0TzKQDjAfam5mQ">
            <a:hlinkClick r:id="rId12"/>
          </p:cNvPr>
          <p:cNvPicPr>
            <a:picLocks noChangeAspect="1" noChangeArrowheads="1"/>
          </p:cNvPicPr>
          <p:nvPr/>
        </p:nvPicPr>
        <p:blipFill>
          <a:blip r:embed="rId13"/>
          <a:srcRect t="17080" b="15978"/>
          <a:stretch>
            <a:fillRect/>
          </a:stretch>
        </p:blipFill>
        <p:spPr bwMode="auto">
          <a:xfrm>
            <a:off x="2438400" y="2003778"/>
            <a:ext cx="1676400" cy="1089377"/>
          </a:xfrm>
          <a:prstGeom prst="rect">
            <a:avLst/>
          </a:prstGeom>
          <a:noFill/>
        </p:spPr>
      </p:pic>
      <p:pic>
        <p:nvPicPr>
          <p:cNvPr id="160770" name="Picture 2" descr="https://encrypted-tbn3.gstatic.com/images?q=tbn:ANd9GcRZl3G1qRGGmPrBRDeeL3mxBnB28jncF4ys2WdvnZWxVcfIJNrg9it3glY">
            <a:hlinkClick r:id="rId14"/>
          </p:cNvPr>
          <p:cNvPicPr>
            <a:picLocks noChangeAspect="1" noChangeArrowheads="1"/>
          </p:cNvPicPr>
          <p:nvPr/>
        </p:nvPicPr>
        <p:blipFill>
          <a:blip r:embed="rId15"/>
          <a:srcRect t="6780" b="11864"/>
          <a:stretch>
            <a:fillRect/>
          </a:stretch>
        </p:blipFill>
        <p:spPr bwMode="auto">
          <a:xfrm>
            <a:off x="4415317" y="2034821"/>
            <a:ext cx="1676972" cy="1037813"/>
          </a:xfrm>
          <a:prstGeom prst="rect">
            <a:avLst/>
          </a:prstGeom>
          <a:noFill/>
        </p:spPr>
      </p:pic>
      <p:sp>
        <p:nvSpPr>
          <p:cNvPr id="140" name="TextBox 139"/>
          <p:cNvSpPr txBox="1"/>
          <p:nvPr/>
        </p:nvSpPr>
        <p:spPr>
          <a:xfrm>
            <a:off x="4500651" y="2286000"/>
            <a:ext cx="7400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+mn-lt"/>
              </a:rPr>
              <a:t>BDTS</a:t>
            </a:r>
            <a:endParaRPr lang="en-US" sz="1050" b="1" dirty="0">
              <a:latin typeface="+mn-lt"/>
            </a:endParaRPr>
          </a:p>
        </p:txBody>
      </p:sp>
      <p:pic>
        <p:nvPicPr>
          <p:cNvPr id="141" name="Picture 2" descr="https://encrypted-tbn3.gstatic.com/images?q=tbn:ANd9GcRZl3G1qRGGmPrBRDeeL3mxBnB28jncF4ys2WdvnZWxVcfIJNrg9it3glY">
            <a:hlinkClick r:id="rId14"/>
          </p:cNvPr>
          <p:cNvPicPr>
            <a:picLocks noChangeAspect="1" noChangeArrowheads="1"/>
          </p:cNvPicPr>
          <p:nvPr/>
        </p:nvPicPr>
        <p:blipFill>
          <a:blip r:embed="rId15"/>
          <a:srcRect t="6780" b="11864"/>
          <a:stretch>
            <a:fillRect/>
          </a:stretch>
        </p:blipFill>
        <p:spPr bwMode="auto">
          <a:xfrm>
            <a:off x="5832582" y="5314245"/>
            <a:ext cx="2103634" cy="1037813"/>
          </a:xfrm>
          <a:prstGeom prst="rect">
            <a:avLst/>
          </a:prstGeom>
          <a:noFill/>
        </p:spPr>
      </p:pic>
      <p:sp>
        <p:nvSpPr>
          <p:cNvPr id="143" name="TextBox 142"/>
          <p:cNvSpPr txBox="1"/>
          <p:nvPr/>
        </p:nvSpPr>
        <p:spPr>
          <a:xfrm>
            <a:off x="6083092" y="5557039"/>
            <a:ext cx="5757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latin typeface="+mn-lt"/>
              </a:rPr>
              <a:t>LST</a:t>
            </a:r>
            <a:endParaRPr lang="en-US" sz="1050" b="1" dirty="0">
              <a:latin typeface="+mn-lt"/>
            </a:endParaRPr>
          </a:p>
        </p:txBody>
      </p:sp>
      <p:pic>
        <p:nvPicPr>
          <p:cNvPr id="160772" name="Picture 4" descr="https://encrypted-tbn1.gstatic.com/images?q=tbn:ANd9GcRfKLYVbCnEkl-7c-kEkZeNg1FgSsBTkGep2JyZvlBDie1x9J7INSht0g">
            <a:hlinkClick r:id="rId16"/>
          </p:cNvPr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6741956" y="2057401"/>
            <a:ext cx="1790272" cy="990600"/>
          </a:xfrm>
          <a:prstGeom prst="rect">
            <a:avLst/>
          </a:prstGeom>
          <a:noFill/>
        </p:spPr>
      </p:pic>
      <p:cxnSp>
        <p:nvCxnSpPr>
          <p:cNvPr id="89" name="Straight Connector 88"/>
          <p:cNvCxnSpPr/>
          <p:nvPr/>
        </p:nvCxnSpPr>
        <p:spPr>
          <a:xfrm rot="16200000" flipV="1">
            <a:off x="1999132" y="4120816"/>
            <a:ext cx="433741" cy="12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5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C5CF24-1EB7-4373-B272-7A4043AA7471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/>
          <p:cNvSpPr/>
          <p:nvPr/>
        </p:nvSpPr>
        <p:spPr>
          <a:xfrm>
            <a:off x="5867400" y="5181600"/>
            <a:ext cx="1524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0" y="533400"/>
            <a:ext cx="8839200" cy="400110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IT driven Transformation – Business Processes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0" name="Pentagon 7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52400" y="2590800"/>
            <a:ext cx="9525000" cy="2262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Oval 8"/>
          <p:cNvGrpSpPr>
            <a:grpSpLocks/>
          </p:cNvGrpSpPr>
          <p:nvPr/>
        </p:nvGrpSpPr>
        <p:grpSpPr bwMode="auto">
          <a:xfrm>
            <a:off x="953784" y="3479563"/>
            <a:ext cx="578081" cy="415925"/>
            <a:chOff x="303" y="2269"/>
            <a:chExt cx="277" cy="262"/>
          </a:xfrm>
        </p:grpSpPr>
        <p:pic>
          <p:nvPicPr>
            <p:cNvPr id="62" name="Oval 8"/>
            <p:cNvPicPr>
              <a:picLocks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3" y="2269"/>
              <a:ext cx="277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3" name="Text Box 7"/>
            <p:cNvSpPr txBox="1">
              <a:spLocks noChangeArrowheads="1"/>
            </p:cNvSpPr>
            <p:nvPr/>
          </p:nvSpPr>
          <p:spPr bwMode="auto">
            <a:xfrm>
              <a:off x="360" y="2316"/>
              <a:ext cx="169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IN">
                <a:latin typeface="+mn-lt"/>
              </a:endParaRPr>
            </a:p>
          </p:txBody>
        </p:sp>
      </p:grpSp>
      <p:grpSp>
        <p:nvGrpSpPr>
          <p:cNvPr id="3" name="Oval 10"/>
          <p:cNvGrpSpPr>
            <a:grpSpLocks/>
          </p:cNvGrpSpPr>
          <p:nvPr/>
        </p:nvGrpSpPr>
        <p:grpSpPr bwMode="auto">
          <a:xfrm>
            <a:off x="5323833" y="3492626"/>
            <a:ext cx="538430" cy="415925"/>
            <a:chOff x="1217" y="2269"/>
            <a:chExt cx="258" cy="262"/>
          </a:xfrm>
        </p:grpSpPr>
        <p:pic>
          <p:nvPicPr>
            <p:cNvPr id="68" name="Oval 10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7" y="2269"/>
              <a:ext cx="25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1263" y="2316"/>
              <a:ext cx="169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IN">
                <a:latin typeface="+mn-lt"/>
              </a:endParaRPr>
            </a:p>
          </p:txBody>
        </p:sp>
      </p:grpSp>
      <p:grpSp>
        <p:nvGrpSpPr>
          <p:cNvPr id="4" name="Oval 11"/>
          <p:cNvGrpSpPr>
            <a:grpSpLocks/>
          </p:cNvGrpSpPr>
          <p:nvPr/>
        </p:nvGrpSpPr>
        <p:grpSpPr bwMode="auto">
          <a:xfrm>
            <a:off x="6377973" y="3467454"/>
            <a:ext cx="536344" cy="434975"/>
            <a:chOff x="1678" y="2212"/>
            <a:chExt cx="257" cy="274"/>
          </a:xfrm>
        </p:grpSpPr>
        <p:pic>
          <p:nvPicPr>
            <p:cNvPr id="71" name="Oval 11"/>
            <p:cNvPicPr>
              <a:picLocks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678" y="2212"/>
              <a:ext cx="257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" name="Text Box 16"/>
            <p:cNvSpPr txBox="1">
              <a:spLocks noChangeArrowheads="1"/>
            </p:cNvSpPr>
            <p:nvPr/>
          </p:nvSpPr>
          <p:spPr bwMode="auto">
            <a:xfrm>
              <a:off x="1724" y="2316"/>
              <a:ext cx="17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IN">
                <a:latin typeface="+mn-lt"/>
              </a:endParaRPr>
            </a:p>
          </p:txBody>
        </p:sp>
      </p:grpSp>
      <p:grpSp>
        <p:nvGrpSpPr>
          <p:cNvPr id="5" name="Oval 12"/>
          <p:cNvGrpSpPr>
            <a:grpSpLocks/>
          </p:cNvGrpSpPr>
          <p:nvPr/>
        </p:nvGrpSpPr>
        <p:grpSpPr bwMode="auto">
          <a:xfrm>
            <a:off x="7429554" y="3429000"/>
            <a:ext cx="536342" cy="438150"/>
            <a:chOff x="2139" y="2262"/>
            <a:chExt cx="257" cy="276"/>
          </a:xfrm>
        </p:grpSpPr>
        <p:pic>
          <p:nvPicPr>
            <p:cNvPr id="74" name="Oval 12"/>
            <p:cNvPicPr>
              <a:picLocks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139" y="2262"/>
              <a:ext cx="257" cy="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5" name="Text Box 19"/>
            <p:cNvSpPr txBox="1">
              <a:spLocks noChangeArrowheads="1"/>
            </p:cNvSpPr>
            <p:nvPr/>
          </p:nvSpPr>
          <p:spPr bwMode="auto">
            <a:xfrm>
              <a:off x="2184" y="2316"/>
              <a:ext cx="169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IN">
                <a:latin typeface="+mn-lt"/>
              </a:endParaRPr>
            </a:p>
          </p:txBody>
        </p:sp>
      </p:grpSp>
      <p:sp>
        <p:nvSpPr>
          <p:cNvPr id="105" name="TextBox 53"/>
          <p:cNvSpPr txBox="1">
            <a:spLocks noChangeArrowheads="1"/>
          </p:cNvSpPr>
          <p:nvPr/>
        </p:nvSpPr>
        <p:spPr bwMode="auto">
          <a:xfrm>
            <a:off x="853611" y="3854440"/>
            <a:ext cx="711880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+mn-lt"/>
              </a:rPr>
              <a:t>   2011                                        2013                                             2015                                          2017</a:t>
            </a:r>
            <a:endParaRPr lang="en-US" sz="12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06" name="TextBox 54"/>
          <p:cNvSpPr txBox="1">
            <a:spLocks noChangeArrowheads="1"/>
          </p:cNvSpPr>
          <p:nvPr/>
        </p:nvSpPr>
        <p:spPr bwMode="auto">
          <a:xfrm>
            <a:off x="1896152" y="3274412"/>
            <a:ext cx="509947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  <a:latin typeface="+mn-lt"/>
              </a:rPr>
              <a:t>2012                                            2014                                             2016 </a:t>
            </a:r>
            <a:endParaRPr lang="en-US" sz="1200" b="1" dirty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6" name="Oval 9"/>
          <p:cNvGrpSpPr>
            <a:grpSpLocks/>
          </p:cNvGrpSpPr>
          <p:nvPr/>
        </p:nvGrpSpPr>
        <p:grpSpPr bwMode="auto">
          <a:xfrm>
            <a:off x="4164659" y="3492626"/>
            <a:ext cx="569735" cy="415925"/>
            <a:chOff x="756" y="2269"/>
            <a:chExt cx="273" cy="262"/>
          </a:xfrm>
        </p:grpSpPr>
        <p:pic>
          <p:nvPicPr>
            <p:cNvPr id="65" name="Oval 9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56" y="2269"/>
              <a:ext cx="27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Text Box 10"/>
            <p:cNvSpPr txBox="1">
              <a:spLocks noChangeArrowheads="1"/>
            </p:cNvSpPr>
            <p:nvPr/>
          </p:nvSpPr>
          <p:spPr bwMode="auto">
            <a:xfrm>
              <a:off x="810" y="2316"/>
              <a:ext cx="17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IN">
                <a:latin typeface="+mn-lt"/>
              </a:endParaRPr>
            </a:p>
          </p:txBody>
        </p:sp>
      </p:grpSp>
      <p:cxnSp>
        <p:nvCxnSpPr>
          <p:cNvPr id="102" name="Straight Connector 101"/>
          <p:cNvCxnSpPr/>
          <p:nvPr/>
        </p:nvCxnSpPr>
        <p:spPr>
          <a:xfrm rot="16200000" flipV="1">
            <a:off x="1019753" y="3269554"/>
            <a:ext cx="433741" cy="12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V="1">
            <a:off x="5351932" y="3258669"/>
            <a:ext cx="433741" cy="12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rot="16200000" flipV="1">
            <a:off x="7473127" y="3221658"/>
            <a:ext cx="433741" cy="12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rot="16200000" flipV="1">
            <a:off x="6428946" y="4081629"/>
            <a:ext cx="433741" cy="12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Oval 10"/>
          <p:cNvGrpSpPr>
            <a:grpSpLocks/>
          </p:cNvGrpSpPr>
          <p:nvPr/>
        </p:nvGrpSpPr>
        <p:grpSpPr bwMode="auto">
          <a:xfrm>
            <a:off x="3042970" y="3470275"/>
            <a:ext cx="538430" cy="415925"/>
            <a:chOff x="1217" y="2269"/>
            <a:chExt cx="258" cy="262"/>
          </a:xfrm>
        </p:grpSpPr>
        <p:pic>
          <p:nvPicPr>
            <p:cNvPr id="90" name="Oval 10"/>
            <p:cNvPicPr>
              <a:picLocks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17" y="2269"/>
              <a:ext cx="258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8" name="Text Box 13"/>
            <p:cNvSpPr txBox="1">
              <a:spLocks noChangeArrowheads="1"/>
            </p:cNvSpPr>
            <p:nvPr/>
          </p:nvSpPr>
          <p:spPr bwMode="auto">
            <a:xfrm>
              <a:off x="1263" y="2316"/>
              <a:ext cx="169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IN">
                <a:latin typeface="+mn-lt"/>
              </a:endParaRPr>
            </a:p>
          </p:txBody>
        </p:sp>
      </p:grpSp>
      <p:cxnSp>
        <p:nvCxnSpPr>
          <p:cNvPr id="99" name="Straight Connector 98"/>
          <p:cNvCxnSpPr/>
          <p:nvPr/>
        </p:nvCxnSpPr>
        <p:spPr>
          <a:xfrm rot="16200000" flipV="1">
            <a:off x="3076821" y="3256491"/>
            <a:ext cx="433741" cy="12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Oval 9"/>
          <p:cNvGrpSpPr>
            <a:grpSpLocks/>
          </p:cNvGrpSpPr>
          <p:nvPr/>
        </p:nvGrpSpPr>
        <p:grpSpPr bwMode="auto">
          <a:xfrm>
            <a:off x="1929624" y="3470275"/>
            <a:ext cx="569735" cy="415925"/>
            <a:chOff x="756" y="2269"/>
            <a:chExt cx="273" cy="262"/>
          </a:xfrm>
        </p:grpSpPr>
        <p:pic>
          <p:nvPicPr>
            <p:cNvPr id="101" name="Oval 9"/>
            <p:cNvPicPr>
              <a:picLocks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756" y="2269"/>
              <a:ext cx="273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7" name="Text Box 10"/>
            <p:cNvSpPr txBox="1">
              <a:spLocks noChangeArrowheads="1"/>
            </p:cNvSpPr>
            <p:nvPr/>
          </p:nvSpPr>
          <p:spPr bwMode="auto">
            <a:xfrm>
              <a:off x="810" y="2316"/>
              <a:ext cx="17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 lang="en-IN">
                <a:latin typeface="+mn-lt"/>
              </a:endParaRPr>
            </a:p>
          </p:txBody>
        </p:sp>
      </p:grpSp>
      <p:cxnSp>
        <p:nvCxnSpPr>
          <p:cNvPr id="89" name="Straight Connector 88"/>
          <p:cNvCxnSpPr/>
          <p:nvPr/>
        </p:nvCxnSpPr>
        <p:spPr>
          <a:xfrm rot="16200000" flipV="1">
            <a:off x="1999132" y="4120816"/>
            <a:ext cx="433741" cy="12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 bwMode="auto">
          <a:xfrm>
            <a:off x="341811" y="1066800"/>
            <a:ext cx="1701800" cy="8382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SzPct val="80000"/>
              <a:buFont typeface="Wingdings" pitchFamily="2" charset="2"/>
              <a:buChar char="Ø"/>
            </a:pPr>
            <a:r>
              <a:rPr lang="en-US" sz="1100" b="1" dirty="0" smtClean="0">
                <a:latin typeface="+mn-lt"/>
              </a:rPr>
              <a:t> CS-DOT process launched</a:t>
            </a:r>
          </a:p>
          <a:p>
            <a:pPr eaLnBrk="0" hangingPunct="0">
              <a:spcBef>
                <a:spcPct val="20000"/>
              </a:spcBef>
              <a:buSzPct val="80000"/>
              <a:buFont typeface="Wingdings" pitchFamily="2" charset="2"/>
              <a:buChar char="Ø"/>
            </a:pPr>
            <a:r>
              <a:rPr lang="en-US" sz="1100" b="1" dirty="0" smtClean="0">
                <a:latin typeface="+mn-lt"/>
              </a:rPr>
              <a:t>Bill delivery info. over SMS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381000" y="1905000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3256" y="1931126"/>
            <a:ext cx="1600200" cy="1062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" name="Rectangle 76"/>
          <p:cNvSpPr/>
          <p:nvPr/>
        </p:nvSpPr>
        <p:spPr bwMode="auto">
          <a:xfrm>
            <a:off x="1377244" y="4343400"/>
            <a:ext cx="1670756" cy="8382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SzPct val="80000"/>
              <a:buFont typeface="Wingdings" pitchFamily="2" charset="2"/>
              <a:buChar char="Ø"/>
            </a:pPr>
            <a:r>
              <a:rPr lang="en-US" sz="1100" b="1" dirty="0" smtClean="0">
                <a:latin typeface="+mn-lt"/>
              </a:rPr>
              <a:t>GIS based EA</a:t>
            </a:r>
          </a:p>
          <a:p>
            <a:pPr eaLnBrk="0" hangingPunct="0">
              <a:spcBef>
                <a:spcPct val="20000"/>
              </a:spcBef>
              <a:buSzPct val="80000"/>
              <a:buFont typeface="Wingdings" pitchFamily="2" charset="2"/>
              <a:buChar char="Ø"/>
            </a:pPr>
            <a:r>
              <a:rPr lang="en-US" sz="1100" b="1" dirty="0" smtClean="0">
                <a:latin typeface="+mn-lt"/>
              </a:rPr>
              <a:t> Technical solutions initiated for theft mgmt. in Slums 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1388533" y="5181600"/>
            <a:ext cx="164582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9" name="Picture 4"/>
          <p:cNvPicPr>
            <a:picLocks noChangeAspect="1" noChangeArrowheads="1"/>
          </p:cNvPicPr>
          <p:nvPr/>
        </p:nvPicPr>
        <p:blipFill>
          <a:blip r:embed="rId9" cstate="print"/>
          <a:srcRect r="50368" b="3125"/>
          <a:stretch>
            <a:fillRect/>
          </a:stretch>
        </p:blipFill>
        <p:spPr bwMode="auto">
          <a:xfrm>
            <a:off x="1456266" y="5246511"/>
            <a:ext cx="1524000" cy="102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" name="Rectangle 83"/>
          <p:cNvSpPr/>
          <p:nvPr/>
        </p:nvSpPr>
        <p:spPr bwMode="auto">
          <a:xfrm>
            <a:off x="2451463" y="1066800"/>
            <a:ext cx="1701800" cy="8382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SzPct val="80000"/>
              <a:buFont typeface="Wingdings" pitchFamily="2" charset="2"/>
              <a:buChar char="Ø"/>
            </a:pPr>
            <a:r>
              <a:rPr lang="en-US" sz="1100" b="1" dirty="0" smtClean="0">
                <a:latin typeface="+mn-lt"/>
              </a:rPr>
              <a:t>Theft proof Pillars introduced</a:t>
            </a:r>
          </a:p>
          <a:p>
            <a:pPr eaLnBrk="0" hangingPunct="0">
              <a:spcBef>
                <a:spcPct val="20000"/>
              </a:spcBef>
              <a:buSzPct val="80000"/>
              <a:buFont typeface="Wingdings" pitchFamily="2" charset="2"/>
              <a:buChar char="Ø"/>
            </a:pPr>
            <a:r>
              <a:rPr lang="en-US" sz="1100" b="1" dirty="0" smtClean="0">
                <a:latin typeface="+mn-lt"/>
              </a:rPr>
              <a:t>Outbound calling for Recovery initiated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2451463" y="1066800"/>
            <a:ext cx="1701800" cy="8382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SzPct val="80000"/>
              <a:buFont typeface="Wingdings" pitchFamily="2" charset="2"/>
              <a:buChar char="Ø"/>
            </a:pPr>
            <a:r>
              <a:rPr lang="en-US" sz="1100" b="1" dirty="0" smtClean="0">
                <a:latin typeface="+mn-lt"/>
              </a:rPr>
              <a:t>Theft proof Pillars introduced</a:t>
            </a:r>
          </a:p>
          <a:p>
            <a:pPr eaLnBrk="0" hangingPunct="0">
              <a:spcBef>
                <a:spcPct val="20000"/>
              </a:spcBef>
              <a:buSzPct val="80000"/>
              <a:buFont typeface="Wingdings" pitchFamily="2" charset="2"/>
              <a:buChar char="Ø"/>
            </a:pPr>
            <a:r>
              <a:rPr lang="en-US" sz="1100" b="1" dirty="0" smtClean="0">
                <a:latin typeface="+mn-lt"/>
              </a:rPr>
              <a:t>Outbound calling for Recovery initiated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2462752" y="1905000"/>
            <a:ext cx="16764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" name="Picture 4"/>
          <p:cNvPicPr>
            <a:picLocks noChangeAspect="1" noChangeArrowheads="1"/>
          </p:cNvPicPr>
          <p:nvPr/>
        </p:nvPicPr>
        <p:blipFill>
          <a:blip r:embed="rId10"/>
          <a:srcRect l="15606" r="13052" b="11703"/>
          <a:stretch>
            <a:fillRect/>
          </a:stretch>
        </p:blipFill>
        <p:spPr>
          <a:xfrm>
            <a:off x="2510730" y="1944510"/>
            <a:ext cx="1613704" cy="1103490"/>
          </a:xfrm>
          <a:prstGeom prst="rect">
            <a:avLst/>
          </a:prstGeom>
          <a:ln w="15875">
            <a:solidFill>
              <a:schemeClr val="tx1"/>
            </a:solidFill>
            <a:rou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88" name="Rectangle 87"/>
          <p:cNvSpPr/>
          <p:nvPr/>
        </p:nvSpPr>
        <p:spPr bwMode="auto">
          <a:xfrm>
            <a:off x="3685822" y="4343400"/>
            <a:ext cx="1495778" cy="8382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Ø"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Dashboard for Business function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Ø"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Design</a:t>
            </a:r>
            <a:r>
              <a:rPr kumimoji="0" lang="en-US" sz="11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of </a:t>
            </a:r>
            <a:r>
              <a:rPr lang="en-US" sz="1100" b="1" dirty="0" smtClean="0">
                <a:latin typeface="+mn-lt"/>
              </a:rPr>
              <a:t>New Metering specs.</a:t>
            </a:r>
            <a:endParaRPr kumimoji="0" lang="en-US" sz="11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697111" y="5181600"/>
            <a:ext cx="1473453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6" descr="dashboard_advantage_arch.jpg"/>
          <p:cNvPicPr>
            <a:picLocks noChangeAspect="1"/>
          </p:cNvPicPr>
          <p:nvPr/>
        </p:nvPicPr>
        <p:blipFill>
          <a:blip r:embed="rId11"/>
          <a:srcRect l="57358" t="48889"/>
          <a:stretch>
            <a:fillRect/>
          </a:stretch>
        </p:blipFill>
        <p:spPr bwMode="auto">
          <a:xfrm>
            <a:off x="3733800" y="5257800"/>
            <a:ext cx="1371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3" name="Straight Connector 92"/>
          <p:cNvCxnSpPr/>
          <p:nvPr/>
        </p:nvCxnSpPr>
        <p:spPr>
          <a:xfrm rot="16200000" flipV="1">
            <a:off x="4233538" y="4096869"/>
            <a:ext cx="433741" cy="12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42" name="Picture 2" descr="Image result for reliance energy mobile app images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726578" y="1905000"/>
            <a:ext cx="1676400" cy="1219200"/>
          </a:xfrm>
          <a:prstGeom prst="rect">
            <a:avLst/>
          </a:prstGeom>
          <a:noFill/>
        </p:spPr>
      </p:pic>
      <p:sp>
        <p:nvSpPr>
          <p:cNvPr id="94" name="Rectangle 93"/>
          <p:cNvSpPr/>
          <p:nvPr/>
        </p:nvSpPr>
        <p:spPr bwMode="auto">
          <a:xfrm>
            <a:off x="4724400" y="1066800"/>
            <a:ext cx="1676400" cy="8382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SzPct val="80000"/>
              <a:buFont typeface="Wingdings" pitchFamily="2" charset="2"/>
              <a:buChar char="Ø"/>
            </a:pPr>
            <a:r>
              <a:rPr lang="en-US" sz="1100" b="1" dirty="0" smtClean="0">
                <a:latin typeface="+mn-lt"/>
              </a:rPr>
              <a:t>Mobile App for Customers</a:t>
            </a:r>
          </a:p>
          <a:p>
            <a:pPr eaLnBrk="0" hangingPunct="0">
              <a:spcBef>
                <a:spcPct val="20000"/>
              </a:spcBef>
              <a:buSzPct val="80000"/>
              <a:buFont typeface="Wingdings" pitchFamily="2" charset="2"/>
              <a:buChar char="Ø"/>
            </a:pPr>
            <a:r>
              <a:rPr lang="en-US" sz="1100" b="1" dirty="0" smtClean="0">
                <a:latin typeface="+mn-lt"/>
              </a:rPr>
              <a:t>Open Access Billing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112644" name="Picture 4" descr="Image result for MS DYNAMICS crm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715000" y="5181600"/>
            <a:ext cx="1828800" cy="1143000"/>
          </a:xfrm>
          <a:prstGeom prst="rect">
            <a:avLst/>
          </a:prstGeom>
          <a:noFill/>
        </p:spPr>
      </p:pic>
      <p:sp>
        <p:nvSpPr>
          <p:cNvPr id="96" name="Rectangle 95"/>
          <p:cNvSpPr/>
          <p:nvPr/>
        </p:nvSpPr>
        <p:spPr bwMode="auto">
          <a:xfrm>
            <a:off x="5715000" y="4343400"/>
            <a:ext cx="1752600" cy="8382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Ø"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CRM </a:t>
            </a:r>
            <a:r>
              <a:rPr kumimoji="0" lang="en-US" sz="1100" b="1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implementation</a:t>
            </a:r>
            <a:endParaRPr kumimoji="0" lang="en-US" sz="11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Ø"/>
              <a:tabLst/>
            </a:pPr>
            <a:r>
              <a:rPr kumimoji="0" lang="en-US" sz="1100" b="1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Roof top Solar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itchFamily="2" charset="2"/>
              <a:buChar char="Ø"/>
              <a:tabLst/>
            </a:pPr>
            <a:r>
              <a:rPr lang="en-US" sz="1100" b="1" dirty="0" smtClean="0">
                <a:latin typeface="+mn-lt"/>
              </a:rPr>
              <a:t> EODB initiatives</a:t>
            </a:r>
            <a:endParaRPr kumimoji="0" lang="en-US" sz="11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pic>
        <p:nvPicPr>
          <p:cNvPr id="112648" name="Picture 8" descr="Image result for images of Google ma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809167" y="2057400"/>
            <a:ext cx="1649034" cy="990600"/>
          </a:xfrm>
          <a:prstGeom prst="rect">
            <a:avLst/>
          </a:prstGeom>
          <a:noFill/>
        </p:spPr>
      </p:pic>
      <p:sp>
        <p:nvSpPr>
          <p:cNvPr id="97" name="Rectangle 96"/>
          <p:cNvSpPr/>
          <p:nvPr/>
        </p:nvSpPr>
        <p:spPr bwMode="auto">
          <a:xfrm>
            <a:off x="6781800" y="1066800"/>
            <a:ext cx="1676400" cy="990600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>
              <a:spcBef>
                <a:spcPct val="20000"/>
              </a:spcBef>
              <a:buSzPct val="80000"/>
              <a:buFont typeface="Wingdings" pitchFamily="2" charset="2"/>
              <a:buChar char="Ø"/>
            </a:pPr>
            <a:r>
              <a:rPr lang="en-US" sz="1100" b="1" dirty="0" smtClean="0">
                <a:latin typeface="+mn-lt"/>
              </a:rPr>
              <a:t>GIS based Mobile Apps</a:t>
            </a:r>
          </a:p>
          <a:p>
            <a:pPr eaLnBrk="0" hangingPunct="0">
              <a:spcBef>
                <a:spcPct val="20000"/>
              </a:spcBef>
              <a:buSzPct val="80000"/>
              <a:buFont typeface="Wingdings" pitchFamily="2" charset="2"/>
              <a:buChar char="Ø"/>
            </a:pPr>
            <a:r>
              <a:rPr lang="en-US" sz="1100" b="1" dirty="0" smtClean="0">
                <a:latin typeface="+mn-lt"/>
              </a:rPr>
              <a:t>Fiori Apps and Dashboard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</a:pPr>
            <a:endParaRPr kumimoji="0" lang="en-US" sz="1100" b="1" i="0" u="none" strike="noStrike" cap="none" normalizeH="0" baseline="0" dirty="0" smtClean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54" name="Slide Number Placeholder 5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FC5CF24-1EB7-4373-B272-7A4043AA7471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839200" cy="533400"/>
          </a:xfrm>
        </p:spPr>
        <p:txBody>
          <a:bodyPr/>
          <a:lstStyle/>
          <a:p>
            <a:r>
              <a:rPr lang="en-US" sz="2800" dirty="0" smtClean="0">
                <a:solidFill>
                  <a:schemeClr val="bg1"/>
                </a:solidFill>
              </a:rPr>
              <a:t>Reliance Energy Evolution</a:t>
            </a:r>
          </a:p>
        </p:txBody>
      </p:sp>
      <p:graphicFrame>
        <p:nvGraphicFramePr>
          <p:cNvPr id="5123" name="Group 3"/>
          <p:cNvGraphicFramePr>
            <a:graphicFrameLocks noGrp="1"/>
          </p:cNvGraphicFramePr>
          <p:nvPr>
            <p:ph idx="1"/>
          </p:nvPr>
        </p:nvGraphicFramePr>
        <p:xfrm>
          <a:off x="2362200" y="1038225"/>
          <a:ext cx="6629400" cy="4600575"/>
        </p:xfrm>
        <a:graphic>
          <a:graphicData uri="http://schemas.openxmlformats.org/drawingml/2006/table">
            <a:tbl>
              <a:tblPr/>
              <a:tblGrid>
                <a:gridCol w="3122613"/>
                <a:gridCol w="3506787"/>
              </a:tblGrid>
              <a:tr h="4540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FE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DA00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2017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</a:tr>
              <a:tr h="701025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Efficient Indian Power utility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marL="857250" marR="0" lvl="0" indent="-17145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World-class Utility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617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Basic service levels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marL="857250" marR="0" lvl="0" indent="-17145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Value-added services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6177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1714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 Legacy systems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marL="682625" marR="0" lvl="0" indent="3175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Integrated State-of-art Systems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60122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1714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Product-centric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marL="857250" marR="0" lvl="0" indent="-17145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Customer-centric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861779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1714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Operating practice oriented</a:t>
                      </a:r>
                    </a:p>
                    <a:p>
                      <a:pPr marL="171450" marR="0" lvl="0" indent="-171450" algn="l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>
                          <a:tab pos="17145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 Driven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F8FF"/>
                    </a:solidFill>
                  </a:tcPr>
                </a:tc>
                <a:tc>
                  <a:txBody>
                    <a:bodyPr/>
                    <a:lstStyle/>
                    <a:p>
                      <a:pPr marL="857250" marR="0" lvl="0" indent="-17145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Process &amp;  Workforce Automation, Data Driven</a:t>
                      </a:r>
                    </a:p>
                  </a:txBody>
                  <a:tcPr marL="36000" marR="36000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5145" name="AutoShape 25"/>
          <p:cNvSpPr>
            <a:spLocks noChangeArrowheads="1"/>
          </p:cNvSpPr>
          <p:nvPr/>
        </p:nvSpPr>
        <p:spPr bwMode="auto">
          <a:xfrm>
            <a:off x="304800" y="1744663"/>
            <a:ext cx="1828800" cy="582612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cs typeface="+mn-cs"/>
              </a:rPr>
              <a:t>Vision</a:t>
            </a:r>
          </a:p>
        </p:txBody>
      </p:sp>
      <p:sp>
        <p:nvSpPr>
          <p:cNvPr id="5146" name="AutoShape 26"/>
          <p:cNvSpPr>
            <a:spLocks noChangeArrowheads="1"/>
          </p:cNvSpPr>
          <p:nvPr/>
        </p:nvSpPr>
        <p:spPr bwMode="auto">
          <a:xfrm>
            <a:off x="304800" y="2479675"/>
            <a:ext cx="1828800" cy="5826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cs typeface="+mn-cs"/>
              </a:rPr>
              <a:t>Offerings</a:t>
            </a:r>
          </a:p>
        </p:txBody>
      </p:sp>
      <p:sp>
        <p:nvSpPr>
          <p:cNvPr id="5147" name="AutoShape 27"/>
          <p:cNvSpPr>
            <a:spLocks noChangeArrowheads="1"/>
          </p:cNvSpPr>
          <p:nvPr/>
        </p:nvSpPr>
        <p:spPr bwMode="auto">
          <a:xfrm>
            <a:off x="304800" y="3241675"/>
            <a:ext cx="1828800" cy="5826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cs typeface="+mn-cs"/>
              </a:rPr>
              <a:t>Systems</a:t>
            </a:r>
          </a:p>
        </p:txBody>
      </p:sp>
      <p:sp>
        <p:nvSpPr>
          <p:cNvPr id="5149" name="AutoShape 29"/>
          <p:cNvSpPr>
            <a:spLocks noChangeArrowheads="1"/>
          </p:cNvSpPr>
          <p:nvPr/>
        </p:nvSpPr>
        <p:spPr bwMode="auto">
          <a:xfrm>
            <a:off x="304800" y="4065587"/>
            <a:ext cx="1828800" cy="5826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cs typeface="+mn-cs"/>
              </a:rPr>
              <a:t>Approach</a:t>
            </a:r>
          </a:p>
        </p:txBody>
      </p:sp>
      <p:sp>
        <p:nvSpPr>
          <p:cNvPr id="5150" name="AutoShape 30"/>
          <p:cNvSpPr>
            <a:spLocks noChangeArrowheads="1"/>
          </p:cNvSpPr>
          <p:nvPr/>
        </p:nvSpPr>
        <p:spPr bwMode="auto">
          <a:xfrm>
            <a:off x="304800" y="4979987"/>
            <a:ext cx="1828800" cy="5826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noFill/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 algn="ctr" eaLnBrk="0" hangingPunct="0">
              <a:defRPr/>
            </a:pPr>
            <a:r>
              <a:rPr lang="en-US" sz="2000" dirty="0">
                <a:solidFill>
                  <a:schemeClr val="bg1"/>
                </a:solidFill>
                <a:latin typeface="Arial" charset="0"/>
                <a:cs typeface="+mn-cs"/>
              </a:rPr>
              <a:t>Operational Excellence</a:t>
            </a:r>
          </a:p>
        </p:txBody>
      </p:sp>
      <p:sp>
        <p:nvSpPr>
          <p:cNvPr id="66589" name="AutoShape 31"/>
          <p:cNvSpPr>
            <a:spLocks noChangeArrowheads="1"/>
          </p:cNvSpPr>
          <p:nvPr/>
        </p:nvSpPr>
        <p:spPr bwMode="auto">
          <a:xfrm>
            <a:off x="5462588" y="1031875"/>
            <a:ext cx="633412" cy="4606925"/>
          </a:xfrm>
          <a:prstGeom prst="homePlate">
            <a:avLst>
              <a:gd name="adj" fmla="val 84722"/>
            </a:avLst>
          </a:prstGeom>
          <a:solidFill>
            <a:schemeClr val="accent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83998" name="Slide Number Placeholder 3"/>
          <p:cNvSpPr txBox="1">
            <a:spLocks noGrp="1"/>
          </p:cNvSpPr>
          <p:nvPr/>
        </p:nvSpPr>
        <p:spPr bwMode="auto">
          <a:xfrm>
            <a:off x="8129588" y="6629400"/>
            <a:ext cx="137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2B3FE2B4-83D1-404D-8D98-045694250361}" type="slidenum">
              <a:rPr lang="en-US" sz="1000" b="0">
                <a:solidFill>
                  <a:schemeClr val="bg1"/>
                </a:solidFill>
              </a:rPr>
              <a:pPr algn="ctr"/>
              <a:t>13</a:t>
            </a:fld>
            <a:endParaRPr lang="en-US" sz="1000" b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57200" y="6019800"/>
            <a:ext cx="8305800" cy="533400"/>
          </a:xfrm>
          <a:prstGeom prst="round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 eaLnBrk="0" hangingPunct="0">
              <a:lnSpc>
                <a:spcPct val="90000"/>
              </a:lnSpc>
              <a:defRPr/>
            </a:pPr>
            <a:r>
              <a:rPr lang="en-US" dirty="0" smtClean="0"/>
              <a:t>Transforming Reliance Energy into a World-class Utility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5"/>
          <p:cNvSpPr>
            <a:spLocks noChangeArrowheads="1"/>
          </p:cNvSpPr>
          <p:nvPr/>
        </p:nvSpPr>
        <p:spPr bwMode="auto">
          <a:xfrm>
            <a:off x="0" y="0"/>
            <a:ext cx="8839200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Future</a:t>
            </a:r>
            <a:endParaRPr lang="en-US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0" y="1143000"/>
            <a:ext cx="2362200" cy="4102100"/>
            <a:chOff x="0" y="1143000"/>
            <a:chExt cx="2362200" cy="4102100"/>
          </a:xfrm>
        </p:grpSpPr>
        <p:sp>
          <p:nvSpPr>
            <p:cNvPr id="46" name="Rounded Rectangle 45"/>
            <p:cNvSpPr/>
            <p:nvPr/>
          </p:nvSpPr>
          <p:spPr bwMode="auto">
            <a:xfrm>
              <a:off x="0" y="1828800"/>
              <a:ext cx="2362200" cy="4572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 bIns="91440"/>
            <a:lstStyle/>
            <a:p>
              <a:pPr algn="ctr">
                <a:defRPr/>
              </a:pPr>
              <a:r>
                <a:rPr lang="en-US" sz="1400" dirty="0"/>
                <a:t>Time of Use</a:t>
              </a:r>
            </a:p>
          </p:txBody>
        </p:sp>
        <p:sp>
          <p:nvSpPr>
            <p:cNvPr id="47" name="Rounded Rectangle 46"/>
            <p:cNvSpPr/>
            <p:nvPr/>
          </p:nvSpPr>
          <p:spPr bwMode="auto">
            <a:xfrm>
              <a:off x="0" y="2420938"/>
              <a:ext cx="2362200" cy="4572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 bIns="91440"/>
            <a:lstStyle/>
            <a:p>
              <a:pPr algn="ctr" defTabSz="711200">
                <a:spcAft>
                  <a:spcPts val="0"/>
                </a:spcAft>
                <a:defRPr/>
              </a:pPr>
              <a:r>
                <a:rPr lang="en-US" sz="1400" dirty="0"/>
                <a:t>Demand &amp; Load profile</a:t>
              </a:r>
              <a:endParaRPr lang="en-US" sz="1400" b="1" dirty="0"/>
            </a:p>
          </p:txBody>
        </p:sp>
        <p:sp>
          <p:nvSpPr>
            <p:cNvPr id="48" name="Rounded Rectangle 47"/>
            <p:cNvSpPr/>
            <p:nvPr/>
          </p:nvSpPr>
          <p:spPr bwMode="auto">
            <a:xfrm>
              <a:off x="0" y="3013075"/>
              <a:ext cx="2362200" cy="4572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 bIns="91440"/>
            <a:lstStyle/>
            <a:p>
              <a:pPr algn="ctr" defTabSz="711200">
                <a:spcAft>
                  <a:spcPts val="0"/>
                </a:spcAft>
                <a:defRPr/>
              </a:pPr>
              <a:r>
                <a:rPr lang="en-US" sz="1400" dirty="0"/>
                <a:t>Power Quality</a:t>
              </a:r>
              <a:endParaRPr lang="en-US" sz="1400" b="1" dirty="0"/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0" y="3603625"/>
              <a:ext cx="2362200" cy="4572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 bIns="91440"/>
            <a:lstStyle/>
            <a:p>
              <a:pPr algn="ctr" defTabSz="711200">
                <a:spcAft>
                  <a:spcPts val="0"/>
                </a:spcAft>
                <a:defRPr/>
              </a:pPr>
              <a:r>
                <a:rPr lang="en-US" sz="1400" dirty="0"/>
                <a:t>Interval Data</a:t>
              </a:r>
              <a:endParaRPr lang="en-US" sz="1400" b="1" dirty="0"/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0" y="4195763"/>
              <a:ext cx="2362200" cy="4572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 bIns="91440"/>
            <a:lstStyle/>
            <a:p>
              <a:pPr algn="ctr" defTabSz="711200">
                <a:spcAft>
                  <a:spcPts val="0"/>
                </a:spcAft>
                <a:defRPr/>
              </a:pPr>
              <a:r>
                <a:rPr lang="en-US" sz="1400" dirty="0" err="1"/>
                <a:t>Alrams</a:t>
              </a:r>
              <a:r>
                <a:rPr lang="en-US" sz="1400" dirty="0"/>
                <a:t> &amp; Events</a:t>
              </a:r>
              <a:endParaRPr lang="en-US" sz="1400" b="1" dirty="0"/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0" y="4787900"/>
              <a:ext cx="2362200" cy="4572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 bIns="91440"/>
            <a:lstStyle/>
            <a:p>
              <a:pPr algn="ctr" defTabSz="711200">
                <a:spcAft>
                  <a:spcPts val="0"/>
                </a:spcAft>
                <a:defRPr/>
              </a:pPr>
              <a:r>
                <a:rPr lang="en-US" sz="1400" dirty="0"/>
                <a:t>Cry-Out Alarms</a:t>
              </a:r>
              <a:endParaRPr lang="en-US" sz="14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2400" y="1143000"/>
              <a:ext cx="1905000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</a:rPr>
                <a:t>Data Points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191000" y="1047750"/>
            <a:ext cx="3429000" cy="4591050"/>
            <a:chOff x="4191000" y="1047750"/>
            <a:chExt cx="3429000" cy="4591050"/>
          </a:xfrm>
        </p:grpSpPr>
        <p:sp>
          <p:nvSpPr>
            <p:cNvPr id="26" name="Rounded Rectangle 25"/>
            <p:cNvSpPr/>
            <p:nvPr/>
          </p:nvSpPr>
          <p:spPr bwMode="auto">
            <a:xfrm>
              <a:off x="4191000" y="1524000"/>
              <a:ext cx="3429000" cy="4572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 bIns="91440"/>
            <a:lstStyle/>
            <a:p>
              <a:pPr algn="ctr" defTabSz="711200">
                <a:spcAft>
                  <a:spcPts val="0"/>
                </a:spcAft>
                <a:defRPr/>
              </a:pPr>
              <a:r>
                <a:rPr lang="en-US" sz="1200" b="1" dirty="0"/>
                <a:t>Remote Disconnection/ Reconnection</a:t>
              </a: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4191000" y="2133600"/>
              <a:ext cx="34290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 bIns="91440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Real Time Tamper &amp; Theft Detection</a:t>
              </a:r>
            </a:p>
          </p:txBody>
        </p:sp>
        <p:sp>
          <p:nvSpPr>
            <p:cNvPr id="28" name="Rounded Rectangle 27"/>
            <p:cNvSpPr/>
            <p:nvPr/>
          </p:nvSpPr>
          <p:spPr bwMode="auto">
            <a:xfrm>
              <a:off x="4191000" y="2743200"/>
              <a:ext cx="3429000" cy="4572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 bIns="91440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/>
                <a:t>Real Time Energy Auditing</a:t>
              </a:r>
            </a:p>
          </p:txBody>
        </p:sp>
        <p:sp>
          <p:nvSpPr>
            <p:cNvPr id="29" name="Rounded Rectangle 28"/>
            <p:cNvSpPr/>
            <p:nvPr/>
          </p:nvSpPr>
          <p:spPr bwMode="auto">
            <a:xfrm>
              <a:off x="4191000" y="3352800"/>
              <a:ext cx="34290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 bIns="91440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Alert /Notification (Outages) to Customer</a:t>
              </a:r>
            </a:p>
          </p:txBody>
        </p:sp>
        <p:sp>
          <p:nvSpPr>
            <p:cNvPr id="30" name="Rounded Rectangle 29"/>
            <p:cNvSpPr/>
            <p:nvPr/>
          </p:nvSpPr>
          <p:spPr bwMode="auto">
            <a:xfrm>
              <a:off x="4191000" y="3962400"/>
              <a:ext cx="3429000" cy="4572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 bIns="91440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/>
                <a:t>Real Time Consumption Management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4191000" y="4572000"/>
              <a:ext cx="3429000" cy="4572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 bIns="91440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>
                  <a:solidFill>
                    <a:schemeClr val="bg1"/>
                  </a:solidFill>
                </a:rPr>
                <a:t>Real Time Demand Side Management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4191000" y="5181600"/>
              <a:ext cx="3429000" cy="4572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tIns="91440" bIns="91440"/>
            <a:lstStyle/>
            <a:p>
              <a:pPr algn="ctr" defTabSz="711200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200" b="1" dirty="0" smtClean="0"/>
                <a:t>Integrated </a:t>
              </a:r>
              <a:r>
                <a:rPr lang="en-US" sz="1200" b="1" dirty="0"/>
                <a:t>Home Automation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00600" y="1047750"/>
              <a:ext cx="2273300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</a:rPr>
                <a:t>The Deliverables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2425337" y="1143000"/>
            <a:ext cx="1918063" cy="3440112"/>
            <a:chOff x="2425337" y="1143000"/>
            <a:chExt cx="1918063" cy="3440112"/>
          </a:xfrm>
        </p:grpSpPr>
        <p:pic>
          <p:nvPicPr>
            <p:cNvPr id="34" name="Picture 4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19400" y="3048000"/>
              <a:ext cx="914400" cy="1247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>
                <a:schemeClr val="accent1">
                  <a:gamma/>
                  <a:shade val="60000"/>
                  <a:invGamma/>
                </a:schemeClr>
              </a:prstShdw>
            </a:effectLst>
          </p:spPr>
        </p:pic>
        <p:sp>
          <p:nvSpPr>
            <p:cNvPr id="35" name="TextBox 34"/>
            <p:cNvSpPr txBox="1"/>
            <p:nvPr/>
          </p:nvSpPr>
          <p:spPr>
            <a:xfrm>
              <a:off x="2781300" y="4306887"/>
              <a:ext cx="1092200" cy="27622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chemeClr val="accent1">
                      <a:lumMod val="50000"/>
                    </a:schemeClr>
                  </a:solidFill>
                </a:rPr>
                <a:t>Smart Meter</a:t>
              </a:r>
            </a:p>
          </p:txBody>
        </p:sp>
        <p:sp>
          <p:nvSpPr>
            <p:cNvPr id="42" name="Striped Right Arrow 41"/>
            <p:cNvSpPr/>
            <p:nvPr/>
          </p:nvSpPr>
          <p:spPr>
            <a:xfrm>
              <a:off x="3783148" y="3290887"/>
              <a:ext cx="406400" cy="622300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Striped Right Arrow 43"/>
            <p:cNvSpPr/>
            <p:nvPr/>
          </p:nvSpPr>
          <p:spPr>
            <a:xfrm>
              <a:off x="2425337" y="3367087"/>
              <a:ext cx="406400" cy="622300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8400" y="1143000"/>
              <a:ext cx="1905000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b="1" dirty="0">
                  <a:solidFill>
                    <a:schemeClr val="accent5">
                      <a:lumMod val="75000"/>
                    </a:schemeClr>
                  </a:solidFill>
                </a:rPr>
                <a:t>Enabler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7543800" y="609600"/>
            <a:ext cx="1752600" cy="5943600"/>
            <a:chOff x="7543800" y="609600"/>
            <a:chExt cx="1752600" cy="5943600"/>
          </a:xfrm>
        </p:grpSpPr>
        <p:grpSp>
          <p:nvGrpSpPr>
            <p:cNvPr id="41" name="Group 40"/>
            <p:cNvGrpSpPr/>
            <p:nvPr/>
          </p:nvGrpSpPr>
          <p:grpSpPr>
            <a:xfrm>
              <a:off x="7543800" y="1143000"/>
              <a:ext cx="1600200" cy="5410200"/>
              <a:chOff x="7543800" y="1143000"/>
              <a:chExt cx="1600200" cy="5410200"/>
            </a:xfrm>
          </p:grpSpPr>
          <p:sp>
            <p:nvSpPr>
              <p:cNvPr id="24" name="Oval Callout 23"/>
              <p:cNvSpPr/>
              <p:nvPr/>
            </p:nvSpPr>
            <p:spPr>
              <a:xfrm>
                <a:off x="7620000" y="1143000"/>
                <a:ext cx="1524000" cy="917448"/>
              </a:xfrm>
              <a:prstGeom prst="wedgeEllipseCallout">
                <a:avLst>
                  <a:gd name="adj1" fmla="val -45691"/>
                  <a:gd name="adj2" fmla="val 5395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Data retention policy?</a:t>
                </a:r>
                <a:endParaRPr lang="en-US" sz="1200" b="1" dirty="0"/>
              </a:p>
            </p:txBody>
          </p:sp>
          <p:sp>
            <p:nvSpPr>
              <p:cNvPr id="25" name="Oval Callout 24"/>
              <p:cNvSpPr/>
              <p:nvPr/>
            </p:nvSpPr>
            <p:spPr>
              <a:xfrm>
                <a:off x="7620000" y="2667000"/>
                <a:ext cx="1524000" cy="917448"/>
              </a:xfrm>
              <a:prstGeom prst="wedgeEllipseCallout">
                <a:avLst>
                  <a:gd name="adj1" fmla="val -51691"/>
                  <a:gd name="adj2" fmla="val 382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Scalability of Billing System?</a:t>
                </a:r>
                <a:endParaRPr lang="en-US" sz="1200" b="1" dirty="0"/>
              </a:p>
            </p:txBody>
          </p:sp>
          <p:sp>
            <p:nvSpPr>
              <p:cNvPr id="33" name="Oval Callout 32"/>
              <p:cNvSpPr/>
              <p:nvPr/>
            </p:nvSpPr>
            <p:spPr>
              <a:xfrm>
                <a:off x="7543800" y="4111752"/>
                <a:ext cx="1600200" cy="917448"/>
              </a:xfrm>
              <a:prstGeom prst="wedgeEllipseCallout">
                <a:avLst>
                  <a:gd name="adj1" fmla="val -51691"/>
                  <a:gd name="adj2" fmla="val 382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Licensing compliance?</a:t>
                </a:r>
                <a:endParaRPr lang="en-US" sz="1200" b="1" dirty="0"/>
              </a:p>
            </p:txBody>
          </p:sp>
          <p:sp>
            <p:nvSpPr>
              <p:cNvPr id="36" name="Oval Callout 35"/>
              <p:cNvSpPr/>
              <p:nvPr/>
            </p:nvSpPr>
            <p:spPr>
              <a:xfrm>
                <a:off x="7543800" y="5635752"/>
                <a:ext cx="1600200" cy="917448"/>
              </a:xfrm>
              <a:prstGeom prst="wedgeEllipseCallout">
                <a:avLst>
                  <a:gd name="adj1" fmla="val -54140"/>
                  <a:gd name="adj2" fmla="val -4855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smtClean="0"/>
                  <a:t>Integration platform?</a:t>
                </a:r>
                <a:endParaRPr lang="en-US" sz="1200" b="1" dirty="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7620000" y="609600"/>
              <a:ext cx="16764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2000" b="1" dirty="0" smtClean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2000" b="1" dirty="0" smtClean="0">
                  <a:solidFill>
                    <a:schemeClr val="accent5">
                      <a:lumMod val="75000"/>
                    </a:schemeClr>
                  </a:solidFill>
                </a:rPr>
                <a:t>Challenges</a:t>
              </a:r>
              <a:endParaRPr lang="en-US" sz="2000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920" y="10180"/>
            <a:ext cx="74980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Recognition</a:t>
            </a:r>
          </a:p>
        </p:txBody>
      </p:sp>
      <p:pic>
        <p:nvPicPr>
          <p:cNvPr id="1167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0" y="773219"/>
            <a:ext cx="1828800" cy="1817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6743" name="Picture 7" descr="Image result for CSI AWARDS 2013 IM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4401599"/>
            <a:ext cx="2019395" cy="1999201"/>
          </a:xfrm>
          <a:prstGeom prst="rect">
            <a:avLst/>
          </a:prstGeom>
          <a:noFill/>
        </p:spPr>
      </p:pic>
      <p:pic>
        <p:nvPicPr>
          <p:cNvPr id="116740" name="Picture 4" descr="Image result for SAP ACE 2015 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2209800"/>
            <a:ext cx="1752600" cy="1752600"/>
          </a:xfrm>
          <a:prstGeom prst="rect">
            <a:avLst/>
          </a:prstGeom>
          <a:noFill/>
        </p:spPr>
      </p:pic>
      <p:pic>
        <p:nvPicPr>
          <p:cNvPr id="116745" name="Picture 9" descr="https://lh3.googleusercontent.com/1WqnLYXlm-XtPn_Iq9qaS1rfMjBQrNrL2LlrsCM_9AXkHNZf2IamMeSDir9dhnFI5J2NGw=s8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3886200"/>
            <a:ext cx="2034171" cy="1828800"/>
          </a:xfrm>
          <a:prstGeom prst="rect">
            <a:avLst/>
          </a:prstGeom>
          <a:noFill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A8579-3E99-4875-84C8-A652CAEE064A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ChangeArrowheads="1"/>
          </p:cNvSpPr>
          <p:nvPr/>
        </p:nvSpPr>
        <p:spPr bwMode="auto">
          <a:xfrm>
            <a:off x="304800" y="3124200"/>
            <a:ext cx="7620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rgbClr val="DA0000"/>
              </a:buClr>
              <a:buSzPct val="70000"/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bg1"/>
                </a:solidFill>
                <a:latin typeface="Arial" charset="0"/>
              </a:rPr>
              <a:t>Thank You</a:t>
            </a:r>
            <a:endParaRPr lang="en-US" sz="2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674" name="AutoShape 2" descr="Image result for images of dot 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676" name="AutoShape 4" descr="Image result for images of dot 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678" name="AutoShape 6" descr="Image result for images of dot ne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682" name="AutoShape 10" descr="Image result for images of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8684" name="AutoShape 12" descr="Image result for images of jav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3"/>
          <a:srcRect r="143"/>
          <a:stretch>
            <a:fillRect/>
          </a:stretch>
        </p:blipFill>
        <p:spPr bwMode="auto">
          <a:xfrm>
            <a:off x="69850" y="1819275"/>
            <a:ext cx="4119563" cy="33528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90488" y="0"/>
            <a:ext cx="5054600" cy="533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en-US" sz="2800" dirty="0">
                <a:solidFill>
                  <a:schemeClr val="bg1"/>
                </a:solidFill>
                <a:latin typeface="+mn-lt"/>
              </a:rPr>
              <a:t>Flow of Presentation</a:t>
            </a:r>
          </a:p>
        </p:txBody>
      </p:sp>
      <p:sp>
        <p:nvSpPr>
          <p:cNvPr id="31" name="Rectangle 9"/>
          <p:cNvSpPr>
            <a:spLocks noChangeArrowheads="1"/>
          </p:cNvSpPr>
          <p:nvPr/>
        </p:nvSpPr>
        <p:spPr bwMode="auto">
          <a:xfrm>
            <a:off x="4176713" y="2014478"/>
            <a:ext cx="4967287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indent="-182563" defTabSz="457200" eaLnBrk="0" hangingPunct="0"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smtClean="0">
                <a:latin typeface="+mn-lt"/>
              </a:rPr>
              <a:t>Reliance </a:t>
            </a:r>
            <a:r>
              <a:rPr lang="en-US" sz="2000" dirty="0">
                <a:latin typeface="+mn-lt"/>
              </a:rPr>
              <a:t>Energy </a:t>
            </a:r>
            <a:r>
              <a:rPr lang="en-US" sz="2000" dirty="0" smtClean="0">
                <a:latin typeface="+mn-lt"/>
              </a:rPr>
              <a:t>Overview</a:t>
            </a:r>
          </a:p>
          <a:p>
            <a:pPr indent="-182563" defTabSz="457200" eaLnBrk="0" hangingPunct="0"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 smtClean="0">
              <a:latin typeface="+mn-lt"/>
            </a:endParaRPr>
          </a:p>
          <a:p>
            <a:pPr indent="-182563" defTabSz="457200" eaLnBrk="0" hangingPunct="0"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smtClean="0">
                <a:latin typeface="+mn-lt"/>
              </a:rPr>
              <a:t>Building robust billing system</a:t>
            </a:r>
            <a:endParaRPr lang="en-US" sz="2000" dirty="0">
              <a:latin typeface="+mn-lt"/>
            </a:endParaRPr>
          </a:p>
          <a:p>
            <a:pPr indent="-182563" defTabSz="457200" eaLnBrk="0" hangingPunct="0"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>
              <a:latin typeface="+mn-lt"/>
            </a:endParaRPr>
          </a:p>
          <a:p>
            <a:pPr indent="-182563" defTabSz="457200" eaLnBrk="0" hangingPunct="0"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smtClean="0">
                <a:latin typeface="+mn-lt"/>
              </a:rPr>
              <a:t>Energy Accounting</a:t>
            </a:r>
          </a:p>
          <a:p>
            <a:pPr indent="-182563" defTabSz="457200" eaLnBrk="0" hangingPunct="0"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 smtClean="0">
              <a:latin typeface="+mn-lt"/>
            </a:endParaRPr>
          </a:p>
          <a:p>
            <a:pPr indent="-182563" defTabSz="457200" eaLnBrk="0" hangingPunct="0"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smtClean="0">
                <a:latin typeface="+mn-lt"/>
              </a:rPr>
              <a:t>IT Driven process transformation</a:t>
            </a:r>
          </a:p>
          <a:p>
            <a:pPr indent="-182563" defTabSz="457200" eaLnBrk="0" hangingPunct="0"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 smtClean="0">
              <a:latin typeface="+mn-lt"/>
            </a:endParaRPr>
          </a:p>
          <a:p>
            <a:pPr indent="-182563" defTabSz="457200" eaLnBrk="0" hangingPunct="0"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 smtClean="0">
                <a:latin typeface="+mn-lt"/>
              </a:rPr>
              <a:t>Future plans</a:t>
            </a:r>
            <a:endParaRPr lang="en-US" sz="2000" dirty="0">
              <a:latin typeface="+mn-lt"/>
            </a:endParaRPr>
          </a:p>
          <a:p>
            <a:pPr indent="-182563" defTabSz="457200" eaLnBrk="0" hangingPunct="0">
              <a:buFont typeface="Arial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dirty="0"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A8579-3E99-4875-84C8-A652CAEE064A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87852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+mj-lt"/>
                <a:cs typeface="+mn-cs"/>
              </a:rPr>
              <a:t>Reliance Energy - Overview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1438" y="3533775"/>
            <a:ext cx="8786812" cy="27527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Arial Black" pitchFamily="34" charset="0"/>
                <a:ea typeface="+mn-ea"/>
                <a:cs typeface="+mn-cs"/>
              </a:rPr>
              <a:t>      “</a:t>
            </a:r>
            <a:r>
              <a:rPr lang="en-US" sz="3600" b="1" dirty="0" smtClean="0">
                <a:solidFill>
                  <a:srgbClr val="C00000"/>
                </a:solidFill>
                <a:latin typeface="Arial Black" pitchFamily="34" charset="0"/>
                <a:ea typeface="+mn-ea"/>
                <a:cs typeface="+mn-cs"/>
              </a:rPr>
              <a:t>90 Years</a:t>
            </a:r>
            <a:r>
              <a:rPr lang="en-US" sz="3600" b="1" dirty="0" smtClean="0">
                <a:solidFill>
                  <a:srgbClr val="0070C0"/>
                </a:solidFill>
                <a:latin typeface="Arial Black" pitchFamily="34" charset="0"/>
                <a:ea typeface="+mn-ea"/>
                <a:cs typeface="+mn-cs"/>
              </a:rPr>
              <a:t>” of </a:t>
            </a:r>
            <a:br>
              <a:rPr lang="en-US" sz="3600" b="1" dirty="0" smtClean="0">
                <a:solidFill>
                  <a:srgbClr val="0070C0"/>
                </a:solidFill>
                <a:latin typeface="Arial Black" pitchFamily="34" charset="0"/>
                <a:ea typeface="+mn-ea"/>
                <a:cs typeface="+mn-cs"/>
              </a:rPr>
            </a:br>
            <a:r>
              <a:rPr lang="en-US" sz="3600" b="1" dirty="0" smtClean="0">
                <a:solidFill>
                  <a:srgbClr val="0070C0"/>
                </a:solidFill>
                <a:latin typeface="Arial Black" pitchFamily="34" charset="0"/>
                <a:ea typeface="+mn-ea"/>
                <a:cs typeface="+mn-cs"/>
              </a:rPr>
              <a:t>			Distribution Business</a:t>
            </a:r>
          </a:p>
        </p:txBody>
      </p:sp>
      <p:pic>
        <p:nvPicPr>
          <p:cNvPr id="7" name="Picture 11" descr="mumbai distribution"/>
          <p:cNvPicPr>
            <a:picLocks noChangeAspect="1" noChangeArrowheads="1"/>
          </p:cNvPicPr>
          <p:nvPr/>
        </p:nvPicPr>
        <p:blipFill>
          <a:blip r:embed="rId2"/>
          <a:srcRect t="23213"/>
          <a:stretch>
            <a:fillRect/>
          </a:stretch>
        </p:blipFill>
        <p:spPr bwMode="auto">
          <a:xfrm>
            <a:off x="1643042" y="714356"/>
            <a:ext cx="5429288" cy="3000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ounded Rectangle 7"/>
          <p:cNvSpPr/>
          <p:nvPr/>
        </p:nvSpPr>
        <p:spPr>
          <a:xfrm>
            <a:off x="457200" y="5943600"/>
            <a:ext cx="8305800" cy="533400"/>
          </a:xfrm>
          <a:prstGeom prst="round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Serving Mumbai Since 1926!!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2E8DE0-7188-4074-91C9-5B1EB347FE6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3276600" y="685800"/>
            <a:ext cx="5410200" cy="152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150" name="Slide Number Placeholder 7"/>
          <p:cNvSpPr txBox="1">
            <a:spLocks/>
          </p:cNvSpPr>
          <p:nvPr/>
        </p:nvSpPr>
        <p:spPr bwMode="auto">
          <a:xfrm>
            <a:off x="8763000" y="6629400"/>
            <a:ext cx="457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fld id="{F79D56F9-3245-4559-BA51-84B7697E4E78}" type="slidenum">
              <a:rPr lang="en-US" sz="1000">
                <a:solidFill>
                  <a:schemeClr val="bg1"/>
                </a:solidFill>
                <a:latin typeface="Calibri" pitchFamily="34" charset="0"/>
              </a:rPr>
              <a:pPr/>
              <a:t>4</a:t>
            </a:fld>
            <a:endParaRPr lang="en-US" sz="1000">
              <a:solidFill>
                <a:schemeClr val="bg1"/>
              </a:solidFill>
              <a:latin typeface="Calibri" pitchFamily="34" charset="0"/>
            </a:endParaRPr>
          </a:p>
        </p:txBody>
      </p:sp>
      <p:pic>
        <p:nvPicPr>
          <p:cNvPr id="37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595313"/>
            <a:ext cx="3581400" cy="533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3" name="Rectangle 42"/>
          <p:cNvSpPr/>
          <p:nvPr/>
        </p:nvSpPr>
        <p:spPr>
          <a:xfrm>
            <a:off x="6543675" y="4552950"/>
            <a:ext cx="2468563" cy="731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-342900"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LT Cable Length</a:t>
            </a:r>
          </a:p>
          <a:p>
            <a:pPr marL="0" lvl="1" indent="-342900"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22000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Ckt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Kms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543675" y="3340100"/>
            <a:ext cx="2468563" cy="731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-342900"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HT Cable Length</a:t>
            </a:r>
          </a:p>
          <a:p>
            <a:pPr marL="0" lvl="1" indent="-342900"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4253 Kms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543675" y="2127250"/>
            <a:ext cx="2468563" cy="731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-342900"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DT Capacity</a:t>
            </a:r>
          </a:p>
          <a:p>
            <a:pPr marL="0" lvl="1" indent="-342900"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4804 MVA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543675" y="914400"/>
            <a:ext cx="2468563" cy="731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-342900"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PT Capacity</a:t>
            </a:r>
          </a:p>
          <a:p>
            <a:pPr marL="0" lvl="1" indent="-342900"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 pitchFamily="34" charset="0"/>
                <a:cs typeface="Arial" pitchFamily="34" charset="0"/>
              </a:rPr>
              <a:t>3341 MVA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82588" y="2119313"/>
            <a:ext cx="2468562" cy="73183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-342900"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 of Customers</a:t>
            </a:r>
          </a:p>
          <a:p>
            <a:pPr marL="0" lvl="1" indent="-342900"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~ 3 Million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82588" y="3314700"/>
            <a:ext cx="2468562" cy="73183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-342900"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Max. System Demand</a:t>
            </a:r>
          </a:p>
          <a:p>
            <a:pPr marL="0" lvl="1" indent="-342900"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1892 MW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82588" y="4510088"/>
            <a:ext cx="2468562" cy="7302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-342900"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Reliability Index</a:t>
            </a:r>
          </a:p>
          <a:p>
            <a:pPr marL="0" lvl="1" indent="-342900"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99.97 %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82588" y="914400"/>
            <a:ext cx="2468562" cy="72866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lvl="1" indent="-342900"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Distribution Area</a:t>
            </a:r>
          </a:p>
          <a:p>
            <a:pPr marL="0" lvl="1" indent="-342900"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400 Sq Km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57200" y="6019800"/>
            <a:ext cx="8305800" cy="533400"/>
          </a:xfrm>
          <a:prstGeom prst="round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indent="-342900" algn="ctr"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One of the Lowest Distribution Losses in the Country @ 8.83%</a:t>
            </a:r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8785225" cy="523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fontAlgn="auto" hangingPunct="0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2800" dirty="0">
                <a:solidFill>
                  <a:schemeClr val="bg1"/>
                </a:solidFill>
                <a:latin typeface="+mj-lt"/>
                <a:cs typeface="+mn-cs"/>
              </a:rPr>
              <a:t>Reliance Energy - Overview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920" y="10180"/>
            <a:ext cx="74980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Building  robust Billing System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57201" y="762000"/>
            <a:ext cx="3047999" cy="4648200"/>
            <a:chOff x="457201" y="762000"/>
            <a:chExt cx="3047999" cy="4648200"/>
          </a:xfrm>
        </p:grpSpPr>
        <p:sp>
          <p:nvSpPr>
            <p:cNvPr id="32" name="Rounded Rectangle 31"/>
            <p:cNvSpPr/>
            <p:nvPr/>
          </p:nvSpPr>
          <p:spPr>
            <a:xfrm>
              <a:off x="1905000" y="1066800"/>
              <a:ext cx="1295400" cy="914400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COBOL</a:t>
              </a:r>
            </a:p>
            <a:p>
              <a:pPr algn="ctr"/>
              <a:r>
                <a:rPr lang="en-US" b="1" dirty="0" smtClean="0"/>
                <a:t>(14)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905000" y="2590800"/>
              <a:ext cx="1295400" cy="914400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 smtClean="0"/>
                <a:t>Foxpro</a:t>
              </a:r>
              <a:endParaRPr lang="en-US" b="1" dirty="0" smtClean="0"/>
            </a:p>
            <a:p>
              <a:pPr algn="ctr"/>
              <a:r>
                <a:rPr lang="en-US" b="1" dirty="0" smtClean="0"/>
                <a:t>(17)</a:t>
              </a:r>
              <a:endParaRPr lang="en-US" b="1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905000" y="4112622"/>
              <a:ext cx="1295400" cy="914400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VB6/D2K</a:t>
              </a:r>
            </a:p>
            <a:p>
              <a:pPr algn="ctr"/>
              <a:r>
                <a:rPr lang="en-US" b="1" dirty="0" smtClean="0"/>
                <a:t>(18)</a:t>
              </a:r>
              <a:endParaRPr lang="en-US" b="1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447800" y="762000"/>
              <a:ext cx="2057400" cy="4648200"/>
            </a:xfrm>
            <a:prstGeom prst="roundRect">
              <a:avLst/>
            </a:prstGeom>
            <a:noFill/>
            <a:ln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/>
            <p:cNvSpPr/>
            <p:nvPr/>
          </p:nvSpPr>
          <p:spPr>
            <a:xfrm rot="16200000">
              <a:off x="-228599" y="2667000"/>
              <a:ext cx="2286000" cy="914400"/>
            </a:xfrm>
            <a:prstGeom prst="round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Legacy  Applications</a:t>
              </a:r>
              <a:endParaRPr lang="en-US" b="1" dirty="0"/>
            </a:p>
          </p:txBody>
        </p:sp>
      </p:grpSp>
      <p:sp>
        <p:nvSpPr>
          <p:cNvPr id="44" name="Pentagon 43"/>
          <p:cNvSpPr/>
          <p:nvPr/>
        </p:nvSpPr>
        <p:spPr>
          <a:xfrm>
            <a:off x="4419600" y="1676400"/>
            <a:ext cx="990600" cy="3124200"/>
          </a:xfrm>
          <a:prstGeom prst="homePlate">
            <a:avLst>
              <a:gd name="adj" fmla="val 91389"/>
            </a:avLst>
          </a:prstGeom>
          <a:solidFill>
            <a:srgbClr val="92D050"/>
          </a:solidFill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 smtClean="0"/>
              <a:t>Migration</a:t>
            </a:r>
            <a:endParaRPr lang="en-US" b="1" dirty="0"/>
          </a:p>
        </p:txBody>
      </p:sp>
      <p:sp>
        <p:nvSpPr>
          <p:cNvPr id="45" name="Flowchart: Magnetic Disk 44"/>
          <p:cNvSpPr/>
          <p:nvPr/>
        </p:nvSpPr>
        <p:spPr>
          <a:xfrm>
            <a:off x="6172200" y="1828800"/>
            <a:ext cx="2514600" cy="2743200"/>
          </a:xfrm>
          <a:prstGeom prst="flowChartMagneticDisk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  <a:bevelB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SAP-ISU-CCS</a:t>
            </a:r>
          </a:p>
          <a:p>
            <a:pPr algn="ctr"/>
            <a:endParaRPr lang="en-US" b="1" dirty="0"/>
          </a:p>
        </p:txBody>
      </p:sp>
      <p:sp>
        <p:nvSpPr>
          <p:cNvPr id="46" name="Rounded Rectangle 45"/>
          <p:cNvSpPr/>
          <p:nvPr/>
        </p:nvSpPr>
        <p:spPr>
          <a:xfrm>
            <a:off x="457200" y="5715000"/>
            <a:ext cx="8305800" cy="533400"/>
          </a:xfrm>
          <a:prstGeom prst="round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Implementation of MBC for 2.2 Million customers  @ 11 Months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A8579-3E99-4875-84C8-A652CAEE064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1920" y="10180"/>
            <a:ext cx="74980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Building  robust Billing System</a:t>
            </a:r>
          </a:p>
        </p:txBody>
      </p:sp>
      <p:graphicFrame>
        <p:nvGraphicFramePr>
          <p:cNvPr id="13" name="Diagram 12"/>
          <p:cNvGraphicFramePr/>
          <p:nvPr/>
        </p:nvGraphicFramePr>
        <p:xfrm>
          <a:off x="228600" y="1066800"/>
          <a:ext cx="86868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609600" y="4876800"/>
            <a:ext cx="1524000" cy="609600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>
              <a:rot lat="0" lon="20999997" rev="1200000"/>
            </a:camera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2005</a:t>
            </a:r>
            <a:endParaRPr lang="en-US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2971800" y="4800600"/>
            <a:ext cx="1447800" cy="533400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>
              <a:rot lat="0" lon="20999997" rev="1200000"/>
            </a:camera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2008</a:t>
            </a:r>
            <a:endParaRPr lang="en-US" b="1" dirty="0"/>
          </a:p>
        </p:txBody>
      </p:sp>
      <p:sp>
        <p:nvSpPr>
          <p:cNvPr id="23" name="Rounded Rectangle 22"/>
          <p:cNvSpPr/>
          <p:nvPr/>
        </p:nvSpPr>
        <p:spPr>
          <a:xfrm>
            <a:off x="5181600" y="4800600"/>
            <a:ext cx="1447800" cy="533400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>
              <a:rot lat="0" lon="20999997" rev="1200000"/>
            </a:camera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2008-2013</a:t>
            </a:r>
            <a:endParaRPr lang="en-US" b="1" dirty="0"/>
          </a:p>
        </p:txBody>
      </p:sp>
      <p:sp>
        <p:nvSpPr>
          <p:cNvPr id="24" name="Rounded Rectangle 23"/>
          <p:cNvSpPr/>
          <p:nvPr/>
        </p:nvSpPr>
        <p:spPr>
          <a:xfrm>
            <a:off x="7467600" y="4800600"/>
            <a:ext cx="1447800" cy="533400"/>
          </a:xfrm>
          <a:prstGeom prst="roundRect">
            <a:avLst/>
          </a:prstGeom>
          <a:solidFill>
            <a:srgbClr val="00B050"/>
          </a:solidFill>
          <a:ln>
            <a:noFill/>
          </a:ln>
          <a:scene3d>
            <a:camera prst="orthographicFront">
              <a:rot lat="0" lon="20999997" rev="1200000"/>
            </a:camera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2014-2017</a:t>
            </a:r>
            <a:endParaRPr lang="en-US" b="1" dirty="0"/>
          </a:p>
        </p:txBody>
      </p:sp>
      <p:sp>
        <p:nvSpPr>
          <p:cNvPr id="25" name="Rounded Rectangle 24"/>
          <p:cNvSpPr/>
          <p:nvPr/>
        </p:nvSpPr>
        <p:spPr>
          <a:xfrm>
            <a:off x="457200" y="5943600"/>
            <a:ext cx="8305800" cy="533400"/>
          </a:xfrm>
          <a:prstGeom prst="round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Faster adoption of new Scenarios/Technology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A8579-3E99-4875-84C8-A652CAEE064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A8579-3E99-4875-84C8-A652CAEE064A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797" y="838602"/>
            <a:ext cx="9096375" cy="5104998"/>
            <a:chOff x="260" y="915"/>
            <a:chExt cx="5730" cy="3063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4836" y="915"/>
              <a:ext cx="1154" cy="30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n-US" sz="3200" b="1" dirty="0">
                  <a:solidFill>
                    <a:schemeClr val="bg1"/>
                  </a:solidFill>
                  <a:latin typeface="Arial" pitchFamily="34" charset="0"/>
                </a:rPr>
                <a:t>Day </a:t>
              </a:r>
              <a:r>
                <a:rPr lang="en-US" sz="3200" b="1" dirty="0" smtClean="0">
                  <a:solidFill>
                    <a:schemeClr val="bg1"/>
                  </a:solidFill>
                  <a:latin typeface="Arial" pitchFamily="34" charset="0"/>
                </a:rPr>
                <a:t>3</a:t>
              </a:r>
              <a:endParaRPr lang="en-US" sz="3200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72" name="Rectangle 5"/>
            <p:cNvSpPr>
              <a:spLocks noChangeArrowheads="1"/>
            </p:cNvSpPr>
            <p:nvPr/>
          </p:nvSpPr>
          <p:spPr bwMode="auto">
            <a:xfrm>
              <a:off x="2643" y="915"/>
              <a:ext cx="2047" cy="30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n-US" sz="3200" b="1" dirty="0">
                  <a:solidFill>
                    <a:schemeClr val="bg1"/>
                  </a:solidFill>
                  <a:latin typeface="Arial" pitchFamily="34" charset="0"/>
                </a:rPr>
                <a:t>Day </a:t>
              </a:r>
              <a:r>
                <a:rPr lang="en-US" sz="3200" b="1" dirty="0" smtClean="0">
                  <a:solidFill>
                    <a:schemeClr val="bg1"/>
                  </a:solidFill>
                  <a:latin typeface="Arial" pitchFamily="34" charset="0"/>
                </a:rPr>
                <a:t>2</a:t>
              </a:r>
              <a:endParaRPr lang="en-US" sz="3200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73" name="Rectangle 6"/>
            <p:cNvSpPr>
              <a:spLocks noChangeArrowheads="1"/>
            </p:cNvSpPr>
            <p:nvPr/>
          </p:nvSpPr>
          <p:spPr bwMode="auto">
            <a:xfrm>
              <a:off x="1457" y="915"/>
              <a:ext cx="1049" cy="30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n-US" sz="3200" b="1" dirty="0">
                  <a:solidFill>
                    <a:schemeClr val="bg1"/>
                  </a:solidFill>
                  <a:latin typeface="Arial" pitchFamily="34" charset="0"/>
                </a:rPr>
                <a:t>Day </a:t>
              </a:r>
              <a:r>
                <a:rPr lang="en-US" sz="3200" b="1" dirty="0" smtClean="0">
                  <a:solidFill>
                    <a:schemeClr val="bg1"/>
                  </a:solidFill>
                  <a:latin typeface="Arial" pitchFamily="34" charset="0"/>
                </a:rPr>
                <a:t>1</a:t>
              </a:r>
              <a:endParaRPr lang="en-US" sz="3200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74" name="Rectangle 7"/>
            <p:cNvSpPr>
              <a:spLocks noChangeArrowheads="1"/>
            </p:cNvSpPr>
            <p:nvPr/>
          </p:nvSpPr>
          <p:spPr bwMode="auto">
            <a:xfrm>
              <a:off x="260" y="915"/>
              <a:ext cx="1050" cy="30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 eaLnBrk="0" hangingPunct="0"/>
              <a:r>
                <a:rPr lang="en-US" sz="3200" b="1" dirty="0">
                  <a:solidFill>
                    <a:schemeClr val="bg1"/>
                  </a:solidFill>
                  <a:latin typeface="Arial" pitchFamily="34" charset="0"/>
                </a:rPr>
                <a:t>Day </a:t>
              </a:r>
              <a:r>
                <a:rPr lang="en-US" sz="3200" b="1" dirty="0" smtClean="0">
                  <a:solidFill>
                    <a:schemeClr val="bg1"/>
                  </a:solidFill>
                  <a:latin typeface="Arial" pitchFamily="34" charset="0"/>
                </a:rPr>
                <a:t>0</a:t>
              </a:r>
              <a:endParaRPr lang="en-US" sz="3200" b="1" dirty="0">
                <a:solidFill>
                  <a:schemeClr val="bg1"/>
                </a:solidFill>
                <a:latin typeface="Arial" pitchFamily="34" charset="0"/>
              </a:endParaRPr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365" y="1292"/>
              <a:ext cx="810" cy="401"/>
            </a:xfrm>
            <a:prstGeom prst="rect">
              <a:avLst/>
            </a:prstGeom>
            <a:solidFill>
              <a:srgbClr val="FFFF66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AU" sz="2400" b="1">
                <a:latin typeface="Arial" pitchFamily="34" charset="0"/>
              </a:endParaRPr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375" y="1293"/>
              <a:ext cx="755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200" b="1">
                  <a:solidFill>
                    <a:srgbClr val="3333CC"/>
                  </a:solidFill>
                  <a:latin typeface="Arial" pitchFamily="34" charset="0"/>
                </a:rPr>
                <a:t>Create Meter Reading Order</a:t>
              </a:r>
            </a:p>
            <a:p>
              <a:pPr algn="ctr">
                <a:spcBef>
                  <a:spcPct val="50000"/>
                </a:spcBef>
              </a:pPr>
              <a:endParaRPr lang="en-AU" sz="1200" b="1">
                <a:solidFill>
                  <a:srgbClr val="3333CC"/>
                </a:solidFill>
                <a:latin typeface="Arial" pitchFamily="34" charset="0"/>
              </a:endParaRPr>
            </a:p>
          </p:txBody>
        </p:sp>
        <p:sp>
          <p:nvSpPr>
            <p:cNvPr id="77" name="Rectangle 10"/>
            <p:cNvSpPr>
              <a:spLocks noChangeArrowheads="1"/>
            </p:cNvSpPr>
            <p:nvPr/>
          </p:nvSpPr>
          <p:spPr bwMode="auto">
            <a:xfrm>
              <a:off x="1562" y="1292"/>
              <a:ext cx="759" cy="450"/>
            </a:xfrm>
            <a:prstGeom prst="rect">
              <a:avLst/>
            </a:prstGeom>
            <a:solidFill>
              <a:srgbClr val="FFFF66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AU" sz="2400" b="1">
                <a:latin typeface="Arial" pitchFamily="34" charset="0"/>
              </a:endParaRPr>
            </a:p>
          </p:txBody>
        </p:sp>
        <p:sp>
          <p:nvSpPr>
            <p:cNvPr id="78" name="Text Box 11"/>
            <p:cNvSpPr txBox="1">
              <a:spLocks noChangeArrowheads="1"/>
            </p:cNvSpPr>
            <p:nvPr/>
          </p:nvSpPr>
          <p:spPr bwMode="auto">
            <a:xfrm>
              <a:off x="1601" y="1317"/>
              <a:ext cx="707" cy="4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200" b="1">
                  <a:solidFill>
                    <a:srgbClr val="3333CC"/>
                  </a:solidFill>
                  <a:latin typeface="Arial" pitchFamily="34" charset="0"/>
                </a:rPr>
                <a:t>Meter Readings + Upload</a:t>
              </a:r>
            </a:p>
          </p:txBody>
        </p: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577" y="2603"/>
              <a:ext cx="825" cy="553"/>
              <a:chOff x="1341" y="1768"/>
              <a:chExt cx="754" cy="562"/>
            </a:xfrm>
          </p:grpSpPr>
          <p:sp>
            <p:nvSpPr>
              <p:cNvPr id="100" name="Rectangle 13"/>
              <p:cNvSpPr>
                <a:spLocks noChangeArrowheads="1"/>
              </p:cNvSpPr>
              <p:nvPr/>
            </p:nvSpPr>
            <p:spPr bwMode="auto">
              <a:xfrm>
                <a:off x="1344" y="1797"/>
                <a:ext cx="672" cy="533"/>
              </a:xfrm>
              <a:prstGeom prst="rect">
                <a:avLst/>
              </a:prstGeom>
              <a:solidFill>
                <a:srgbClr val="FF9966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AU" sz="2000" b="1">
                  <a:latin typeface="Arial" pitchFamily="34" charset="0"/>
                </a:endParaRPr>
              </a:p>
            </p:txBody>
          </p:sp>
          <p:graphicFrame>
            <p:nvGraphicFramePr>
              <p:cNvPr id="101" name="Object 14"/>
              <p:cNvGraphicFramePr>
                <a:graphicFrameLocks noChangeAspect="1"/>
              </p:cNvGraphicFramePr>
              <p:nvPr/>
            </p:nvGraphicFramePr>
            <p:xfrm>
              <a:off x="1488" y="1768"/>
              <a:ext cx="432" cy="294"/>
            </p:xfrm>
            <a:graphic>
              <a:graphicData uri="http://schemas.openxmlformats.org/presentationml/2006/ole">
                <p:oleObj spid="_x0000_s144386" name="Clip" r:id="rId3" imgW="3538080" imgH="3468960" progId="">
                  <p:embed/>
                </p:oleObj>
              </a:graphicData>
            </a:graphic>
          </p:graphicFrame>
          <p:sp>
            <p:nvSpPr>
              <p:cNvPr id="102" name="Text Box 15"/>
              <p:cNvSpPr txBox="1">
                <a:spLocks noChangeArrowheads="1"/>
              </p:cNvSpPr>
              <p:nvPr/>
            </p:nvSpPr>
            <p:spPr bwMode="auto">
              <a:xfrm>
                <a:off x="1341" y="2065"/>
                <a:ext cx="754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sz="1200" b="1">
                    <a:solidFill>
                      <a:srgbClr val="3333CC"/>
                    </a:solidFill>
                    <a:latin typeface="Arial" pitchFamily="34" charset="0"/>
                  </a:rPr>
                  <a:t>Billing (Batch)</a:t>
                </a:r>
                <a:r>
                  <a:rPr lang="en-AU" sz="1200" b="1">
                    <a:solidFill>
                      <a:schemeClr val="accent2"/>
                    </a:solidFill>
                    <a:latin typeface="Arial" pitchFamily="34" charset="0"/>
                  </a:rPr>
                  <a:t> </a:t>
                </a:r>
                <a:endParaRPr lang="en-AU" sz="1200" b="1">
                  <a:latin typeface="Arial" pitchFamily="34" charset="0"/>
                </a:endParaRPr>
              </a:p>
            </p:txBody>
          </p:sp>
        </p:grpSp>
        <p:grpSp>
          <p:nvGrpSpPr>
            <p:cNvPr id="5" name="Group 16"/>
            <p:cNvGrpSpPr>
              <a:grpSpLocks/>
            </p:cNvGrpSpPr>
            <p:nvPr/>
          </p:nvGrpSpPr>
          <p:grpSpPr bwMode="auto">
            <a:xfrm>
              <a:off x="1614" y="3232"/>
              <a:ext cx="735" cy="667"/>
              <a:chOff x="1488" y="2736"/>
              <a:chExt cx="672" cy="679"/>
            </a:xfrm>
          </p:grpSpPr>
          <p:sp>
            <p:nvSpPr>
              <p:cNvPr id="97" name="Rectangle 17"/>
              <p:cNvSpPr>
                <a:spLocks noChangeArrowheads="1"/>
              </p:cNvSpPr>
              <p:nvPr/>
            </p:nvSpPr>
            <p:spPr bwMode="auto">
              <a:xfrm>
                <a:off x="1488" y="2818"/>
                <a:ext cx="672" cy="561"/>
              </a:xfrm>
              <a:prstGeom prst="rect">
                <a:avLst/>
              </a:prstGeom>
              <a:solidFill>
                <a:srgbClr val="FF9966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AU" sz="2000" b="1">
                  <a:latin typeface="Arial" pitchFamily="34" charset="0"/>
                </a:endParaRPr>
              </a:p>
            </p:txBody>
          </p:sp>
          <p:graphicFrame>
            <p:nvGraphicFramePr>
              <p:cNvPr id="98" name="Object 18"/>
              <p:cNvGraphicFramePr>
                <a:graphicFrameLocks noChangeAspect="1"/>
              </p:cNvGraphicFramePr>
              <p:nvPr/>
            </p:nvGraphicFramePr>
            <p:xfrm>
              <a:off x="1605" y="2736"/>
              <a:ext cx="401" cy="385"/>
            </p:xfrm>
            <a:graphic>
              <a:graphicData uri="http://schemas.openxmlformats.org/presentationml/2006/ole">
                <p:oleObj spid="_x0000_s144387" name="Clip" r:id="rId4" imgW="1829160" imgH="1882440" progId="">
                  <p:embed/>
                </p:oleObj>
              </a:graphicData>
            </a:graphic>
          </p:graphicFrame>
          <p:sp>
            <p:nvSpPr>
              <p:cNvPr id="99" name="Text Box 19"/>
              <p:cNvSpPr txBox="1">
                <a:spLocks noChangeArrowheads="1"/>
              </p:cNvSpPr>
              <p:nvPr/>
            </p:nvSpPr>
            <p:spPr bwMode="auto">
              <a:xfrm>
                <a:off x="1488" y="3071"/>
                <a:ext cx="672" cy="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AU" sz="1400" b="1">
                    <a:solidFill>
                      <a:srgbClr val="3333CC"/>
                    </a:solidFill>
                    <a:latin typeface="Arial" pitchFamily="34" charset="0"/>
                  </a:rPr>
                  <a:t>Invoicing (Batch)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3640" y="1938"/>
              <a:ext cx="788" cy="621"/>
              <a:chOff x="4682" y="1248"/>
              <a:chExt cx="904" cy="1009"/>
            </a:xfrm>
          </p:grpSpPr>
          <p:sp>
            <p:nvSpPr>
              <p:cNvPr id="94" name="Rectangle 21"/>
              <p:cNvSpPr>
                <a:spLocks noChangeArrowheads="1"/>
              </p:cNvSpPr>
              <p:nvPr/>
            </p:nvSpPr>
            <p:spPr bwMode="auto">
              <a:xfrm>
                <a:off x="4682" y="1440"/>
                <a:ext cx="886" cy="773"/>
              </a:xfrm>
              <a:prstGeom prst="rect">
                <a:avLst/>
              </a:prstGeom>
              <a:solidFill>
                <a:srgbClr val="FF9966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algn="ctr"/>
                <a:endParaRPr lang="en-AU" sz="2000" b="1">
                  <a:latin typeface="Arial" pitchFamily="34" charset="0"/>
                </a:endParaRPr>
              </a:p>
            </p:txBody>
          </p:sp>
          <p:sp>
            <p:nvSpPr>
              <p:cNvPr id="95" name="Text Box 22"/>
              <p:cNvSpPr txBox="1">
                <a:spLocks noChangeArrowheads="1"/>
              </p:cNvSpPr>
              <p:nvPr/>
            </p:nvSpPr>
            <p:spPr bwMode="auto">
              <a:xfrm>
                <a:off x="4704" y="1822"/>
                <a:ext cx="882" cy="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lIns="92075" tIns="46038" rIns="92075" bIns="46038">
                <a:spAutoFit/>
              </a:bodyPr>
              <a:lstStyle/>
              <a:p>
                <a:pPr algn="ctr">
                  <a:lnSpc>
                    <a:spcPct val="150000"/>
                  </a:lnSpc>
                  <a:spcBef>
                    <a:spcPct val="50000"/>
                  </a:spcBef>
                </a:pPr>
                <a:r>
                  <a:rPr lang="en-AU" sz="1400" b="1">
                    <a:solidFill>
                      <a:srgbClr val="3333CC"/>
                    </a:solidFill>
                    <a:latin typeface="Arial" pitchFamily="34" charset="0"/>
                  </a:rPr>
                  <a:t>Printing</a:t>
                </a:r>
              </a:p>
            </p:txBody>
          </p:sp>
          <p:graphicFrame>
            <p:nvGraphicFramePr>
              <p:cNvPr id="96" name="Object 23"/>
              <p:cNvGraphicFramePr>
                <a:graphicFrameLocks noChangeAspect="1"/>
              </p:cNvGraphicFramePr>
              <p:nvPr/>
            </p:nvGraphicFramePr>
            <p:xfrm>
              <a:off x="4806" y="1248"/>
              <a:ext cx="618" cy="518"/>
            </p:xfrm>
            <a:graphic>
              <a:graphicData uri="http://schemas.openxmlformats.org/presentationml/2006/ole">
                <p:oleObj spid="_x0000_s144388" name="Clip" r:id="rId5" imgW="1672200" imgH="1131840" progId="">
                  <p:embed/>
                </p:oleObj>
              </a:graphicData>
            </a:graphic>
          </p:graphicFrame>
        </p:grpSp>
        <p:sp>
          <p:nvSpPr>
            <p:cNvPr id="82" name="Rectangle 24"/>
            <p:cNvSpPr>
              <a:spLocks noChangeArrowheads="1"/>
            </p:cNvSpPr>
            <p:nvPr/>
          </p:nvSpPr>
          <p:spPr bwMode="auto">
            <a:xfrm>
              <a:off x="2749" y="1292"/>
              <a:ext cx="758" cy="547"/>
            </a:xfrm>
            <a:prstGeom prst="rect">
              <a:avLst/>
            </a:prstGeom>
            <a:solidFill>
              <a:srgbClr val="FFFF66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AU" sz="2400" b="1">
                <a:latin typeface="Arial" pitchFamily="34" charset="0"/>
              </a:endParaRPr>
            </a:p>
          </p:txBody>
        </p:sp>
        <p:sp>
          <p:nvSpPr>
            <p:cNvPr id="83" name="Text Box 25"/>
            <p:cNvSpPr txBox="1">
              <a:spLocks noChangeArrowheads="1"/>
            </p:cNvSpPr>
            <p:nvPr/>
          </p:nvSpPr>
          <p:spPr bwMode="auto">
            <a:xfrm>
              <a:off x="2788" y="1401"/>
              <a:ext cx="706" cy="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200" b="1">
                  <a:solidFill>
                    <a:srgbClr val="3333CC"/>
                  </a:solidFill>
                  <a:latin typeface="Arial" pitchFamily="34" charset="0"/>
                </a:rPr>
                <a:t>MR Error Correction</a:t>
              </a:r>
            </a:p>
          </p:txBody>
        </p:sp>
        <p:sp>
          <p:nvSpPr>
            <p:cNvPr id="84" name="Rectangle 26"/>
            <p:cNvSpPr>
              <a:spLocks noChangeArrowheads="1"/>
            </p:cNvSpPr>
            <p:nvPr/>
          </p:nvSpPr>
          <p:spPr bwMode="auto">
            <a:xfrm>
              <a:off x="1590" y="1887"/>
              <a:ext cx="759" cy="567"/>
            </a:xfrm>
            <a:prstGeom prst="rect">
              <a:avLst/>
            </a:prstGeom>
            <a:solidFill>
              <a:srgbClr val="FFFF66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AU" sz="2400" b="1">
                <a:latin typeface="Arial" pitchFamily="34" charset="0"/>
              </a:endParaRPr>
            </a:p>
          </p:txBody>
        </p:sp>
        <p:sp>
          <p:nvSpPr>
            <p:cNvPr id="85" name="Text Box 27"/>
            <p:cNvSpPr txBox="1">
              <a:spLocks noChangeArrowheads="1"/>
            </p:cNvSpPr>
            <p:nvPr/>
          </p:nvSpPr>
          <p:spPr bwMode="auto">
            <a:xfrm>
              <a:off x="1629" y="1936"/>
              <a:ext cx="707" cy="4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200" b="1">
                  <a:solidFill>
                    <a:srgbClr val="3333CC"/>
                  </a:solidFill>
                  <a:latin typeface="Arial" pitchFamily="34" charset="0"/>
                </a:rPr>
                <a:t>Meter Reading Validation</a:t>
              </a:r>
            </a:p>
          </p:txBody>
        </p:sp>
        <p:sp>
          <p:nvSpPr>
            <p:cNvPr id="86" name="Rectangle 28"/>
            <p:cNvSpPr>
              <a:spLocks noChangeArrowheads="1"/>
            </p:cNvSpPr>
            <p:nvPr/>
          </p:nvSpPr>
          <p:spPr bwMode="auto">
            <a:xfrm>
              <a:off x="2752" y="1999"/>
              <a:ext cx="734" cy="523"/>
            </a:xfrm>
            <a:prstGeom prst="rect">
              <a:avLst/>
            </a:prstGeom>
            <a:solidFill>
              <a:srgbClr val="FF9966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AU" sz="2000" b="1">
                <a:latin typeface="Arial" pitchFamily="34" charset="0"/>
              </a:endParaRPr>
            </a:p>
          </p:txBody>
        </p:sp>
        <p:sp>
          <p:nvSpPr>
            <p:cNvPr id="87" name="Text Box 29"/>
            <p:cNvSpPr txBox="1">
              <a:spLocks noChangeArrowheads="1"/>
            </p:cNvSpPr>
            <p:nvPr/>
          </p:nvSpPr>
          <p:spPr bwMode="auto">
            <a:xfrm>
              <a:off x="2749" y="2022"/>
              <a:ext cx="734" cy="4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/>
            <a:lstStyle/>
            <a:p>
              <a:pPr algn="ctr">
                <a:spcBef>
                  <a:spcPct val="50000"/>
                </a:spcBef>
              </a:pPr>
              <a:r>
                <a:rPr lang="en-AU" sz="1200" b="1">
                  <a:solidFill>
                    <a:srgbClr val="3333CC"/>
                  </a:solidFill>
                  <a:latin typeface="Arial" pitchFamily="34" charset="0"/>
                </a:rPr>
                <a:t>Billing Exception &amp; Errors</a:t>
              </a:r>
              <a:r>
                <a:rPr lang="en-AU" sz="1200" b="1">
                  <a:solidFill>
                    <a:schemeClr val="accent2"/>
                  </a:solidFill>
                  <a:latin typeface="Arial" pitchFamily="34" charset="0"/>
                </a:rPr>
                <a:t> </a:t>
              </a:r>
              <a:endParaRPr lang="en-AU" sz="1200" b="1">
                <a:latin typeface="Arial" pitchFamily="34" charset="0"/>
              </a:endParaRPr>
            </a:p>
          </p:txBody>
        </p:sp>
        <p:sp>
          <p:nvSpPr>
            <p:cNvPr id="88" name="Rectangle 30"/>
            <p:cNvSpPr>
              <a:spLocks noChangeArrowheads="1"/>
            </p:cNvSpPr>
            <p:nvPr/>
          </p:nvSpPr>
          <p:spPr bwMode="auto">
            <a:xfrm>
              <a:off x="2772" y="2658"/>
              <a:ext cx="735" cy="524"/>
            </a:xfrm>
            <a:prstGeom prst="rect">
              <a:avLst/>
            </a:prstGeom>
            <a:solidFill>
              <a:srgbClr val="FF9966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/>
              <a:r>
                <a:rPr lang="en-AU" sz="1200" b="1">
                  <a:solidFill>
                    <a:srgbClr val="3333CC"/>
                  </a:solidFill>
                  <a:latin typeface="Arial" pitchFamily="34" charset="0"/>
                </a:rPr>
                <a:t>Billing (Online)</a:t>
              </a:r>
            </a:p>
          </p:txBody>
        </p:sp>
        <p:sp>
          <p:nvSpPr>
            <p:cNvPr id="89" name="Rectangle 31"/>
            <p:cNvSpPr>
              <a:spLocks noChangeArrowheads="1"/>
            </p:cNvSpPr>
            <p:nvPr/>
          </p:nvSpPr>
          <p:spPr bwMode="auto">
            <a:xfrm>
              <a:off x="2772" y="3319"/>
              <a:ext cx="735" cy="522"/>
            </a:xfrm>
            <a:prstGeom prst="rect">
              <a:avLst/>
            </a:prstGeom>
            <a:solidFill>
              <a:srgbClr val="FF9966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/>
              <a:r>
                <a:rPr lang="en-AU" sz="1200" b="1">
                  <a:solidFill>
                    <a:srgbClr val="3333CC"/>
                  </a:solidFill>
                  <a:latin typeface="Arial" pitchFamily="34" charset="0"/>
                </a:rPr>
                <a:t>Invoicing (Online)</a:t>
              </a:r>
            </a:p>
          </p:txBody>
        </p:sp>
        <p:sp>
          <p:nvSpPr>
            <p:cNvPr id="90" name="Rectangle 32"/>
            <p:cNvSpPr>
              <a:spLocks noChangeArrowheads="1"/>
            </p:cNvSpPr>
            <p:nvPr/>
          </p:nvSpPr>
          <p:spPr bwMode="auto">
            <a:xfrm>
              <a:off x="3640" y="1297"/>
              <a:ext cx="735" cy="524"/>
            </a:xfrm>
            <a:prstGeom prst="rect">
              <a:avLst/>
            </a:prstGeom>
            <a:solidFill>
              <a:srgbClr val="FF9966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/>
              <a:r>
                <a:rPr lang="en-AU" sz="1200" b="1">
                  <a:solidFill>
                    <a:srgbClr val="3333CC"/>
                  </a:solidFill>
                  <a:latin typeface="Arial" pitchFamily="34" charset="0"/>
                </a:rPr>
                <a:t>Generate Print Documents  (Batch)</a:t>
              </a:r>
            </a:p>
          </p:txBody>
        </p:sp>
        <p:sp>
          <p:nvSpPr>
            <p:cNvPr id="91" name="Rectangle 33"/>
            <p:cNvSpPr>
              <a:spLocks noChangeArrowheads="1"/>
            </p:cNvSpPr>
            <p:nvPr/>
          </p:nvSpPr>
          <p:spPr bwMode="auto">
            <a:xfrm>
              <a:off x="5098" y="1339"/>
              <a:ext cx="735" cy="523"/>
            </a:xfrm>
            <a:prstGeom prst="rect">
              <a:avLst/>
            </a:prstGeom>
            <a:solidFill>
              <a:srgbClr val="FF9966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anchor="ctr"/>
            <a:lstStyle/>
            <a:p>
              <a:pPr algn="ctr"/>
              <a:r>
                <a:rPr lang="en-AU" sz="1200" b="1" dirty="0">
                  <a:solidFill>
                    <a:srgbClr val="3333CC"/>
                  </a:solidFill>
                  <a:latin typeface="Arial" pitchFamily="34" charset="0"/>
                </a:rPr>
                <a:t>Dispatch (Courier, </a:t>
              </a:r>
              <a:r>
                <a:rPr lang="en-AU" sz="1200" b="1" dirty="0" smtClean="0">
                  <a:solidFill>
                    <a:srgbClr val="3333CC"/>
                  </a:solidFill>
                  <a:latin typeface="Arial" pitchFamily="34" charset="0"/>
                </a:rPr>
                <a:t>Post)</a:t>
              </a:r>
              <a:endParaRPr lang="en-AU" sz="1200" b="1" dirty="0">
                <a:solidFill>
                  <a:srgbClr val="3333CC"/>
                </a:solidFill>
                <a:latin typeface="Arial" pitchFamily="34" charset="0"/>
              </a:endParaRPr>
            </a:p>
          </p:txBody>
        </p:sp>
        <p:sp>
          <p:nvSpPr>
            <p:cNvPr id="92" name="Rectangle 34"/>
            <p:cNvSpPr>
              <a:spLocks noChangeArrowheads="1"/>
            </p:cNvSpPr>
            <p:nvPr/>
          </p:nvSpPr>
          <p:spPr bwMode="auto">
            <a:xfrm>
              <a:off x="398" y="1836"/>
              <a:ext cx="810" cy="401"/>
            </a:xfrm>
            <a:prstGeom prst="rect">
              <a:avLst/>
            </a:prstGeom>
            <a:solidFill>
              <a:srgbClr val="FFFF66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algn="ctr"/>
              <a:endParaRPr lang="en-AU" sz="2400" b="1">
                <a:latin typeface="Arial" pitchFamily="34" charset="0"/>
              </a:endParaRPr>
            </a:p>
          </p:txBody>
        </p:sp>
        <p:sp>
          <p:nvSpPr>
            <p:cNvPr id="93" name="Text Box 35"/>
            <p:cNvSpPr txBox="1">
              <a:spLocks noChangeArrowheads="1"/>
            </p:cNvSpPr>
            <p:nvPr/>
          </p:nvSpPr>
          <p:spPr bwMode="auto">
            <a:xfrm>
              <a:off x="394" y="1837"/>
              <a:ext cx="755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 sz="1200" b="1">
                  <a:solidFill>
                    <a:srgbClr val="3333CC"/>
                  </a:solidFill>
                  <a:latin typeface="Arial" pitchFamily="34" charset="0"/>
                </a:rPr>
                <a:t>Download meter reading data</a:t>
              </a:r>
            </a:p>
            <a:p>
              <a:pPr algn="ctr">
                <a:spcBef>
                  <a:spcPct val="50000"/>
                </a:spcBef>
              </a:pPr>
              <a:endParaRPr lang="en-AU" sz="1200" b="1">
                <a:solidFill>
                  <a:srgbClr val="3333CC"/>
                </a:solidFill>
                <a:latin typeface="Arial" pitchFamily="34" charset="0"/>
              </a:endParaRPr>
            </a:p>
          </p:txBody>
        </p:sp>
      </p:grpSp>
      <p:sp>
        <p:nvSpPr>
          <p:cNvPr id="37" name="Rectangle 4"/>
          <p:cNvSpPr>
            <a:spLocks noChangeArrowheads="1"/>
          </p:cNvSpPr>
          <p:nvPr/>
        </p:nvSpPr>
        <p:spPr bwMode="auto">
          <a:xfrm>
            <a:off x="0" y="41275"/>
            <a:ext cx="6248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Meter to Cash Process 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57200" y="6019800"/>
            <a:ext cx="7848600" cy="533400"/>
          </a:xfrm>
          <a:prstGeom prst="round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 delivery in T+3 Days!!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366028" y="3974068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b="1" dirty="0" smtClean="0">
                <a:solidFill>
                  <a:srgbClr val="3333CC"/>
                </a:solidFill>
                <a:latin typeface="Arial" pitchFamily="34" charset="0"/>
              </a:rPr>
              <a:t>E-</a:t>
            </a:r>
            <a:r>
              <a:rPr lang="en-AU" b="1" dirty="0" err="1" smtClean="0">
                <a:solidFill>
                  <a:srgbClr val="3333CC"/>
                </a:solidFill>
                <a:latin typeface="Arial" pitchFamily="34" charset="0"/>
              </a:rPr>
              <a:t>Bill,SMS</a:t>
            </a:r>
            <a:r>
              <a:rPr lang="en-AU" b="1" dirty="0" smtClean="0">
                <a:solidFill>
                  <a:srgbClr val="3333CC"/>
                </a:solidFill>
                <a:latin typeface="Arial" pitchFamily="34" charset="0"/>
              </a:rPr>
              <a:t>)</a:t>
            </a:r>
            <a:endParaRPr lang="en-AU" b="1" dirty="0">
              <a:solidFill>
                <a:srgbClr val="3333CC"/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" y="10180"/>
            <a:ext cx="74980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Building  robust Billing System</a:t>
            </a:r>
          </a:p>
        </p:txBody>
      </p:sp>
      <p:graphicFrame>
        <p:nvGraphicFramePr>
          <p:cNvPr id="27" name="Diagram 26"/>
          <p:cNvGraphicFramePr/>
          <p:nvPr/>
        </p:nvGraphicFramePr>
        <p:xfrm>
          <a:off x="152400" y="1397000"/>
          <a:ext cx="8382000" cy="386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9" name="Rounded Rectangle 28"/>
          <p:cNvSpPr/>
          <p:nvPr/>
        </p:nvSpPr>
        <p:spPr>
          <a:xfrm>
            <a:off x="685800" y="5715000"/>
            <a:ext cx="7848600" cy="533400"/>
          </a:xfrm>
          <a:prstGeom prst="round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Journey towards complex Billing 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304800" y="4419600"/>
            <a:ext cx="1066800" cy="914400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2005</a:t>
            </a:r>
            <a:endParaRPr lang="en-US" b="1" dirty="0"/>
          </a:p>
        </p:txBody>
      </p:sp>
      <p:sp>
        <p:nvSpPr>
          <p:cNvPr id="33" name="Oval 32"/>
          <p:cNvSpPr/>
          <p:nvPr/>
        </p:nvSpPr>
        <p:spPr>
          <a:xfrm>
            <a:off x="1676400" y="4419600"/>
            <a:ext cx="1066800" cy="914400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2007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3124200" y="4419600"/>
            <a:ext cx="1066800" cy="914400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2009</a:t>
            </a:r>
            <a:endParaRPr lang="en-US" b="1" dirty="0"/>
          </a:p>
        </p:txBody>
      </p:sp>
      <p:sp>
        <p:nvSpPr>
          <p:cNvPr id="35" name="Oval 34"/>
          <p:cNvSpPr/>
          <p:nvPr/>
        </p:nvSpPr>
        <p:spPr>
          <a:xfrm>
            <a:off x="4495800" y="4419600"/>
            <a:ext cx="1066800" cy="914400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2014</a:t>
            </a:r>
            <a:endParaRPr lang="en-US" b="1" dirty="0"/>
          </a:p>
        </p:txBody>
      </p:sp>
      <p:sp>
        <p:nvSpPr>
          <p:cNvPr id="36" name="Oval 35"/>
          <p:cNvSpPr/>
          <p:nvPr/>
        </p:nvSpPr>
        <p:spPr>
          <a:xfrm>
            <a:off x="6019800" y="4419600"/>
            <a:ext cx="1066800" cy="914400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2016</a:t>
            </a:r>
            <a:endParaRPr lang="en-US" b="1" dirty="0"/>
          </a:p>
        </p:txBody>
      </p:sp>
      <p:sp>
        <p:nvSpPr>
          <p:cNvPr id="37" name="Oval 36"/>
          <p:cNvSpPr/>
          <p:nvPr/>
        </p:nvSpPr>
        <p:spPr>
          <a:xfrm>
            <a:off x="7315200" y="4419600"/>
            <a:ext cx="1066800" cy="914400"/>
          </a:xfrm>
          <a:prstGeom prst="ellipse">
            <a:avLst/>
          </a:prstGeom>
          <a:solidFill>
            <a:srgbClr val="92D05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Future</a:t>
            </a:r>
            <a:endParaRPr lang="en-US" sz="1400" b="1" dirty="0"/>
          </a:p>
        </p:txBody>
      </p:sp>
      <p:grpSp>
        <p:nvGrpSpPr>
          <p:cNvPr id="46" name="Group 45"/>
          <p:cNvGrpSpPr/>
          <p:nvPr/>
        </p:nvGrpSpPr>
        <p:grpSpPr>
          <a:xfrm>
            <a:off x="228600" y="990600"/>
            <a:ext cx="8229600" cy="990600"/>
            <a:chOff x="228600" y="990600"/>
            <a:chExt cx="8229600" cy="990600"/>
          </a:xfrm>
        </p:grpSpPr>
        <p:sp>
          <p:nvSpPr>
            <p:cNvPr id="38" name="Rounded Rectangle 37"/>
            <p:cNvSpPr/>
            <p:nvPr/>
          </p:nvSpPr>
          <p:spPr>
            <a:xfrm>
              <a:off x="228600" y="990600"/>
              <a:ext cx="1219200" cy="990600"/>
            </a:xfrm>
            <a:prstGeom prst="roundRect">
              <a:avLst/>
            </a:prstGeom>
            <a:solidFill>
              <a:srgbClr val="33339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Residential</a:t>
              </a:r>
            </a:p>
            <a:p>
              <a:pPr algn="ctr"/>
              <a:r>
                <a:rPr lang="en-US" sz="1200" b="1" dirty="0" smtClean="0"/>
                <a:t>Commercial</a:t>
              </a:r>
              <a:endParaRPr lang="en-US" sz="1200" b="1" dirty="0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600200" y="990600"/>
              <a:ext cx="1219200" cy="990600"/>
            </a:xfrm>
            <a:prstGeom prst="roundRect">
              <a:avLst/>
            </a:prstGeom>
            <a:solidFill>
              <a:srgbClr val="33339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Commercial Industrial</a:t>
              </a:r>
              <a:endParaRPr lang="en-US" sz="1200" b="1" dirty="0"/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971800" y="990600"/>
              <a:ext cx="1219200" cy="990600"/>
            </a:xfrm>
            <a:prstGeom prst="roundRect">
              <a:avLst/>
            </a:prstGeom>
            <a:solidFill>
              <a:srgbClr val="33339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Changeover </a:t>
              </a:r>
            </a:p>
            <a:p>
              <a:pPr algn="ctr"/>
              <a:r>
                <a:rPr lang="en-US" sz="1200" b="1" dirty="0" smtClean="0"/>
                <a:t>~ 6 </a:t>
              </a:r>
              <a:r>
                <a:rPr lang="en-US" sz="1200" b="1" dirty="0" err="1" smtClean="0"/>
                <a:t>Lakh</a:t>
              </a:r>
              <a:endParaRPr lang="en-US" sz="1200" b="1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4419600" y="990600"/>
              <a:ext cx="1219200" cy="990600"/>
            </a:xfrm>
            <a:prstGeom prst="roundRect">
              <a:avLst/>
            </a:prstGeom>
            <a:solidFill>
              <a:srgbClr val="33339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40 </a:t>
              </a:r>
              <a:r>
                <a:rPr lang="en-US" sz="1200" b="1" dirty="0" err="1" smtClean="0"/>
                <a:t>Nos</a:t>
              </a:r>
              <a:endParaRPr lang="en-US" sz="1200" b="1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5867400" y="990600"/>
              <a:ext cx="1219200" cy="990600"/>
            </a:xfrm>
            <a:prstGeom prst="roundRect">
              <a:avLst/>
            </a:prstGeom>
            <a:solidFill>
              <a:srgbClr val="33339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 160 </a:t>
              </a:r>
              <a:r>
                <a:rPr lang="en-US" sz="1200" b="1" dirty="0" err="1" smtClean="0"/>
                <a:t>Nos</a:t>
              </a:r>
              <a:endParaRPr lang="en-US" sz="1200" b="1" dirty="0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7239000" y="990600"/>
              <a:ext cx="1219200" cy="990600"/>
            </a:xfrm>
            <a:prstGeom prst="roundRect">
              <a:avLst/>
            </a:prstGeom>
            <a:solidFill>
              <a:srgbClr val="33339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 Ready</a:t>
              </a:r>
              <a:endParaRPr lang="en-US" sz="1200" b="1" dirty="0"/>
            </a:p>
          </p:txBody>
        </p:sp>
      </p:grpSp>
      <p:sp>
        <p:nvSpPr>
          <p:cNvPr id="18" name="Slide Number Placeholder 1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A8579-3E99-4875-84C8-A652CAEE064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2"/>
          <p:cNvSpPr txBox="1">
            <a:spLocks noChangeArrowheads="1"/>
          </p:cNvSpPr>
          <p:nvPr/>
        </p:nvSpPr>
        <p:spPr>
          <a:xfrm>
            <a:off x="0" y="533400"/>
            <a:ext cx="8839200" cy="400110"/>
          </a:xfrm>
          <a:prstGeom prst="rect">
            <a:avLst/>
          </a:prstGeom>
          <a:noFill/>
        </p:spPr>
        <p:txBody>
          <a:bodyPr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 smtClean="0">
                <a:solidFill>
                  <a:srgbClr val="CC3300"/>
                </a:solidFill>
                <a:latin typeface="+mj-lt"/>
                <a:ea typeface="+mj-ea"/>
                <a:cs typeface="+mj-cs"/>
              </a:rPr>
              <a:t>  Energy Audit Process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/>
          <a:srcRect l="13470" t="3125" r="13909" b="2083"/>
          <a:stretch>
            <a:fillRect/>
          </a:stretch>
        </p:blipFill>
        <p:spPr bwMode="auto">
          <a:xfrm>
            <a:off x="304800" y="889819"/>
            <a:ext cx="8534400" cy="53585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4" name="Oval 3"/>
          <p:cNvSpPr/>
          <p:nvPr/>
        </p:nvSpPr>
        <p:spPr>
          <a:xfrm>
            <a:off x="1438836" y="2357718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447800" y="3352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886200" y="5715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248400" y="45720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grpSp>
        <p:nvGrpSpPr>
          <p:cNvPr id="2" name="Group 16"/>
          <p:cNvGrpSpPr/>
          <p:nvPr/>
        </p:nvGrpSpPr>
        <p:grpSpPr>
          <a:xfrm>
            <a:off x="76200" y="1600200"/>
            <a:ext cx="1676400" cy="2057400"/>
            <a:chOff x="76200" y="1752600"/>
            <a:chExt cx="1676400" cy="2057400"/>
          </a:xfrm>
        </p:grpSpPr>
        <p:sp>
          <p:nvSpPr>
            <p:cNvPr id="9" name="Oval 8"/>
            <p:cNvSpPr/>
            <p:nvPr/>
          </p:nvSpPr>
          <p:spPr>
            <a:xfrm>
              <a:off x="1438836" y="2510118"/>
              <a:ext cx="304800" cy="304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1447800" y="3505200"/>
              <a:ext cx="304800" cy="304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" y="1752600"/>
              <a:ext cx="15240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GIS integrated Dot Net Portal </a:t>
              </a:r>
              <a:endParaRPr lang="en-US" sz="1200" b="1" dirty="0"/>
            </a:p>
          </p:txBody>
        </p:sp>
        <p:cxnSp>
          <p:nvCxnSpPr>
            <p:cNvPr id="13" name="Straight Arrow Connector 12"/>
            <p:cNvCxnSpPr>
              <a:stCxn id="11" idx="2"/>
              <a:endCxn id="9" idx="1"/>
            </p:cNvCxnSpPr>
            <p:nvPr/>
          </p:nvCxnSpPr>
          <p:spPr>
            <a:xfrm rot="16200000" flipH="1">
              <a:off x="988359" y="2059640"/>
              <a:ext cx="344955" cy="6452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endCxn id="10" idx="1"/>
            </p:cNvCxnSpPr>
            <p:nvPr/>
          </p:nvCxnSpPr>
          <p:spPr>
            <a:xfrm rot="16200000" flipH="1">
              <a:off x="434882" y="2492282"/>
              <a:ext cx="1384674" cy="73043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4"/>
          <p:cNvGrpSpPr/>
          <p:nvPr/>
        </p:nvGrpSpPr>
        <p:grpSpPr>
          <a:xfrm>
            <a:off x="2286000" y="4114801"/>
            <a:ext cx="3124200" cy="1295401"/>
            <a:chOff x="1905000" y="4071939"/>
            <a:chExt cx="3581400" cy="1566861"/>
          </a:xfrm>
        </p:grpSpPr>
        <p:sp>
          <p:nvSpPr>
            <p:cNvPr id="18" name="Oval 17"/>
            <p:cNvSpPr/>
            <p:nvPr/>
          </p:nvSpPr>
          <p:spPr>
            <a:xfrm>
              <a:off x="3477323" y="4071939"/>
              <a:ext cx="408877" cy="396968"/>
            </a:xfrm>
            <a:prstGeom prst="ellipse">
              <a:avLst/>
            </a:prstGeom>
            <a:solidFill>
              <a:srgbClr val="FFC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05000" y="4572000"/>
              <a:ext cx="3581400" cy="1066800"/>
            </a:xfrm>
            <a:prstGeom prst="rect">
              <a:avLst/>
            </a:prstGeom>
            <a:solidFill>
              <a:srgbClr val="FFC00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smtClean="0">
                  <a:solidFill>
                    <a:schemeClr val="tx1"/>
                  </a:solidFill>
                  <a:sym typeface="Wingdings" pitchFamily="2" charset="2"/>
                </a:rPr>
                <a:t></a:t>
              </a:r>
              <a:r>
                <a:rPr lang="en-US" sz="1200" b="1" dirty="0" smtClean="0">
                  <a:solidFill>
                    <a:schemeClr val="tx1"/>
                  </a:solidFill>
                </a:rPr>
                <a:t>Canopy Pilot</a:t>
              </a:r>
            </a:p>
            <a:p>
              <a:r>
                <a:rPr lang="en-US" sz="1200" b="1" dirty="0" smtClean="0">
                  <a:solidFill>
                    <a:schemeClr val="tx1"/>
                  </a:solidFill>
                  <a:sym typeface="Wingdings" pitchFamily="2" charset="2"/>
                </a:rPr>
                <a:t> Smart Metering</a:t>
              </a:r>
              <a:endParaRPr lang="en-US" sz="12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0"/>
              <a:endCxn id="18" idx="4"/>
            </p:cNvCxnSpPr>
            <p:nvPr/>
          </p:nvCxnSpPr>
          <p:spPr>
            <a:xfrm rot="16200000" flipV="1">
              <a:off x="3637185" y="4513483"/>
              <a:ext cx="103093" cy="139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35"/>
          <p:cNvGrpSpPr/>
          <p:nvPr/>
        </p:nvGrpSpPr>
        <p:grpSpPr>
          <a:xfrm>
            <a:off x="6248400" y="3962400"/>
            <a:ext cx="1905000" cy="914400"/>
            <a:chOff x="6248400" y="3352800"/>
            <a:chExt cx="1905000" cy="914400"/>
          </a:xfrm>
        </p:grpSpPr>
        <p:sp>
          <p:nvSpPr>
            <p:cNvPr id="32" name="Oval 31"/>
            <p:cNvSpPr/>
            <p:nvPr/>
          </p:nvSpPr>
          <p:spPr>
            <a:xfrm>
              <a:off x="6248400" y="3962400"/>
              <a:ext cx="304800" cy="304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629400" y="3352800"/>
              <a:ext cx="15240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SAP-ISU</a:t>
              </a:r>
            </a:p>
            <a:p>
              <a:pPr algn="ctr"/>
              <a:r>
                <a:rPr lang="en-US" sz="1200" b="1" dirty="0" smtClean="0"/>
                <a:t>DM-BI</a:t>
              </a:r>
              <a:endParaRPr lang="en-US" sz="1200" b="1" dirty="0"/>
            </a:p>
          </p:txBody>
        </p:sp>
        <p:cxnSp>
          <p:nvCxnSpPr>
            <p:cNvPr id="35" name="Straight Arrow Connector 34"/>
            <p:cNvCxnSpPr>
              <a:stCxn id="33" idx="2"/>
              <a:endCxn id="32" idx="6"/>
            </p:cNvCxnSpPr>
            <p:nvPr/>
          </p:nvCxnSpPr>
          <p:spPr>
            <a:xfrm rot="5400000">
              <a:off x="6819900" y="3543300"/>
              <a:ext cx="3048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3"/>
          <p:cNvGrpSpPr/>
          <p:nvPr/>
        </p:nvGrpSpPr>
        <p:grpSpPr>
          <a:xfrm>
            <a:off x="4724400" y="2187527"/>
            <a:ext cx="3833948" cy="327073"/>
            <a:chOff x="5257800" y="685800"/>
            <a:chExt cx="3833948" cy="327073"/>
          </a:xfrm>
        </p:grpSpPr>
        <p:sp>
          <p:nvSpPr>
            <p:cNvPr id="41" name="TextBox 40"/>
            <p:cNvSpPr txBox="1"/>
            <p:nvPr/>
          </p:nvSpPr>
          <p:spPr>
            <a:xfrm>
              <a:off x="5525589" y="735874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latin typeface="+mn-lt"/>
                </a:rPr>
                <a:t>Automated</a:t>
              </a:r>
              <a:endParaRPr lang="en-US" sz="1200" b="1" dirty="0">
                <a:latin typeface="+mn-lt"/>
              </a:endParaRPr>
            </a:p>
          </p:txBody>
        </p:sp>
        <p:grpSp>
          <p:nvGrpSpPr>
            <p:cNvPr id="20" name="Group 59"/>
            <p:cNvGrpSpPr/>
            <p:nvPr/>
          </p:nvGrpSpPr>
          <p:grpSpPr>
            <a:xfrm>
              <a:off x="5257800" y="685800"/>
              <a:ext cx="3833948" cy="327073"/>
              <a:chOff x="5257800" y="685800"/>
              <a:chExt cx="3833948" cy="327073"/>
            </a:xfrm>
          </p:grpSpPr>
          <p:sp>
            <p:nvSpPr>
              <p:cNvPr id="43" name="Oval 6"/>
              <p:cNvSpPr/>
              <p:nvPr/>
            </p:nvSpPr>
            <p:spPr>
              <a:xfrm>
                <a:off x="5257800" y="685800"/>
                <a:ext cx="304800" cy="304800"/>
              </a:xfrm>
              <a:prstGeom prst="ellipse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7543800" y="68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8024948" y="735874"/>
                <a:ext cx="1066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smtClean="0">
                    <a:latin typeface="+mn-lt"/>
                  </a:rPr>
                  <a:t>WIP</a:t>
                </a:r>
                <a:endParaRPr lang="en-US" sz="1200" b="1" dirty="0">
                  <a:latin typeface="+mn-lt"/>
                </a:endParaRPr>
              </a:p>
            </p:txBody>
          </p:sp>
        </p:grpSp>
      </p:grp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121920" y="10180"/>
            <a:ext cx="74980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800" dirty="0" smtClean="0">
                <a:solidFill>
                  <a:schemeClr val="bg1"/>
                </a:solidFill>
                <a:latin typeface="Arial" charset="0"/>
              </a:rPr>
              <a:t>Energy Accounting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" y="5943600"/>
            <a:ext cx="26670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rgbClr val="034EA2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" name="Group 30"/>
          <p:cNvGrpSpPr/>
          <p:nvPr/>
        </p:nvGrpSpPr>
        <p:grpSpPr>
          <a:xfrm>
            <a:off x="2061882" y="5715000"/>
            <a:ext cx="2129118" cy="457200"/>
            <a:chOff x="1909482" y="5715000"/>
            <a:chExt cx="2129118" cy="457200"/>
          </a:xfrm>
        </p:grpSpPr>
        <p:sp>
          <p:nvSpPr>
            <p:cNvPr id="27" name="Oval 26"/>
            <p:cNvSpPr/>
            <p:nvPr/>
          </p:nvSpPr>
          <p:spPr>
            <a:xfrm>
              <a:off x="3733800" y="5715000"/>
              <a:ext cx="304800" cy="3048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909482" y="5715000"/>
              <a:ext cx="1524000" cy="457200"/>
            </a:xfrm>
            <a:prstGeom prst="rect">
              <a:avLst/>
            </a:prstGeom>
            <a:solidFill>
              <a:srgbClr val="00B0F0"/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smtClean="0"/>
                <a:t>SAP-ISU</a:t>
              </a:r>
            </a:p>
            <a:p>
              <a:pPr algn="ctr"/>
              <a:r>
                <a:rPr lang="en-US" sz="1200" b="1" dirty="0" smtClean="0"/>
                <a:t>DM-BI</a:t>
              </a:r>
              <a:endParaRPr lang="en-US" sz="1200" b="1" dirty="0"/>
            </a:p>
          </p:txBody>
        </p:sp>
        <p:cxnSp>
          <p:nvCxnSpPr>
            <p:cNvPr id="30" name="Straight Arrow Connector 29"/>
            <p:cNvCxnSpPr>
              <a:stCxn id="28" idx="3"/>
              <a:endCxn id="27" idx="2"/>
            </p:cNvCxnSpPr>
            <p:nvPr/>
          </p:nvCxnSpPr>
          <p:spPr>
            <a:xfrm flipV="1">
              <a:off x="3433482" y="5867400"/>
              <a:ext cx="300318" cy="76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95A8579-3E99-4875-84C8-A652CAEE064A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685800" y="6248400"/>
            <a:ext cx="7848600" cy="381000"/>
          </a:xfrm>
          <a:prstGeom prst="roundRect">
            <a:avLst/>
          </a:prstGeom>
          <a:solidFill>
            <a:srgbClr val="FF0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Reduced cycle time for data updates from 7 days to 1 day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theme/theme1.xml><?xml version="1.0" encoding="utf-8"?>
<a:theme xmlns:a="http://schemas.openxmlformats.org/drawingml/2006/main" name="Reliance Template">
  <a:themeElements>
    <a:clrScheme name="Custom 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B0F0"/>
      </a:accent1>
      <a:accent2>
        <a:srgbClr val="333399"/>
      </a:accent2>
      <a:accent3>
        <a:srgbClr val="92D050"/>
      </a:accent3>
      <a:accent4>
        <a:srgbClr val="9966FF"/>
      </a:accent4>
      <a:accent5>
        <a:srgbClr val="FFC000"/>
      </a:accent5>
      <a:accent6>
        <a:srgbClr val="93E2FF"/>
      </a:accent6>
      <a:hlink>
        <a:srgbClr val="0070C0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400" dirty="0">
            <a:solidFill>
              <a:srgbClr val="034EA2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Reliance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liance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liance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liance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liance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liance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liance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liance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liance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liance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liance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liance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13593</TotalTime>
  <Words>770</Words>
  <Application>Microsoft Office PowerPoint</Application>
  <PresentationFormat>On-screen Show (4:3)</PresentationFormat>
  <Paragraphs>264</Paragraphs>
  <Slides>16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Reliance Template</vt:lpstr>
      <vt:lpstr>Clip</vt:lpstr>
      <vt:lpstr>Slide 1</vt:lpstr>
      <vt:lpstr>Slide 2</vt:lpstr>
      <vt:lpstr>      “90 Years” of     Distribution Business</vt:lpstr>
      <vt:lpstr>Slide 4</vt:lpstr>
      <vt:lpstr>Slide 5</vt:lpstr>
      <vt:lpstr>Slide 6</vt:lpstr>
      <vt:lpstr>Slide 7</vt:lpstr>
      <vt:lpstr>Slide 8</vt:lpstr>
      <vt:lpstr>Slide 9</vt:lpstr>
      <vt:lpstr>Payment Process Overview</vt:lpstr>
      <vt:lpstr>Slide 11</vt:lpstr>
      <vt:lpstr>Slide 12</vt:lpstr>
      <vt:lpstr>Reliance Energy Evolution</vt:lpstr>
      <vt:lpstr>Slide 14</vt:lpstr>
      <vt:lpstr>Slide 15</vt:lpstr>
      <vt:lpstr>Slide 16</vt:lpstr>
    </vt:vector>
  </TitlesOfParts>
  <Company>RIC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Reliance Presentation template</dc:title>
  <dc:creator>SANJAY KHADILKAR</dc:creator>
  <cp:lastModifiedBy>40011711</cp:lastModifiedBy>
  <cp:revision>1420</cp:revision>
  <dcterms:created xsi:type="dcterms:W3CDTF">2006-07-13T10:28:00Z</dcterms:created>
  <dcterms:modified xsi:type="dcterms:W3CDTF">2017-12-05T12:29:59Z</dcterms:modified>
</cp:coreProperties>
</file>