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5" r:id="rId19"/>
    <p:sldId id="326" r:id="rId20"/>
    <p:sldId id="322" r:id="rId21"/>
    <p:sldId id="323" r:id="rId22"/>
    <p:sldId id="3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4" d="100"/>
          <a:sy n="104" d="100"/>
        </p:scale>
        <p:origin x="13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err="1"/>
              <a:t>Plinko</a:t>
            </a:r>
            <a:r>
              <a:rPr lang="en-US" dirty="0"/>
              <a:t> in </a:t>
            </a:r>
            <a:r>
              <a:rPr lang="en-US" dirty="0" err="1"/>
              <a:t>Javascript</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Zach Robinson</a:t>
            </a:r>
          </a:p>
          <a:p>
            <a:r>
              <a:rPr lang="en-US" dirty="0"/>
              <a:t>Thomas </a:t>
            </a:r>
            <a:r>
              <a:rPr lang="en-US" dirty="0" err="1"/>
              <a:t>schwartz</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1603-FC1A-4DB3-88B6-C379641FD326}"/>
              </a:ext>
            </a:extLst>
          </p:cNvPr>
          <p:cNvSpPr>
            <a:spLocks noGrp="1"/>
          </p:cNvSpPr>
          <p:nvPr>
            <p:ph type="title"/>
          </p:nvPr>
        </p:nvSpPr>
        <p:spPr/>
        <p:txBody>
          <a:bodyPr/>
          <a:lstStyle/>
          <a:p>
            <a:r>
              <a:rPr lang="en-US" dirty="0"/>
              <a:t>Main: </a:t>
            </a:r>
            <a:r>
              <a:rPr lang="en-US" dirty="0" err="1"/>
              <a:t>globals</a:t>
            </a:r>
            <a:endParaRPr lang="en-US" dirty="0"/>
          </a:p>
        </p:txBody>
      </p:sp>
      <p:pic>
        <p:nvPicPr>
          <p:cNvPr id="6" name="Content Placeholder 5">
            <a:extLst>
              <a:ext uri="{FF2B5EF4-FFF2-40B4-BE49-F238E27FC236}">
                <a16:creationId xmlns:a16="http://schemas.microsoft.com/office/drawing/2014/main" id="{69B78367-CBEE-4BDA-97F5-AB3BDA4E9408}"/>
              </a:ext>
            </a:extLst>
          </p:cNvPr>
          <p:cNvPicPr>
            <a:picLocks noGrp="1" noChangeAspect="1"/>
          </p:cNvPicPr>
          <p:nvPr>
            <p:ph idx="1"/>
          </p:nvPr>
        </p:nvPicPr>
        <p:blipFill>
          <a:blip r:embed="rId2"/>
          <a:srcRect/>
          <a:stretch/>
        </p:blipFill>
        <p:spPr>
          <a:xfrm>
            <a:off x="5708074" y="889666"/>
            <a:ext cx="5430402" cy="5140580"/>
          </a:xfrm>
        </p:spPr>
      </p:pic>
      <p:sp>
        <p:nvSpPr>
          <p:cNvPr id="4" name="Text Placeholder 3">
            <a:extLst>
              <a:ext uri="{FF2B5EF4-FFF2-40B4-BE49-F238E27FC236}">
                <a16:creationId xmlns:a16="http://schemas.microsoft.com/office/drawing/2014/main" id="{F8A63E54-7D15-4F67-98CE-460C5667F5DF}"/>
              </a:ext>
            </a:extLst>
          </p:cNvPr>
          <p:cNvSpPr>
            <a:spLocks noGrp="1"/>
          </p:cNvSpPr>
          <p:nvPr>
            <p:ph type="body" sz="half" idx="2"/>
          </p:nvPr>
        </p:nvSpPr>
        <p:spPr>
          <a:xfrm>
            <a:off x="643466" y="3043050"/>
            <a:ext cx="3448244" cy="3064505"/>
          </a:xfrm>
        </p:spPr>
        <p:txBody>
          <a:bodyPr/>
          <a:lstStyle/>
          <a:p>
            <a:r>
              <a:rPr lang="en-US" dirty="0"/>
              <a:t>These are the global variables used to manipulate the </a:t>
            </a:r>
            <a:r>
              <a:rPr lang="en-US" dirty="0" err="1"/>
              <a:t>Plinko</a:t>
            </a:r>
            <a:r>
              <a:rPr lang="en-US" dirty="0"/>
              <a:t> game.</a:t>
            </a:r>
          </a:p>
          <a:p>
            <a:r>
              <a:rPr lang="en-US" dirty="0"/>
              <a:t>1-3 Ease of access variables</a:t>
            </a:r>
          </a:p>
          <a:p>
            <a:r>
              <a:rPr lang="en-US" dirty="0"/>
              <a:t>7-9 Object arrays for drawing</a:t>
            </a:r>
          </a:p>
          <a:p>
            <a:r>
              <a:rPr lang="en-US" dirty="0"/>
              <a:t>10-12 Allows for game display manipulations</a:t>
            </a:r>
          </a:p>
          <a:p>
            <a:r>
              <a:rPr lang="en-US" dirty="0"/>
              <a:t>13-16 Visual Manipulation</a:t>
            </a:r>
          </a:p>
        </p:txBody>
      </p:sp>
    </p:spTree>
    <p:extLst>
      <p:ext uri="{BB962C8B-B14F-4D97-AF65-F5344CB8AC3E}">
        <p14:creationId xmlns:p14="http://schemas.microsoft.com/office/powerpoint/2010/main" val="402354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B9CD-933E-4178-8365-6F560F713B61}"/>
              </a:ext>
            </a:extLst>
          </p:cNvPr>
          <p:cNvSpPr>
            <a:spLocks noGrp="1"/>
          </p:cNvSpPr>
          <p:nvPr>
            <p:ph type="title"/>
          </p:nvPr>
        </p:nvSpPr>
        <p:spPr/>
        <p:txBody>
          <a:bodyPr/>
          <a:lstStyle/>
          <a:p>
            <a:r>
              <a:rPr lang="en-US" dirty="0"/>
              <a:t>Main: initialize</a:t>
            </a:r>
          </a:p>
        </p:txBody>
      </p:sp>
      <p:pic>
        <p:nvPicPr>
          <p:cNvPr id="6" name="Content Placeholder 5">
            <a:extLst>
              <a:ext uri="{FF2B5EF4-FFF2-40B4-BE49-F238E27FC236}">
                <a16:creationId xmlns:a16="http://schemas.microsoft.com/office/drawing/2014/main" id="{9E0B454C-27F0-4EF5-ADA3-D269EBD857F4}"/>
              </a:ext>
            </a:extLst>
          </p:cNvPr>
          <p:cNvPicPr>
            <a:picLocks noGrp="1" noChangeAspect="1"/>
          </p:cNvPicPr>
          <p:nvPr>
            <p:ph idx="1"/>
          </p:nvPr>
        </p:nvPicPr>
        <p:blipFill>
          <a:blip r:embed="rId2"/>
          <a:srcRect/>
          <a:stretch/>
        </p:blipFill>
        <p:spPr>
          <a:xfrm>
            <a:off x="5536071" y="674255"/>
            <a:ext cx="5774408" cy="5571404"/>
          </a:xfrm>
        </p:spPr>
      </p:pic>
      <p:sp>
        <p:nvSpPr>
          <p:cNvPr id="4" name="Text Placeholder 3">
            <a:extLst>
              <a:ext uri="{FF2B5EF4-FFF2-40B4-BE49-F238E27FC236}">
                <a16:creationId xmlns:a16="http://schemas.microsoft.com/office/drawing/2014/main" id="{7E8E2E38-3575-426C-B68F-445D46D6B305}"/>
              </a:ext>
            </a:extLst>
          </p:cNvPr>
          <p:cNvSpPr>
            <a:spLocks noGrp="1"/>
          </p:cNvSpPr>
          <p:nvPr>
            <p:ph type="body" sz="half" idx="2"/>
          </p:nvPr>
        </p:nvSpPr>
        <p:spPr/>
        <p:txBody>
          <a:bodyPr>
            <a:normAutofit fontScale="92500"/>
          </a:bodyPr>
          <a:lstStyle/>
          <a:p>
            <a:r>
              <a:rPr lang="en-US" dirty="0"/>
              <a:t>Creates the engine, assigns its world to a global variable.</a:t>
            </a:r>
          </a:p>
          <a:p>
            <a:r>
              <a:rPr lang="en-US" dirty="0"/>
              <a:t>We refactor </a:t>
            </a:r>
            <a:r>
              <a:rPr lang="en-US" dirty="0" err="1"/>
              <a:t>initializeCanvas</a:t>
            </a:r>
            <a:r>
              <a:rPr lang="en-US" dirty="0"/>
              <a:t>() so that it can be called upon every redraw.</a:t>
            </a:r>
          </a:p>
          <a:p>
            <a:r>
              <a:rPr lang="en-US" dirty="0"/>
              <a:t>Create a new canvas which creates the width and height variables. Designate spacing for pegs, then populate the pegs and the boundaries.</a:t>
            </a:r>
          </a:p>
        </p:txBody>
      </p:sp>
    </p:spTree>
    <p:extLst>
      <p:ext uri="{BB962C8B-B14F-4D97-AF65-F5344CB8AC3E}">
        <p14:creationId xmlns:p14="http://schemas.microsoft.com/office/powerpoint/2010/main" val="80930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40C5-8925-4D35-88A7-88F69A69CFF5}"/>
              </a:ext>
            </a:extLst>
          </p:cNvPr>
          <p:cNvSpPr>
            <a:spLocks noGrp="1"/>
          </p:cNvSpPr>
          <p:nvPr>
            <p:ph type="title"/>
          </p:nvPr>
        </p:nvSpPr>
        <p:spPr/>
        <p:txBody>
          <a:bodyPr/>
          <a:lstStyle/>
          <a:p>
            <a:r>
              <a:rPr lang="en-US" dirty="0"/>
              <a:t>Main: populate objects</a:t>
            </a:r>
          </a:p>
        </p:txBody>
      </p:sp>
      <p:pic>
        <p:nvPicPr>
          <p:cNvPr id="6" name="Content Placeholder 5">
            <a:extLst>
              <a:ext uri="{FF2B5EF4-FFF2-40B4-BE49-F238E27FC236}">
                <a16:creationId xmlns:a16="http://schemas.microsoft.com/office/drawing/2014/main" id="{F78D26AB-84F4-47F2-A229-6983C76835BA}"/>
              </a:ext>
            </a:extLst>
          </p:cNvPr>
          <p:cNvPicPr>
            <a:picLocks noGrp="1" noChangeAspect="1"/>
          </p:cNvPicPr>
          <p:nvPr>
            <p:ph idx="1"/>
          </p:nvPr>
        </p:nvPicPr>
        <p:blipFill>
          <a:blip r:embed="rId2"/>
          <a:srcRect/>
          <a:stretch/>
        </p:blipFill>
        <p:spPr>
          <a:xfrm>
            <a:off x="5708073" y="-105481"/>
            <a:ext cx="5430404" cy="7038516"/>
          </a:xfrm>
        </p:spPr>
      </p:pic>
      <p:sp>
        <p:nvSpPr>
          <p:cNvPr id="4" name="Text Placeholder 3">
            <a:extLst>
              <a:ext uri="{FF2B5EF4-FFF2-40B4-BE49-F238E27FC236}">
                <a16:creationId xmlns:a16="http://schemas.microsoft.com/office/drawing/2014/main" id="{3DEB52CA-7054-4AA2-BE27-C293E9B9150C}"/>
              </a:ext>
            </a:extLst>
          </p:cNvPr>
          <p:cNvSpPr>
            <a:spLocks noGrp="1"/>
          </p:cNvSpPr>
          <p:nvPr>
            <p:ph type="body" sz="half" idx="2"/>
          </p:nvPr>
        </p:nvSpPr>
        <p:spPr>
          <a:xfrm>
            <a:off x="643465" y="3043050"/>
            <a:ext cx="3716099" cy="3064505"/>
          </a:xfrm>
        </p:spPr>
        <p:txBody>
          <a:bodyPr/>
          <a:lstStyle/>
          <a:p>
            <a:r>
              <a:rPr lang="en-US" dirty="0"/>
              <a:t>Populate the pegs using a nested for loop structure.</a:t>
            </a:r>
            <a:br>
              <a:rPr lang="en-US" dirty="0"/>
            </a:br>
            <a:r>
              <a:rPr lang="en-US" dirty="0"/>
              <a:t>69-70 Offsets every 2</a:t>
            </a:r>
            <a:r>
              <a:rPr lang="en-US" baseline="30000" dirty="0"/>
              <a:t>nd</a:t>
            </a:r>
            <a:r>
              <a:rPr lang="en-US" dirty="0"/>
              <a:t> row of pegs.</a:t>
            </a:r>
          </a:p>
          <a:p>
            <a:r>
              <a:rPr lang="en-US" dirty="0"/>
              <a:t>Populate the zones in which particles will rest.</a:t>
            </a:r>
          </a:p>
          <a:p>
            <a:r>
              <a:rPr lang="en-US" dirty="0"/>
              <a:t>Populate the boundaries of the canvas so that particles will remain within the game area.</a:t>
            </a:r>
          </a:p>
        </p:txBody>
      </p:sp>
    </p:spTree>
    <p:extLst>
      <p:ext uri="{BB962C8B-B14F-4D97-AF65-F5344CB8AC3E}">
        <p14:creationId xmlns:p14="http://schemas.microsoft.com/office/powerpoint/2010/main" val="161153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9F4A-2BF6-4BE1-ACF1-126BF892A5C9}"/>
              </a:ext>
            </a:extLst>
          </p:cNvPr>
          <p:cNvSpPr>
            <a:spLocks noGrp="1"/>
          </p:cNvSpPr>
          <p:nvPr>
            <p:ph type="title"/>
          </p:nvPr>
        </p:nvSpPr>
        <p:spPr/>
        <p:txBody>
          <a:bodyPr/>
          <a:lstStyle/>
          <a:p>
            <a:r>
              <a:rPr lang="en-US" dirty="0"/>
              <a:t>Main: create particles</a:t>
            </a:r>
          </a:p>
        </p:txBody>
      </p:sp>
      <p:pic>
        <p:nvPicPr>
          <p:cNvPr id="6" name="Content Placeholder 5">
            <a:extLst>
              <a:ext uri="{FF2B5EF4-FFF2-40B4-BE49-F238E27FC236}">
                <a16:creationId xmlns:a16="http://schemas.microsoft.com/office/drawing/2014/main" id="{ED8CDC9C-3D21-4A8C-A4D6-686CEB864294}"/>
              </a:ext>
            </a:extLst>
          </p:cNvPr>
          <p:cNvPicPr>
            <a:picLocks noGrp="1" noChangeAspect="1"/>
          </p:cNvPicPr>
          <p:nvPr>
            <p:ph idx="1"/>
          </p:nvPr>
        </p:nvPicPr>
        <p:blipFill>
          <a:blip r:embed="rId2"/>
          <a:srcRect/>
          <a:stretch/>
        </p:blipFill>
        <p:spPr>
          <a:xfrm>
            <a:off x="5066741" y="1145309"/>
            <a:ext cx="6713068" cy="4629294"/>
          </a:xfrm>
        </p:spPr>
      </p:pic>
      <p:sp>
        <p:nvSpPr>
          <p:cNvPr id="4" name="Text Placeholder 3">
            <a:extLst>
              <a:ext uri="{FF2B5EF4-FFF2-40B4-BE49-F238E27FC236}">
                <a16:creationId xmlns:a16="http://schemas.microsoft.com/office/drawing/2014/main" id="{8FB247F1-7E44-473E-8DF5-E90AD630A3EF}"/>
              </a:ext>
            </a:extLst>
          </p:cNvPr>
          <p:cNvSpPr>
            <a:spLocks noGrp="1"/>
          </p:cNvSpPr>
          <p:nvPr>
            <p:ph type="body" sz="half" idx="2"/>
          </p:nvPr>
        </p:nvSpPr>
        <p:spPr/>
        <p:txBody>
          <a:bodyPr>
            <a:normAutofit fontScale="92500" lnSpcReduction="10000"/>
          </a:bodyPr>
          <a:lstStyle/>
          <a:p>
            <a:r>
              <a:rPr lang="en-US" dirty="0"/>
              <a:t>Create a particle by calling the constructor and then adding it to the global object array.</a:t>
            </a:r>
          </a:p>
          <a:p>
            <a:r>
              <a:rPr lang="en-US" dirty="0"/>
              <a:t>Remove all particles from the world (if we want to reset the game).</a:t>
            </a:r>
          </a:p>
          <a:p>
            <a:r>
              <a:rPr lang="en-US" dirty="0"/>
              <a:t>Remove a single particle from the world (if it somehow leaves the boundaries of the game, we don’t want to calculate its position anymore).</a:t>
            </a:r>
          </a:p>
        </p:txBody>
      </p:sp>
    </p:spTree>
    <p:extLst>
      <p:ext uri="{BB962C8B-B14F-4D97-AF65-F5344CB8AC3E}">
        <p14:creationId xmlns:p14="http://schemas.microsoft.com/office/powerpoint/2010/main" val="351494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BD07-847C-4631-8E71-3A6606550B70}"/>
              </a:ext>
            </a:extLst>
          </p:cNvPr>
          <p:cNvSpPr>
            <a:spLocks noGrp="1"/>
          </p:cNvSpPr>
          <p:nvPr>
            <p:ph type="title"/>
          </p:nvPr>
        </p:nvSpPr>
        <p:spPr>
          <a:xfrm>
            <a:off x="1097280" y="286604"/>
            <a:ext cx="10058400" cy="736282"/>
          </a:xfrm>
        </p:spPr>
        <p:txBody>
          <a:bodyPr/>
          <a:lstStyle/>
          <a:p>
            <a:r>
              <a:rPr lang="en-US" dirty="0"/>
              <a:t>Main: draw objects</a:t>
            </a:r>
          </a:p>
        </p:txBody>
      </p:sp>
      <p:sp>
        <p:nvSpPr>
          <p:cNvPr id="4" name="Text Placeholder 3">
            <a:extLst>
              <a:ext uri="{FF2B5EF4-FFF2-40B4-BE49-F238E27FC236}">
                <a16:creationId xmlns:a16="http://schemas.microsoft.com/office/drawing/2014/main" id="{A519193D-D096-4CB0-BAE4-2D5FCF4CF0C0}"/>
              </a:ext>
            </a:extLst>
          </p:cNvPr>
          <p:cNvSpPr>
            <a:spLocks noGrp="1"/>
          </p:cNvSpPr>
          <p:nvPr>
            <p:ph type="body" idx="1"/>
          </p:nvPr>
        </p:nvSpPr>
        <p:spPr>
          <a:xfrm>
            <a:off x="1097280" y="1048286"/>
            <a:ext cx="4639736" cy="736282"/>
          </a:xfrm>
        </p:spPr>
        <p:txBody>
          <a:bodyPr>
            <a:normAutofit fontScale="70000" lnSpcReduction="20000"/>
          </a:bodyPr>
          <a:lstStyle/>
          <a:p>
            <a:r>
              <a:rPr lang="en-US" dirty="0"/>
              <a:t>For each object in it’s corresponding global object array, run the objects show method</a:t>
            </a:r>
          </a:p>
        </p:txBody>
      </p:sp>
      <p:pic>
        <p:nvPicPr>
          <p:cNvPr id="6" name="Content Placeholder 5" descr="Text&#10;&#10;Description automatically generated">
            <a:extLst>
              <a:ext uri="{FF2B5EF4-FFF2-40B4-BE49-F238E27FC236}">
                <a16:creationId xmlns:a16="http://schemas.microsoft.com/office/drawing/2014/main" id="{FE02B654-D4E2-4C4C-93E2-BE7ECA8C151C}"/>
              </a:ext>
            </a:extLst>
          </p:cNvPr>
          <p:cNvPicPr>
            <a:picLocks noGrp="1" noChangeAspect="1"/>
          </p:cNvPicPr>
          <p:nvPr>
            <p:ph sz="half" idx="2"/>
          </p:nvPr>
        </p:nvPicPr>
        <p:blipFill>
          <a:blip r:embed="rId2"/>
          <a:stretch>
            <a:fillRect/>
          </a:stretch>
        </p:blipFill>
        <p:spPr>
          <a:xfrm>
            <a:off x="1714284" y="1995055"/>
            <a:ext cx="4022732" cy="4287500"/>
          </a:xfrm>
        </p:spPr>
      </p:pic>
      <p:sp>
        <p:nvSpPr>
          <p:cNvPr id="7" name="Text Placeholder 6">
            <a:extLst>
              <a:ext uri="{FF2B5EF4-FFF2-40B4-BE49-F238E27FC236}">
                <a16:creationId xmlns:a16="http://schemas.microsoft.com/office/drawing/2014/main" id="{968B35CE-5413-425C-AB98-338DEB80A669}"/>
              </a:ext>
            </a:extLst>
          </p:cNvPr>
          <p:cNvSpPr>
            <a:spLocks noGrp="1"/>
          </p:cNvSpPr>
          <p:nvPr>
            <p:ph type="body" sz="quarter" idx="3"/>
          </p:nvPr>
        </p:nvSpPr>
        <p:spPr>
          <a:xfrm>
            <a:off x="6454986" y="1048286"/>
            <a:ext cx="4639736" cy="736282"/>
          </a:xfrm>
        </p:spPr>
        <p:txBody>
          <a:bodyPr>
            <a:normAutofit fontScale="70000" lnSpcReduction="20000"/>
          </a:bodyPr>
          <a:lstStyle/>
          <a:p>
            <a:r>
              <a:rPr lang="en-US" dirty="0"/>
              <a:t>47-48  – 	Colors </a:t>
            </a:r>
            <a:br>
              <a:rPr lang="en-US" dirty="0"/>
            </a:br>
            <a:r>
              <a:rPr lang="en-US" dirty="0"/>
              <a:t>51-52  – 	Creates circle at 0,0 then translates to   	correct position.</a:t>
            </a:r>
          </a:p>
        </p:txBody>
      </p:sp>
      <p:pic>
        <p:nvPicPr>
          <p:cNvPr id="10" name="Content Placeholder 9">
            <a:extLst>
              <a:ext uri="{FF2B5EF4-FFF2-40B4-BE49-F238E27FC236}">
                <a16:creationId xmlns:a16="http://schemas.microsoft.com/office/drawing/2014/main" id="{CA1E53EA-2A31-415A-949C-B82AA33CF4A4}"/>
              </a:ext>
            </a:extLst>
          </p:cNvPr>
          <p:cNvPicPr>
            <a:picLocks noGrp="1" noChangeAspect="1"/>
          </p:cNvPicPr>
          <p:nvPr>
            <p:ph sz="quarter" idx="4"/>
          </p:nvPr>
        </p:nvPicPr>
        <p:blipFill>
          <a:blip r:embed="rId3"/>
          <a:srcRect/>
          <a:stretch/>
        </p:blipFill>
        <p:spPr>
          <a:xfrm>
            <a:off x="6233770" y="3274408"/>
            <a:ext cx="5204512" cy="2277685"/>
          </a:xfrm>
        </p:spPr>
      </p:pic>
    </p:spTree>
    <p:extLst>
      <p:ext uri="{BB962C8B-B14F-4D97-AF65-F5344CB8AC3E}">
        <p14:creationId xmlns:p14="http://schemas.microsoft.com/office/powerpoint/2010/main" val="108100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54EA-553B-4058-8FF2-12AF20232DA5}"/>
              </a:ext>
            </a:extLst>
          </p:cNvPr>
          <p:cNvSpPr>
            <a:spLocks noGrp="1"/>
          </p:cNvSpPr>
          <p:nvPr>
            <p:ph type="title"/>
          </p:nvPr>
        </p:nvSpPr>
        <p:spPr/>
        <p:txBody>
          <a:bodyPr/>
          <a:lstStyle/>
          <a:p>
            <a:r>
              <a:rPr lang="en-US" dirty="0"/>
              <a:t>Main: draw labels</a:t>
            </a:r>
          </a:p>
        </p:txBody>
      </p:sp>
      <p:pic>
        <p:nvPicPr>
          <p:cNvPr id="6" name="Content Placeholder 5" descr="Text&#10;&#10;Description automatically generated">
            <a:extLst>
              <a:ext uri="{FF2B5EF4-FFF2-40B4-BE49-F238E27FC236}">
                <a16:creationId xmlns:a16="http://schemas.microsoft.com/office/drawing/2014/main" id="{B084B167-3DF9-47F2-9C7C-CF31F0B315A5}"/>
              </a:ext>
            </a:extLst>
          </p:cNvPr>
          <p:cNvPicPr>
            <a:picLocks noGrp="1" noChangeAspect="1"/>
          </p:cNvPicPr>
          <p:nvPr>
            <p:ph idx="1"/>
          </p:nvPr>
        </p:nvPicPr>
        <p:blipFill>
          <a:blip r:embed="rId2"/>
          <a:stretch>
            <a:fillRect/>
          </a:stretch>
        </p:blipFill>
        <p:spPr>
          <a:xfrm>
            <a:off x="5626733" y="692728"/>
            <a:ext cx="5593086" cy="5534458"/>
          </a:xfrm>
        </p:spPr>
      </p:pic>
      <p:sp>
        <p:nvSpPr>
          <p:cNvPr id="4" name="Text Placeholder 3">
            <a:extLst>
              <a:ext uri="{FF2B5EF4-FFF2-40B4-BE49-F238E27FC236}">
                <a16:creationId xmlns:a16="http://schemas.microsoft.com/office/drawing/2014/main" id="{1B1AD3F6-96EF-41BB-8612-448A7763CDC1}"/>
              </a:ext>
            </a:extLst>
          </p:cNvPr>
          <p:cNvSpPr>
            <a:spLocks noGrp="1"/>
          </p:cNvSpPr>
          <p:nvPr>
            <p:ph type="body" sz="half" idx="2"/>
          </p:nvPr>
        </p:nvSpPr>
        <p:spPr/>
        <p:txBody>
          <a:bodyPr/>
          <a:lstStyle/>
          <a:p>
            <a:r>
              <a:rPr lang="en-US" dirty="0"/>
              <a:t>Use a loop to calculate point values. Line 209-210 will oscillate the point value from 1 to max and back down again.</a:t>
            </a:r>
          </a:p>
          <a:p>
            <a:r>
              <a:rPr lang="en-US" dirty="0"/>
              <a:t>Inner function </a:t>
            </a:r>
            <a:r>
              <a:rPr lang="en-US" dirty="0" err="1"/>
              <a:t>drawLabel</a:t>
            </a:r>
            <a:r>
              <a:rPr lang="en-US" dirty="0"/>
              <a:t>() will draw the given point value at a particular x and y coordinate.</a:t>
            </a:r>
          </a:p>
        </p:txBody>
      </p:sp>
    </p:spTree>
    <p:extLst>
      <p:ext uri="{BB962C8B-B14F-4D97-AF65-F5344CB8AC3E}">
        <p14:creationId xmlns:p14="http://schemas.microsoft.com/office/powerpoint/2010/main" val="178006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1951-47D0-4312-A6F3-EE0017EE8788}"/>
              </a:ext>
            </a:extLst>
          </p:cNvPr>
          <p:cNvSpPr>
            <a:spLocks noGrp="1"/>
          </p:cNvSpPr>
          <p:nvPr>
            <p:ph type="title"/>
          </p:nvPr>
        </p:nvSpPr>
        <p:spPr>
          <a:xfrm>
            <a:off x="643466" y="786383"/>
            <a:ext cx="3623734" cy="2093975"/>
          </a:xfrm>
        </p:spPr>
        <p:txBody>
          <a:bodyPr/>
          <a:lstStyle/>
          <a:p>
            <a:r>
              <a:rPr lang="en-US" dirty="0"/>
              <a:t>Main: assign points</a:t>
            </a:r>
          </a:p>
        </p:txBody>
      </p:sp>
      <p:pic>
        <p:nvPicPr>
          <p:cNvPr id="6" name="Content Placeholder 5" descr="Text&#10;&#10;Description automatically generated">
            <a:extLst>
              <a:ext uri="{FF2B5EF4-FFF2-40B4-BE49-F238E27FC236}">
                <a16:creationId xmlns:a16="http://schemas.microsoft.com/office/drawing/2014/main" id="{B6468DE8-E666-4AEF-8AAE-8562EF03AF22}"/>
              </a:ext>
            </a:extLst>
          </p:cNvPr>
          <p:cNvPicPr>
            <a:picLocks noGrp="1" noChangeAspect="1"/>
          </p:cNvPicPr>
          <p:nvPr>
            <p:ph idx="1"/>
          </p:nvPr>
        </p:nvPicPr>
        <p:blipFill>
          <a:blip r:embed="rId2"/>
          <a:stretch>
            <a:fillRect/>
          </a:stretch>
        </p:blipFill>
        <p:spPr>
          <a:xfrm>
            <a:off x="5680365" y="-8658"/>
            <a:ext cx="5485822" cy="6937230"/>
          </a:xfrm>
        </p:spPr>
      </p:pic>
      <p:sp>
        <p:nvSpPr>
          <p:cNvPr id="4" name="Text Placeholder 3">
            <a:extLst>
              <a:ext uri="{FF2B5EF4-FFF2-40B4-BE49-F238E27FC236}">
                <a16:creationId xmlns:a16="http://schemas.microsoft.com/office/drawing/2014/main" id="{2EF4758B-EC9A-4641-AE24-3815B8CC6198}"/>
              </a:ext>
            </a:extLst>
          </p:cNvPr>
          <p:cNvSpPr>
            <a:spLocks noGrp="1"/>
          </p:cNvSpPr>
          <p:nvPr>
            <p:ph type="body" sz="half" idx="2"/>
          </p:nvPr>
        </p:nvSpPr>
        <p:spPr>
          <a:xfrm>
            <a:off x="643465" y="3043050"/>
            <a:ext cx="3688390" cy="3064505"/>
          </a:xfrm>
        </p:spPr>
        <p:txBody>
          <a:bodyPr>
            <a:normAutofit/>
          </a:bodyPr>
          <a:lstStyle/>
          <a:p>
            <a:r>
              <a:rPr lang="en-US" dirty="0"/>
              <a:t>If particle passes past threshold, set it’s </a:t>
            </a:r>
            <a:r>
              <a:rPr lang="en-US" dirty="0" err="1"/>
              <a:t>pointValue</a:t>
            </a:r>
            <a:r>
              <a:rPr lang="en-US" dirty="0"/>
              <a:t> property.</a:t>
            </a:r>
          </a:p>
          <a:p>
            <a:r>
              <a:rPr lang="en-US" dirty="0"/>
              <a:t>Determine </a:t>
            </a:r>
            <a:r>
              <a:rPr lang="en-US" dirty="0" err="1"/>
              <a:t>pointValue</a:t>
            </a:r>
            <a:r>
              <a:rPr lang="en-US" dirty="0"/>
              <a:t> by checking its X position using the oscillating loop structure from previous slide.</a:t>
            </a:r>
          </a:p>
          <a:p>
            <a:r>
              <a:rPr lang="en-US" dirty="0"/>
              <a:t>Foreach particle object in array, look at it’s </a:t>
            </a:r>
            <a:r>
              <a:rPr lang="en-US" dirty="0" err="1"/>
              <a:t>pointValue</a:t>
            </a:r>
            <a:r>
              <a:rPr lang="en-US" dirty="0"/>
              <a:t> property and display the overall sum on index.html</a:t>
            </a:r>
          </a:p>
        </p:txBody>
      </p:sp>
    </p:spTree>
    <p:extLst>
      <p:ext uri="{BB962C8B-B14F-4D97-AF65-F5344CB8AC3E}">
        <p14:creationId xmlns:p14="http://schemas.microsoft.com/office/powerpoint/2010/main" val="4117378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8464-8A4F-485B-A930-FB1DF94E1543}"/>
              </a:ext>
            </a:extLst>
          </p:cNvPr>
          <p:cNvSpPr>
            <a:spLocks noGrp="1"/>
          </p:cNvSpPr>
          <p:nvPr>
            <p:ph type="title"/>
          </p:nvPr>
        </p:nvSpPr>
        <p:spPr/>
        <p:txBody>
          <a:bodyPr/>
          <a:lstStyle/>
          <a:p>
            <a:r>
              <a:rPr lang="en-US" dirty="0"/>
              <a:t>Main: draw loop</a:t>
            </a:r>
          </a:p>
        </p:txBody>
      </p:sp>
      <p:pic>
        <p:nvPicPr>
          <p:cNvPr id="6" name="Content Placeholder 5">
            <a:extLst>
              <a:ext uri="{FF2B5EF4-FFF2-40B4-BE49-F238E27FC236}">
                <a16:creationId xmlns:a16="http://schemas.microsoft.com/office/drawing/2014/main" id="{A51F13FD-667E-40F8-9182-20AD99635254}"/>
              </a:ext>
            </a:extLst>
          </p:cNvPr>
          <p:cNvPicPr>
            <a:picLocks noGrp="1" noChangeAspect="1"/>
          </p:cNvPicPr>
          <p:nvPr>
            <p:ph idx="1"/>
          </p:nvPr>
        </p:nvPicPr>
        <p:blipFill>
          <a:blip r:embed="rId2"/>
          <a:srcRect/>
          <a:stretch/>
        </p:blipFill>
        <p:spPr>
          <a:xfrm>
            <a:off x="5541668" y="1126837"/>
            <a:ext cx="5763216" cy="4666238"/>
          </a:xfrm>
        </p:spPr>
      </p:pic>
      <p:sp>
        <p:nvSpPr>
          <p:cNvPr id="4" name="Text Placeholder 3">
            <a:extLst>
              <a:ext uri="{FF2B5EF4-FFF2-40B4-BE49-F238E27FC236}">
                <a16:creationId xmlns:a16="http://schemas.microsoft.com/office/drawing/2014/main" id="{5DFDBA15-A942-4B7A-AFFF-75D7D7E9998E}"/>
              </a:ext>
            </a:extLst>
          </p:cNvPr>
          <p:cNvSpPr>
            <a:spLocks noGrp="1"/>
          </p:cNvSpPr>
          <p:nvPr>
            <p:ph type="body" sz="half" idx="2"/>
          </p:nvPr>
        </p:nvSpPr>
        <p:spPr>
          <a:xfrm>
            <a:off x="643466" y="3043050"/>
            <a:ext cx="3517568" cy="3064505"/>
          </a:xfrm>
        </p:spPr>
        <p:txBody>
          <a:bodyPr>
            <a:normAutofit/>
          </a:bodyPr>
          <a:lstStyle/>
          <a:p>
            <a:r>
              <a:rPr lang="en-US" dirty="0"/>
              <a:t>On every frame, update the engine. This calculates and updates the position for all objects.</a:t>
            </a:r>
          </a:p>
          <a:p>
            <a:r>
              <a:rPr lang="en-US" dirty="0"/>
              <a:t>Redraw all displayable objects on the screen including, labels, pegs, particles, and boundaries.</a:t>
            </a:r>
          </a:p>
          <a:p>
            <a:r>
              <a:rPr lang="en-US" dirty="0"/>
              <a:t>Finally, update point values and display on main page.</a:t>
            </a:r>
          </a:p>
        </p:txBody>
      </p:sp>
    </p:spTree>
    <p:extLst>
      <p:ext uri="{BB962C8B-B14F-4D97-AF65-F5344CB8AC3E}">
        <p14:creationId xmlns:p14="http://schemas.microsoft.com/office/powerpoint/2010/main" val="350626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B98A-3E96-4023-99D8-CCE3A5F9492A}"/>
              </a:ext>
            </a:extLst>
          </p:cNvPr>
          <p:cNvSpPr>
            <a:spLocks noGrp="1"/>
          </p:cNvSpPr>
          <p:nvPr>
            <p:ph type="title"/>
          </p:nvPr>
        </p:nvSpPr>
        <p:spPr/>
        <p:txBody>
          <a:bodyPr/>
          <a:lstStyle/>
          <a:p>
            <a:r>
              <a:rPr lang="en-US" dirty="0"/>
              <a:t>index.html</a:t>
            </a:r>
          </a:p>
        </p:txBody>
      </p:sp>
      <p:pic>
        <p:nvPicPr>
          <p:cNvPr id="6" name="Content Placeholder 5">
            <a:extLst>
              <a:ext uri="{FF2B5EF4-FFF2-40B4-BE49-F238E27FC236}">
                <a16:creationId xmlns:a16="http://schemas.microsoft.com/office/drawing/2014/main" id="{A75CB78A-7511-4D20-AF53-5FA5A24A6A5B}"/>
              </a:ext>
            </a:extLst>
          </p:cNvPr>
          <p:cNvPicPr>
            <a:picLocks noGrp="1" noChangeAspect="1"/>
          </p:cNvPicPr>
          <p:nvPr>
            <p:ph idx="1"/>
          </p:nvPr>
        </p:nvPicPr>
        <p:blipFill>
          <a:blip r:embed="rId2"/>
          <a:srcRect/>
          <a:stretch/>
        </p:blipFill>
        <p:spPr>
          <a:xfrm>
            <a:off x="4891996" y="1828800"/>
            <a:ext cx="7062560" cy="3262314"/>
          </a:xfrm>
        </p:spPr>
      </p:pic>
      <p:sp>
        <p:nvSpPr>
          <p:cNvPr id="4" name="Text Placeholder 3">
            <a:extLst>
              <a:ext uri="{FF2B5EF4-FFF2-40B4-BE49-F238E27FC236}">
                <a16:creationId xmlns:a16="http://schemas.microsoft.com/office/drawing/2014/main" id="{8F88A8AB-F41D-4611-91F1-38D6F6A00756}"/>
              </a:ext>
            </a:extLst>
          </p:cNvPr>
          <p:cNvSpPr>
            <a:spLocks noGrp="1"/>
          </p:cNvSpPr>
          <p:nvPr>
            <p:ph type="body" sz="half" idx="2"/>
          </p:nvPr>
        </p:nvSpPr>
        <p:spPr/>
        <p:txBody>
          <a:bodyPr/>
          <a:lstStyle/>
          <a:p>
            <a:r>
              <a:rPr lang="en-US" dirty="0"/>
              <a:t>Imports the </a:t>
            </a:r>
            <a:r>
              <a:rPr lang="en-US" dirty="0" err="1"/>
              <a:t>javascript</a:t>
            </a:r>
            <a:r>
              <a:rPr lang="en-US" dirty="0"/>
              <a:t> files into the html document.</a:t>
            </a:r>
          </a:p>
          <a:p>
            <a:r>
              <a:rPr lang="en-US" dirty="0"/>
              <a:t>Create some buttons to interact with the </a:t>
            </a:r>
            <a:r>
              <a:rPr lang="en-US" dirty="0" err="1"/>
              <a:t>javascript</a:t>
            </a:r>
            <a:r>
              <a:rPr lang="en-US" dirty="0"/>
              <a:t> methods that were created in the sketch.js file.</a:t>
            </a:r>
          </a:p>
        </p:txBody>
      </p:sp>
    </p:spTree>
    <p:extLst>
      <p:ext uri="{BB962C8B-B14F-4D97-AF65-F5344CB8AC3E}">
        <p14:creationId xmlns:p14="http://schemas.microsoft.com/office/powerpoint/2010/main" val="82126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FFB-469C-4352-B737-E30059D6BCB1}"/>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9765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7F66-9413-493A-BDE3-CB4DE9579DE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E483223-3AA7-4BD3-84D5-4BB6F558294F}"/>
              </a:ext>
            </a:extLst>
          </p:cNvPr>
          <p:cNvSpPr>
            <a:spLocks noGrp="1"/>
          </p:cNvSpPr>
          <p:nvPr>
            <p:ph idx="1"/>
          </p:nvPr>
        </p:nvSpPr>
        <p:spPr/>
        <p:txBody>
          <a:bodyPr/>
          <a:lstStyle/>
          <a:p>
            <a:r>
              <a:rPr lang="en-US" dirty="0"/>
              <a:t>Create a small physics engine to power a </a:t>
            </a:r>
            <a:r>
              <a:rPr lang="en-US" dirty="0" err="1"/>
              <a:t>Plinko</a:t>
            </a:r>
            <a:r>
              <a:rPr lang="en-US" dirty="0"/>
              <a:t> game</a:t>
            </a:r>
          </a:p>
          <a:p>
            <a:r>
              <a:rPr lang="en-US" dirty="0"/>
              <a:t>Puck will fall and bounce with appropriate elasticity against stationary pegs</a:t>
            </a:r>
          </a:p>
          <a:p>
            <a:r>
              <a:rPr lang="en-US" dirty="0"/>
              <a:t>Puck will be able to fall semi-indeterminately</a:t>
            </a:r>
          </a:p>
          <a:p>
            <a:r>
              <a:rPr lang="en-US" dirty="0"/>
              <a:t>Puck will be able to land in multiple zones</a:t>
            </a:r>
          </a:p>
          <a:p>
            <a:r>
              <a:rPr lang="en-US" dirty="0"/>
              <a:t>Points will be awarded based on where the puck rests</a:t>
            </a:r>
          </a:p>
          <a:p>
            <a:endParaRPr lang="en-US" dirty="0"/>
          </a:p>
        </p:txBody>
      </p:sp>
    </p:spTree>
    <p:extLst>
      <p:ext uri="{BB962C8B-B14F-4D97-AF65-F5344CB8AC3E}">
        <p14:creationId xmlns:p14="http://schemas.microsoft.com/office/powerpoint/2010/main" val="61086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04EC-5229-462D-8B05-A13445FC5F39}"/>
              </a:ext>
            </a:extLst>
          </p:cNvPr>
          <p:cNvSpPr>
            <a:spLocks noGrp="1"/>
          </p:cNvSpPr>
          <p:nvPr>
            <p:ph type="title"/>
          </p:nvPr>
        </p:nvSpPr>
        <p:spPr/>
        <p:txBody>
          <a:bodyPr/>
          <a:lstStyle/>
          <a:p>
            <a:r>
              <a:rPr lang="en-US" dirty="0"/>
              <a:t>Go</a:t>
            </a:r>
          </a:p>
        </p:txBody>
      </p:sp>
      <p:sp>
        <p:nvSpPr>
          <p:cNvPr id="3" name="Content Placeholder 2">
            <a:extLst>
              <a:ext uri="{FF2B5EF4-FFF2-40B4-BE49-F238E27FC236}">
                <a16:creationId xmlns:a16="http://schemas.microsoft.com/office/drawing/2014/main" id="{F891D899-0A1D-4D5B-BF31-D14CFB8FDCAD}"/>
              </a:ext>
            </a:extLst>
          </p:cNvPr>
          <p:cNvSpPr>
            <a:spLocks noGrp="1"/>
          </p:cNvSpPr>
          <p:nvPr>
            <p:ph sz="half" idx="1"/>
          </p:nvPr>
        </p:nvSpPr>
        <p:spPr/>
        <p:txBody>
          <a:bodyPr>
            <a:normAutofit lnSpcReduction="10000"/>
          </a:bodyPr>
          <a:lstStyle/>
          <a:p>
            <a:r>
              <a:rPr lang="en-US" dirty="0"/>
              <a:t>Initially started with a programming language called Go (or </a:t>
            </a:r>
            <a:r>
              <a:rPr lang="en-US" dirty="0" err="1"/>
              <a:t>golang</a:t>
            </a:r>
            <a:r>
              <a:rPr lang="en-US" dirty="0"/>
              <a:t>) but found it had little to no support for client-side development. </a:t>
            </a:r>
          </a:p>
          <a:p>
            <a:r>
              <a:rPr lang="en-US" dirty="0"/>
              <a:t>Go is used largely as a server-side development language, handling server requests and business rules.</a:t>
            </a:r>
          </a:p>
          <a:p>
            <a:r>
              <a:rPr lang="en-US" dirty="0"/>
              <a:t>The libraries would have needed to be made largely from scratch by both of us. This was not possible in the 4-week deadline.</a:t>
            </a:r>
          </a:p>
        </p:txBody>
      </p:sp>
      <p:pic>
        <p:nvPicPr>
          <p:cNvPr id="6" name="Content Placeholder 5">
            <a:extLst>
              <a:ext uri="{FF2B5EF4-FFF2-40B4-BE49-F238E27FC236}">
                <a16:creationId xmlns:a16="http://schemas.microsoft.com/office/drawing/2014/main" id="{B297D3F2-27C4-49B8-924F-08FC2D20F5A5}"/>
              </a:ext>
            </a:extLst>
          </p:cNvPr>
          <p:cNvPicPr>
            <a:picLocks noGrp="1" noChangeAspect="1"/>
          </p:cNvPicPr>
          <p:nvPr>
            <p:ph sz="half" idx="2"/>
          </p:nvPr>
        </p:nvPicPr>
        <p:blipFill>
          <a:blip r:embed="rId2"/>
          <a:stretch>
            <a:fillRect/>
          </a:stretch>
        </p:blipFill>
        <p:spPr>
          <a:xfrm>
            <a:off x="6961981" y="2120900"/>
            <a:ext cx="3748088" cy="3748088"/>
          </a:xfrm>
        </p:spPr>
      </p:pic>
    </p:spTree>
    <p:extLst>
      <p:ext uri="{BB962C8B-B14F-4D97-AF65-F5344CB8AC3E}">
        <p14:creationId xmlns:p14="http://schemas.microsoft.com/office/powerpoint/2010/main" val="337975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C980-2872-44EC-85C6-95D1E272D675}"/>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332DD12C-8B2D-4DD5-84F0-F74C1C59235F}"/>
              </a:ext>
            </a:extLst>
          </p:cNvPr>
          <p:cNvSpPr>
            <a:spLocks noGrp="1"/>
          </p:cNvSpPr>
          <p:nvPr>
            <p:ph idx="1"/>
          </p:nvPr>
        </p:nvSpPr>
        <p:spPr/>
        <p:txBody>
          <a:bodyPr>
            <a:normAutofit lnSpcReduction="10000"/>
          </a:bodyPr>
          <a:lstStyle/>
          <a:p>
            <a:r>
              <a:rPr lang="en-US" dirty="0"/>
              <a:t>JavaScript is the premier language for doing client-side development. </a:t>
            </a:r>
          </a:p>
          <a:p>
            <a:r>
              <a:rPr lang="en-US" dirty="0"/>
              <a:t>We felt this would be better suited to solve the problems of our domain.</a:t>
            </a:r>
          </a:p>
          <a:p>
            <a:r>
              <a:rPr lang="en-US" dirty="0"/>
              <a:t>We explored prototypes, JavaScript's implementation of object-orientation. We created and manipulated objects through associative arrays.</a:t>
            </a:r>
          </a:p>
          <a:p>
            <a:r>
              <a:rPr lang="en-US" dirty="0"/>
              <a:t>Two external libraries were used:</a:t>
            </a:r>
          </a:p>
          <a:p>
            <a:pPr lvl="1"/>
            <a:r>
              <a:rPr lang="en-US" dirty="0"/>
              <a:t>p5.js – A library used for drawing on an HTML5 webpage/canvas.</a:t>
            </a:r>
          </a:p>
          <a:p>
            <a:pPr lvl="1"/>
            <a:r>
              <a:rPr lang="en-US" dirty="0"/>
              <a:t>matter.js – A library used for physics-based simulation.</a:t>
            </a:r>
          </a:p>
          <a:p>
            <a:r>
              <a:rPr lang="en-US" dirty="0"/>
              <a:t>Matter.js was used as reference and backbone for a minimally viable product while we attempted to develop our own engine.</a:t>
            </a:r>
          </a:p>
        </p:txBody>
      </p:sp>
    </p:spTree>
    <p:extLst>
      <p:ext uri="{BB962C8B-B14F-4D97-AF65-F5344CB8AC3E}">
        <p14:creationId xmlns:p14="http://schemas.microsoft.com/office/powerpoint/2010/main" val="241197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3DDC-013F-4089-A0F4-537CF2B5E2E2}"/>
              </a:ext>
            </a:extLst>
          </p:cNvPr>
          <p:cNvSpPr>
            <a:spLocks noGrp="1"/>
          </p:cNvSpPr>
          <p:nvPr>
            <p:ph type="title"/>
          </p:nvPr>
        </p:nvSpPr>
        <p:spPr/>
        <p:txBody>
          <a:bodyPr/>
          <a:lstStyle/>
          <a:p>
            <a:r>
              <a:rPr lang="en-US" dirty="0"/>
              <a:t>Exploring a Physics Engine</a:t>
            </a:r>
          </a:p>
        </p:txBody>
      </p:sp>
      <p:sp>
        <p:nvSpPr>
          <p:cNvPr id="3" name="Content Placeholder 2">
            <a:extLst>
              <a:ext uri="{FF2B5EF4-FFF2-40B4-BE49-F238E27FC236}">
                <a16:creationId xmlns:a16="http://schemas.microsoft.com/office/drawing/2014/main" id="{70B6C566-BF7E-4BFC-9D09-74E42ECBB98E}"/>
              </a:ext>
            </a:extLst>
          </p:cNvPr>
          <p:cNvSpPr>
            <a:spLocks noGrp="1"/>
          </p:cNvSpPr>
          <p:nvPr>
            <p:ph idx="1"/>
          </p:nvPr>
        </p:nvSpPr>
        <p:spPr/>
        <p:txBody>
          <a:bodyPr/>
          <a:lstStyle/>
          <a:p>
            <a:r>
              <a:rPr lang="en-US" dirty="0"/>
              <a:t>A physics engine intends to modify the behavior of objects by using mathematic formulas to calculate interactions.</a:t>
            </a:r>
          </a:p>
          <a:p>
            <a:r>
              <a:rPr lang="en-US" dirty="0"/>
              <a:t>The cycle a physics engine looks like this:</a:t>
            </a:r>
          </a:p>
          <a:p>
            <a:pPr lvl="1"/>
            <a:r>
              <a:rPr lang="en-US" dirty="0"/>
              <a:t>An object is created in a view</a:t>
            </a:r>
          </a:p>
          <a:p>
            <a:pPr lvl="1"/>
            <a:r>
              <a:rPr lang="en-US" dirty="0"/>
              <a:t>An object is created in the physics engine that represents that same object</a:t>
            </a:r>
          </a:p>
          <a:p>
            <a:pPr lvl="1"/>
            <a:r>
              <a:rPr lang="en-US" dirty="0"/>
              <a:t>For every frame in a static loop, the physics engine applies its effects on every object in its world and updates/calculates the new position of each object.</a:t>
            </a:r>
          </a:p>
          <a:p>
            <a:pPr lvl="1"/>
            <a:r>
              <a:rPr lang="en-US" dirty="0"/>
              <a:t>After the calculation, the object array in the view/canvas asks the physics engine what the new position is of each object, and then redraws the view with the updated information.</a:t>
            </a:r>
          </a:p>
          <a:p>
            <a:pPr lvl="1"/>
            <a:r>
              <a:rPr lang="en-US" dirty="0"/>
              <a:t>The result is an apparent physical simulation.</a:t>
            </a:r>
          </a:p>
        </p:txBody>
      </p:sp>
    </p:spTree>
    <p:extLst>
      <p:ext uri="{BB962C8B-B14F-4D97-AF65-F5344CB8AC3E}">
        <p14:creationId xmlns:p14="http://schemas.microsoft.com/office/powerpoint/2010/main" val="201513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B626-34D6-4249-80F7-AE9DAEEEF949}"/>
              </a:ext>
            </a:extLst>
          </p:cNvPr>
          <p:cNvSpPr>
            <a:spLocks noGrp="1"/>
          </p:cNvSpPr>
          <p:nvPr>
            <p:ph type="title"/>
          </p:nvPr>
        </p:nvSpPr>
        <p:spPr/>
        <p:txBody>
          <a:bodyPr/>
          <a:lstStyle/>
          <a:p>
            <a:r>
              <a:rPr lang="en-US" dirty="0"/>
              <a:t>Exploring a Physics Engine</a:t>
            </a:r>
          </a:p>
        </p:txBody>
      </p:sp>
      <p:sp>
        <p:nvSpPr>
          <p:cNvPr id="3" name="Content Placeholder 2">
            <a:extLst>
              <a:ext uri="{FF2B5EF4-FFF2-40B4-BE49-F238E27FC236}">
                <a16:creationId xmlns:a16="http://schemas.microsoft.com/office/drawing/2014/main" id="{84995B2B-F03F-47A3-BF73-CE214724B0E3}"/>
              </a:ext>
            </a:extLst>
          </p:cNvPr>
          <p:cNvSpPr>
            <a:spLocks noGrp="1"/>
          </p:cNvSpPr>
          <p:nvPr>
            <p:ph idx="1"/>
          </p:nvPr>
        </p:nvSpPr>
        <p:spPr/>
        <p:txBody>
          <a:bodyPr/>
          <a:lstStyle/>
          <a:p>
            <a:r>
              <a:rPr lang="en-US" dirty="0"/>
              <a:t>What types of effects can a physics engine calculate?</a:t>
            </a:r>
          </a:p>
          <a:p>
            <a:pPr lvl="1"/>
            <a:r>
              <a:rPr lang="en-US" dirty="0"/>
              <a:t>Gravity</a:t>
            </a:r>
          </a:p>
          <a:p>
            <a:pPr lvl="1"/>
            <a:r>
              <a:rPr lang="en-US" dirty="0"/>
              <a:t>Velocity</a:t>
            </a:r>
          </a:p>
          <a:p>
            <a:pPr lvl="1"/>
            <a:r>
              <a:rPr lang="en-US" dirty="0"/>
              <a:t>Collision (when objects collide)</a:t>
            </a:r>
          </a:p>
          <a:p>
            <a:pPr lvl="1"/>
            <a:r>
              <a:rPr lang="en-US" dirty="0"/>
              <a:t>Mass</a:t>
            </a:r>
          </a:p>
          <a:p>
            <a:pPr lvl="1"/>
            <a:r>
              <a:rPr lang="en-US" dirty="0"/>
              <a:t>Conserved momentum on each object after a collision (considering mass and restitution)</a:t>
            </a:r>
          </a:p>
          <a:p>
            <a:pPr lvl="2"/>
            <a:r>
              <a:rPr lang="en-US" dirty="0"/>
              <a:t>Restitution - how elastic an object is</a:t>
            </a:r>
          </a:p>
          <a:p>
            <a:pPr lvl="1"/>
            <a:r>
              <a:rPr lang="en-US" dirty="0"/>
              <a:t>Friction</a:t>
            </a:r>
          </a:p>
          <a:p>
            <a:pPr lvl="1"/>
            <a:r>
              <a:rPr lang="en-US" dirty="0"/>
              <a:t>Air resistance</a:t>
            </a:r>
          </a:p>
          <a:p>
            <a:pPr lvl="1"/>
            <a:r>
              <a:rPr lang="en-US" dirty="0"/>
              <a:t>Any contrived global or local effect</a:t>
            </a:r>
          </a:p>
        </p:txBody>
      </p:sp>
    </p:spTree>
    <p:extLst>
      <p:ext uri="{BB962C8B-B14F-4D97-AF65-F5344CB8AC3E}">
        <p14:creationId xmlns:p14="http://schemas.microsoft.com/office/powerpoint/2010/main" val="83909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F025-21EC-431E-ABED-1379FEA5EBBA}"/>
              </a:ext>
            </a:extLst>
          </p:cNvPr>
          <p:cNvSpPr>
            <a:spLocks noGrp="1"/>
          </p:cNvSpPr>
          <p:nvPr>
            <p:ph type="title"/>
          </p:nvPr>
        </p:nvSpPr>
        <p:spPr/>
        <p:txBody>
          <a:bodyPr/>
          <a:lstStyle/>
          <a:p>
            <a:r>
              <a:rPr lang="en-US" dirty="0"/>
              <a:t>Particle</a:t>
            </a:r>
          </a:p>
        </p:txBody>
      </p:sp>
      <p:pic>
        <p:nvPicPr>
          <p:cNvPr id="6" name="Content Placeholder 5">
            <a:extLst>
              <a:ext uri="{FF2B5EF4-FFF2-40B4-BE49-F238E27FC236}">
                <a16:creationId xmlns:a16="http://schemas.microsoft.com/office/drawing/2014/main" id="{C3DABA04-1213-4743-A7ED-95474E912991}"/>
              </a:ext>
            </a:extLst>
          </p:cNvPr>
          <p:cNvPicPr>
            <a:picLocks noGrp="1" noChangeAspect="1"/>
          </p:cNvPicPr>
          <p:nvPr>
            <p:ph idx="1"/>
          </p:nvPr>
        </p:nvPicPr>
        <p:blipFill>
          <a:blip r:embed="rId2"/>
          <a:srcRect/>
          <a:stretch/>
        </p:blipFill>
        <p:spPr>
          <a:xfrm>
            <a:off x="6169891" y="-108377"/>
            <a:ext cx="4480822" cy="7101524"/>
          </a:xfrm>
        </p:spPr>
      </p:pic>
      <p:sp>
        <p:nvSpPr>
          <p:cNvPr id="4" name="Text Placeholder 3">
            <a:extLst>
              <a:ext uri="{FF2B5EF4-FFF2-40B4-BE49-F238E27FC236}">
                <a16:creationId xmlns:a16="http://schemas.microsoft.com/office/drawing/2014/main" id="{572D5401-9E05-4656-8775-E8DE69ACB20A}"/>
              </a:ext>
            </a:extLst>
          </p:cNvPr>
          <p:cNvSpPr>
            <a:spLocks noGrp="1"/>
          </p:cNvSpPr>
          <p:nvPr>
            <p:ph type="body" sz="half" idx="2"/>
          </p:nvPr>
        </p:nvSpPr>
        <p:spPr>
          <a:xfrm>
            <a:off x="643465" y="3043050"/>
            <a:ext cx="3651444" cy="3064505"/>
          </a:xfrm>
        </p:spPr>
        <p:txBody>
          <a:bodyPr>
            <a:normAutofit lnSpcReduction="10000"/>
          </a:bodyPr>
          <a:lstStyle/>
          <a:p>
            <a:r>
              <a:rPr lang="en-US" dirty="0"/>
              <a:t>Constructor takes in x and y position as well as a radius. </a:t>
            </a:r>
            <a:br>
              <a:rPr lang="en-US" dirty="0"/>
            </a:br>
            <a:r>
              <a:rPr lang="en-US" dirty="0"/>
              <a:t>The options variable is an associative array used to construct the object in the physics engine world.</a:t>
            </a:r>
          </a:p>
          <a:p>
            <a:r>
              <a:rPr lang="en-US" dirty="0"/>
              <a:t>Randomly generate a color which is used in show() method.</a:t>
            </a:r>
          </a:p>
          <a:p>
            <a:r>
              <a:rPr lang="en-US" dirty="0" err="1"/>
              <a:t>setPointValue</a:t>
            </a:r>
            <a:r>
              <a:rPr lang="en-US" dirty="0"/>
              <a:t> will be used to calculate score.</a:t>
            </a:r>
          </a:p>
        </p:txBody>
      </p:sp>
    </p:spTree>
    <p:extLst>
      <p:ext uri="{BB962C8B-B14F-4D97-AF65-F5344CB8AC3E}">
        <p14:creationId xmlns:p14="http://schemas.microsoft.com/office/powerpoint/2010/main" val="48322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90FF-88FD-4806-A781-07B13B2EE782}"/>
              </a:ext>
            </a:extLst>
          </p:cNvPr>
          <p:cNvSpPr>
            <a:spLocks noGrp="1"/>
          </p:cNvSpPr>
          <p:nvPr>
            <p:ph type="title"/>
          </p:nvPr>
        </p:nvSpPr>
        <p:spPr/>
        <p:txBody>
          <a:bodyPr/>
          <a:lstStyle/>
          <a:p>
            <a:r>
              <a:rPr lang="en-US" dirty="0"/>
              <a:t>Peg</a:t>
            </a:r>
          </a:p>
        </p:txBody>
      </p:sp>
      <p:pic>
        <p:nvPicPr>
          <p:cNvPr id="6" name="Content Placeholder 5">
            <a:extLst>
              <a:ext uri="{FF2B5EF4-FFF2-40B4-BE49-F238E27FC236}">
                <a16:creationId xmlns:a16="http://schemas.microsoft.com/office/drawing/2014/main" id="{20F3F063-89A1-4C01-9044-BB6C01AD08D3}"/>
              </a:ext>
            </a:extLst>
          </p:cNvPr>
          <p:cNvPicPr>
            <a:picLocks noGrp="1" noChangeAspect="1"/>
          </p:cNvPicPr>
          <p:nvPr>
            <p:ph idx="1"/>
          </p:nvPr>
        </p:nvPicPr>
        <p:blipFill>
          <a:blip r:embed="rId2"/>
          <a:srcRect/>
          <a:stretch/>
        </p:blipFill>
        <p:spPr>
          <a:xfrm>
            <a:off x="5514109" y="702495"/>
            <a:ext cx="5746246" cy="5444423"/>
          </a:xfrm>
        </p:spPr>
      </p:pic>
      <p:sp>
        <p:nvSpPr>
          <p:cNvPr id="4" name="Text Placeholder 3">
            <a:extLst>
              <a:ext uri="{FF2B5EF4-FFF2-40B4-BE49-F238E27FC236}">
                <a16:creationId xmlns:a16="http://schemas.microsoft.com/office/drawing/2014/main" id="{9365DAD5-7326-4719-A7DE-7FCDB4B4B60E}"/>
              </a:ext>
            </a:extLst>
          </p:cNvPr>
          <p:cNvSpPr>
            <a:spLocks noGrp="1"/>
          </p:cNvSpPr>
          <p:nvPr>
            <p:ph type="body" sz="half" idx="2"/>
          </p:nvPr>
        </p:nvSpPr>
        <p:spPr>
          <a:xfrm>
            <a:off x="643465" y="3043050"/>
            <a:ext cx="3688390" cy="3064505"/>
          </a:xfrm>
        </p:spPr>
        <p:txBody>
          <a:bodyPr>
            <a:normAutofit/>
          </a:bodyPr>
          <a:lstStyle/>
          <a:p>
            <a:r>
              <a:rPr lang="en-US" dirty="0"/>
              <a:t>Constructor is similar to the particle.</a:t>
            </a:r>
          </a:p>
          <a:p>
            <a:r>
              <a:rPr lang="en-US" dirty="0"/>
              <a:t>Within the show function, the push() and pop() are needed so keep the display array clean so that future objects will be created at the position given in the constructor, and not manipulated by previous peg objects.</a:t>
            </a:r>
          </a:p>
        </p:txBody>
      </p:sp>
    </p:spTree>
    <p:extLst>
      <p:ext uri="{BB962C8B-B14F-4D97-AF65-F5344CB8AC3E}">
        <p14:creationId xmlns:p14="http://schemas.microsoft.com/office/powerpoint/2010/main" val="227575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BC80-F40C-40F1-9D33-CB2D74263029}"/>
              </a:ext>
            </a:extLst>
          </p:cNvPr>
          <p:cNvSpPr>
            <a:spLocks noGrp="1"/>
          </p:cNvSpPr>
          <p:nvPr>
            <p:ph type="title"/>
          </p:nvPr>
        </p:nvSpPr>
        <p:spPr/>
        <p:txBody>
          <a:bodyPr/>
          <a:lstStyle/>
          <a:p>
            <a:r>
              <a:rPr lang="en-US" dirty="0"/>
              <a:t>Boundary</a:t>
            </a:r>
          </a:p>
        </p:txBody>
      </p:sp>
      <p:pic>
        <p:nvPicPr>
          <p:cNvPr id="6" name="Content Placeholder 5">
            <a:extLst>
              <a:ext uri="{FF2B5EF4-FFF2-40B4-BE49-F238E27FC236}">
                <a16:creationId xmlns:a16="http://schemas.microsoft.com/office/drawing/2014/main" id="{A3878AD9-3AF3-4F29-A31F-10405FB1694E}"/>
              </a:ext>
            </a:extLst>
          </p:cNvPr>
          <p:cNvPicPr>
            <a:picLocks noGrp="1" noChangeAspect="1"/>
          </p:cNvPicPr>
          <p:nvPr>
            <p:ph idx="1"/>
          </p:nvPr>
        </p:nvPicPr>
        <p:blipFill>
          <a:blip r:embed="rId2"/>
          <a:srcRect/>
          <a:stretch/>
        </p:blipFill>
        <p:spPr>
          <a:xfrm>
            <a:off x="5403273" y="687640"/>
            <a:ext cx="6224475" cy="5721369"/>
          </a:xfrm>
        </p:spPr>
      </p:pic>
      <p:sp>
        <p:nvSpPr>
          <p:cNvPr id="4" name="Text Placeholder 3">
            <a:extLst>
              <a:ext uri="{FF2B5EF4-FFF2-40B4-BE49-F238E27FC236}">
                <a16:creationId xmlns:a16="http://schemas.microsoft.com/office/drawing/2014/main" id="{32E1D022-6A4F-4D7B-9733-C06BDB9157E1}"/>
              </a:ext>
            </a:extLst>
          </p:cNvPr>
          <p:cNvSpPr>
            <a:spLocks noGrp="1"/>
          </p:cNvSpPr>
          <p:nvPr>
            <p:ph type="body" sz="half" idx="2"/>
          </p:nvPr>
        </p:nvSpPr>
        <p:spPr/>
        <p:txBody>
          <a:bodyPr/>
          <a:lstStyle/>
          <a:p>
            <a:r>
              <a:rPr lang="en-US" dirty="0"/>
              <a:t>Constructor takes x and y position as well as a width and height.</a:t>
            </a:r>
          </a:p>
          <a:p>
            <a:r>
              <a:rPr lang="en-US" dirty="0"/>
              <a:t>These are used so that the created pucks will not leave the canvas area.</a:t>
            </a:r>
          </a:p>
          <a:p>
            <a:r>
              <a:rPr lang="en-US" dirty="0"/>
              <a:t>Boundary objects are also used to create the point zones at the bottom of the canvas. </a:t>
            </a:r>
          </a:p>
        </p:txBody>
      </p:sp>
    </p:spTree>
    <p:extLst>
      <p:ext uri="{BB962C8B-B14F-4D97-AF65-F5344CB8AC3E}">
        <p14:creationId xmlns:p14="http://schemas.microsoft.com/office/powerpoint/2010/main" val="18327870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{1730D06C-F085-4F85-A945-C47F9CF50779}tf11437505_win32</Template>
  <TotalTime>0</TotalTime>
  <Words>967</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Georgia Pro Cond Light</vt:lpstr>
      <vt:lpstr>Speak Pro</vt:lpstr>
      <vt:lpstr>RetrospectVTI</vt:lpstr>
      <vt:lpstr>Plinko in Javascript</vt:lpstr>
      <vt:lpstr>Goals</vt:lpstr>
      <vt:lpstr>Go</vt:lpstr>
      <vt:lpstr>JavaScript</vt:lpstr>
      <vt:lpstr>Exploring a Physics Engine</vt:lpstr>
      <vt:lpstr>Exploring a Physics Engine</vt:lpstr>
      <vt:lpstr>Particle</vt:lpstr>
      <vt:lpstr>Peg</vt:lpstr>
      <vt:lpstr>Boundary</vt:lpstr>
      <vt:lpstr>Main: globals</vt:lpstr>
      <vt:lpstr>Main: initialize</vt:lpstr>
      <vt:lpstr>Main: populate objects</vt:lpstr>
      <vt:lpstr>Main: create particles</vt:lpstr>
      <vt:lpstr>Main: draw objects</vt:lpstr>
      <vt:lpstr>Main: draw labels</vt:lpstr>
      <vt:lpstr>Main: assign points</vt:lpstr>
      <vt:lpstr>Main: draw loop</vt:lpstr>
      <vt:lpstr>index.html</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2020-10-12T05:05:03Z</dcterms:created>
  <dcterms:modified xsi:type="dcterms:W3CDTF">2020-10-14T10:28:00Z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