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9" r:id="rId4"/>
    <p:sldId id="265" r:id="rId5"/>
    <p:sldId id="264" r:id="rId6"/>
    <p:sldId id="260" r:id="rId7"/>
    <p:sldId id="261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B9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30" d="100"/>
          <a:sy n="130" d="100"/>
        </p:scale>
        <p:origin x="833" y="11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0eb3bef69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0eb3bef69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0eb3bef69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0eb3bef69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0eb3bef69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0eb3bef69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0eb3bef69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0eb3bef69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0eb3bef6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0eb3bef6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2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774950"/>
            <a:ext cx="8520600" cy="123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Investing in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275" y="2362800"/>
            <a:ext cx="7429500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89258EA-BD99-4729-9A70-12580861D2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833" b="90000" l="10000" r="90000">
                        <a14:foregroundMark x1="21042" y1="76167" x2="28819" y2="42333"/>
                        <a14:foregroundMark x1="28819" y1="42333" x2="28681" y2="71167"/>
                        <a14:foregroundMark x1="28681" y1="71167" x2="33611" y2="65333"/>
                        <a14:foregroundMark x1="33611" y1="65333" x2="34792" y2="52333"/>
                        <a14:foregroundMark x1="34792" y1="52333" x2="43056" y2="69167"/>
                        <a14:foregroundMark x1="43056" y1="69167" x2="43819" y2="65000"/>
                        <a14:foregroundMark x1="46111" y1="88333" x2="40417" y2="83667"/>
                        <a14:foregroundMark x1="40417" y1="83667" x2="37500" y2="78333"/>
                        <a14:foregroundMark x1="24097" y1="36167" x2="24792" y2="52500"/>
                        <a14:foregroundMark x1="32708" y1="36500" x2="32361" y2="49833"/>
                        <a14:foregroundMark x1="32361" y1="49833" x2="31944" y2="52000"/>
                        <a14:foregroundMark x1="48750" y1="20000" x2="48750" y2="24500"/>
                        <a14:foregroundMark x1="65903" y1="64667" x2="69931" y2="73000"/>
                        <a14:foregroundMark x1="69931" y1="73000" x2="66181" y2="82167"/>
                        <a14:foregroundMark x1="60556" y1="85500" x2="66181" y2="85500"/>
                        <a14:foregroundMark x1="66181" y1="85500" x2="70069" y2="83333"/>
                        <a14:foregroundMark x1="71458" y1="27167" x2="71458" y2="27167"/>
                        <a14:foregroundMark x1="71458" y1="25500" x2="71458" y2="25500"/>
                        <a14:foregroundMark x1="71944" y1="27167" x2="71944" y2="27167"/>
                        <a14:foregroundMark x1="74931" y1="13833" x2="74931" y2="13833"/>
                        <a14:foregroundMark x1="74931" y1="16333" x2="74931" y2="16333"/>
                        <a14:foregroundMark x1="74931" y1="12500" x2="74931" y2="12500"/>
                        <a14:foregroundMark x1="48958" y1="4833" x2="48958" y2="4833"/>
                        <a14:foregroundMark x1="20694" y1="48500" x2="21806" y2="53000"/>
                        <a14:foregroundMark x1="17778" y1="63500" x2="17778" y2="63500"/>
                        <a14:foregroundMark x1="18611" y1="64500" x2="18611" y2="64500"/>
                        <a14:foregroundMark x1="39514" y1="85833" x2="39792" y2="88333"/>
                        <a14:foregroundMark x1="41528" y1="88167" x2="41528" y2="88167"/>
                        <a14:foregroundMark x1="43333" y1="89667" x2="43333" y2="89667"/>
                        <a14:foregroundMark x1="45556" y1="89667" x2="45556" y2="89667"/>
                        <a14:foregroundMark x1="58958" y1="88000" x2="58958" y2="88000"/>
                        <a14:foregroundMark x1="82083" y1="61167" x2="82083" y2="61167"/>
                        <a14:foregroundMark x1="81944" y1="62000" x2="81944" y2="62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27734" y="2856801"/>
            <a:ext cx="5478011" cy="2282505"/>
          </a:xfrm>
          <a:prstGeom prst="rect">
            <a:avLst/>
          </a:prstGeom>
        </p:spPr>
      </p:pic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Introduction: </a:t>
            </a: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Core message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and Hypothesis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Why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AirBnB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attracting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 so </a:t>
            </a: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many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investors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285750" indent="-285750">
              <a:spcAft>
                <a:spcPts val="1600"/>
              </a:spcAft>
            </a:pP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How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 can </a:t>
            </a: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maximize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investment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285750" indent="-285750">
              <a:spcAft>
                <a:spcPts val="1600"/>
              </a:spcAft>
            </a:pP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 are </a:t>
            </a: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factors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assure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listing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success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306FBB-63D2-4A01-98C3-09DED9696F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3301" y="4137011"/>
            <a:ext cx="666223" cy="76302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789124F-11F4-4824-8476-E5D91140947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833" b="90000" l="10000" r="90000">
                        <a14:foregroundMark x1="21042" y1="76167" x2="28819" y2="42333"/>
                        <a14:foregroundMark x1="28819" y1="42333" x2="28681" y2="71167"/>
                        <a14:foregroundMark x1="28681" y1="71167" x2="33611" y2="65333"/>
                        <a14:foregroundMark x1="33611" y1="65333" x2="34792" y2="52333"/>
                        <a14:foregroundMark x1="34792" y1="52333" x2="43056" y2="69167"/>
                        <a14:foregroundMark x1="43056" y1="69167" x2="43819" y2="65000"/>
                        <a14:foregroundMark x1="46111" y1="88333" x2="40417" y2="83667"/>
                        <a14:foregroundMark x1="40417" y1="83667" x2="37500" y2="78333"/>
                        <a14:foregroundMark x1="24097" y1="36167" x2="24792" y2="52500"/>
                        <a14:foregroundMark x1="32708" y1="36500" x2="32361" y2="49833"/>
                        <a14:foregroundMark x1="32361" y1="49833" x2="31944" y2="52000"/>
                        <a14:foregroundMark x1="48750" y1="20000" x2="48750" y2="24500"/>
                        <a14:foregroundMark x1="65903" y1="64667" x2="69931" y2="73000"/>
                        <a14:foregroundMark x1="69931" y1="73000" x2="66181" y2="82167"/>
                        <a14:foregroundMark x1="60556" y1="85500" x2="66181" y2="85500"/>
                        <a14:foregroundMark x1="66181" y1="85500" x2="70069" y2="83333"/>
                        <a14:foregroundMark x1="71458" y1="27167" x2="71458" y2="27167"/>
                        <a14:foregroundMark x1="71458" y1="25500" x2="71458" y2="25500"/>
                        <a14:foregroundMark x1="71944" y1="27167" x2="71944" y2="27167"/>
                        <a14:foregroundMark x1="74931" y1="13833" x2="74931" y2="13833"/>
                        <a14:foregroundMark x1="74931" y1="16333" x2="74931" y2="16333"/>
                        <a14:foregroundMark x1="74931" y1="12500" x2="74931" y2="12500"/>
                        <a14:foregroundMark x1="48958" y1="4833" x2="48958" y2="4833"/>
                        <a14:foregroundMark x1="20694" y1="48500" x2="21806" y2="53000"/>
                        <a14:foregroundMark x1="17778" y1="63500" x2="17778" y2="63500"/>
                        <a14:foregroundMark x1="18611" y1="64500" x2="18611" y2="64500"/>
                        <a14:foregroundMark x1="39514" y1="85833" x2="39792" y2="88333"/>
                        <a14:foregroundMark x1="41528" y1="88167" x2="41528" y2="88167"/>
                        <a14:foregroundMark x1="43333" y1="89667" x2="43333" y2="89667"/>
                        <a14:foregroundMark x1="45556" y1="89667" x2="45556" y2="89667"/>
                        <a14:foregroundMark x1="58958" y1="88000" x2="58958" y2="88000"/>
                        <a14:foregroundMark x1="82083" y1="61167" x2="82083" y2="61167"/>
                        <a14:foregroundMark x1="81944" y1="62000" x2="81944" y2="62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543192" y="2849772"/>
            <a:ext cx="5478011" cy="22825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 Data: </a:t>
            </a: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Where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how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did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get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1E48D3-0A33-4D96-A42F-9694B57ED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3301" y="4137011"/>
            <a:ext cx="666223" cy="763025"/>
          </a:xfrm>
          <a:prstGeom prst="rect">
            <a:avLst/>
          </a:prstGeom>
        </p:spPr>
      </p:pic>
      <p:sp>
        <p:nvSpPr>
          <p:cNvPr id="5" name="Google Shape;61;p14">
            <a:extLst>
              <a:ext uri="{FF2B5EF4-FFF2-40B4-BE49-F238E27FC236}">
                <a16:creationId xmlns:a16="http://schemas.microsoft.com/office/drawing/2014/main" id="{52B03C94-11E7-42E3-8C6B-6A30155999D4}"/>
              </a:ext>
            </a:extLst>
          </p:cNvPr>
          <p:cNvSpPr txBox="1">
            <a:spLocks/>
          </p:cNvSpPr>
          <p:nvPr/>
        </p:nvSpPr>
        <p:spPr>
          <a:xfrm>
            <a:off x="464100" y="13048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spcAft>
                <a:spcPts val="16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Independent, non-commercial set of tools and data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Not associated with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AirBnB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or its competitors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Public information compiled from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AirBnB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listings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Hosts privacy is not compromised, only a few details are shared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D81D62-274C-49E1-8882-F06CA6079F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100" y="3960181"/>
            <a:ext cx="2349796" cy="5070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A7F7BA-C325-487F-8D93-EE3B3C07BF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2763" y="3815580"/>
            <a:ext cx="2061799" cy="735746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2066ACD8-54DD-45C6-95AE-8ECB6258BDD4}"/>
              </a:ext>
            </a:extLst>
          </p:cNvPr>
          <p:cNvSpPr/>
          <p:nvPr/>
        </p:nvSpPr>
        <p:spPr>
          <a:xfrm>
            <a:off x="3153245" y="4136275"/>
            <a:ext cx="733980" cy="154821"/>
          </a:xfrm>
          <a:prstGeom prst="rightArrow">
            <a:avLst/>
          </a:prstGeom>
          <a:solidFill>
            <a:srgbClr val="36B9E7"/>
          </a:solidFill>
          <a:ln>
            <a:solidFill>
              <a:srgbClr val="36B9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DF6DCD-D278-4F4D-A0AF-F2A912C89F11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3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745" b="95802" l="10000" r="90000">
                        <a14:foregroundMark x1="53100" y1="25487" x2="52800" y2="32834"/>
                        <a14:foregroundMark x1="49900" y1="28036" x2="51200" y2="31784"/>
                        <a14:foregroundMark x1="56400" y1="31784" x2="55400" y2="30735"/>
                        <a14:foregroundMark x1="56500" y1="30735" x2="56400" y2="29535"/>
                        <a14:foregroundMark x1="57500" y1="37781" x2="57600" y2="42279"/>
                        <a14:foregroundMark x1="54900" y1="89955" x2="54900" y2="86507"/>
                        <a14:foregroundMark x1="52600" y1="88156" x2="52400" y2="84108"/>
                        <a14:foregroundMark x1="54800" y1="90855" x2="54800" y2="90855"/>
                        <a14:foregroundMark x1="66500" y1="83358" x2="66500" y2="83358"/>
                        <a14:foregroundMark x1="65400" y1="87256" x2="61200" y2="86957"/>
                        <a14:foregroundMark x1="60400" y1="95802" x2="64900" y2="95652"/>
                        <a14:foregroundMark x1="55100" y1="68066" x2="54000" y2="38081"/>
                        <a14:foregroundMark x1="54000" y1="38081" x2="53900" y2="38081"/>
                        <a14:foregroundMark x1="60300" y1="58921" x2="59000" y2="58171"/>
                        <a14:foregroundMark x1="59500" y1="60420" x2="60300" y2="60420"/>
                        <a14:foregroundMark x1="62700" y1="73463" x2="62700" y2="73463"/>
                        <a14:foregroundMark x1="59000" y1="73163" x2="59000" y2="73163"/>
                        <a14:foregroundMark x1="59000" y1="71364" x2="59000" y2="71364"/>
                        <a14:foregroundMark x1="62500" y1="72414" x2="62500" y2="72414"/>
                        <a14:foregroundMark x1="62300" y1="71664" x2="62300" y2="71664"/>
                        <a14:foregroundMark x1="49100" y1="44228" x2="49100" y2="53373"/>
                        <a14:foregroundMark x1="52400" y1="24738" x2="54600" y2="25037"/>
                        <a14:foregroundMark x1="48700" y1="58621" x2="48700" y2="60270"/>
                        <a14:foregroundMark x1="48300" y1="58771" x2="48200" y2="60120"/>
                        <a14:foregroundMark x1="61900" y1="63868" x2="61900" y2="63868"/>
                        <a14:foregroundMark x1="61900" y1="65817" x2="61900" y2="65817"/>
                        <a14:foregroundMark x1="62300" y1="67616" x2="62300" y2="67616"/>
                        <a14:foregroundMark x1="62300" y1="69415" x2="62300" y2="69415"/>
                        <a14:foregroundMark x1="62300" y1="70165" x2="62300" y2="70165"/>
                        <a14:foregroundMark x1="62700" y1="74663" x2="62700" y2="74663"/>
                        <a14:foregroundMark x1="61900" y1="62969" x2="61900" y2="62969"/>
                        <a14:backgroundMark x1="40100" y1="21739" x2="39900" y2="70165"/>
                        <a14:backgroundMark x1="39900" y1="70165" x2="32000" y2="72264"/>
                        <a14:backgroundMark x1="32000" y1="72264" x2="24700" y2="63418"/>
                        <a14:backgroundMark x1="24700" y1="63418" x2="20700" y2="45427"/>
                        <a14:backgroundMark x1="20700" y1="45427" x2="20400" y2="33283"/>
                        <a14:backgroundMark x1="20400" y1="33283" x2="19200" y2="29835"/>
                        <a14:backgroundMark x1="69600" y1="26987" x2="69600" y2="56372"/>
                        <a14:backgroundMark x1="69600" y1="56372" x2="71100" y2="66417"/>
                        <a14:backgroundMark x1="71100" y1="66417" x2="74600" y2="75862"/>
                        <a14:backgroundMark x1="74600" y1="75862" x2="80600" y2="72864"/>
                        <a14:backgroundMark x1="80600" y1="72864" x2="80000" y2="63418"/>
                        <a14:backgroundMark x1="80000" y1="63418" x2="74600" y2="42729"/>
                        <a14:backgroundMark x1="74600" y1="42729" x2="74700" y2="42429"/>
                        <a14:backgroundMark x1="43900" y1="38081" x2="43300" y2="56972"/>
                        <a14:backgroundMark x1="43300" y1="56972" x2="44300" y2="65217"/>
                        <a14:backgroundMark x1="47400" y1="54723" x2="47300" y2="49925"/>
                        <a14:backgroundMark x1="61100" y1="38381" x2="61100" y2="42429"/>
                        <a14:backgroundMark x1="48200" y1="24588" x2="48200" y2="27586"/>
                        <a14:backgroundMark x1="49500" y1="34483" x2="49000" y2="34483"/>
                        <a14:backgroundMark x1="60637" y1="67616" x2="60600" y2="69415"/>
                        <a14:backgroundMark x1="60675" y1="65817" x2="60637" y2="67616"/>
                        <a14:backgroundMark x1="60700" y1="64618" x2="60675" y2="65817"/>
                        <a14:backgroundMark x1="60300" y1="63868" x2="60300" y2="64318"/>
                        <a14:backgroundMark x1="60300" y1="62819" x2="60300" y2="63868"/>
                        <a14:backgroundMark x1="62200" y1="97751" x2="62200" y2="98351"/>
                        <a14:backgroundMark x1="44300" y1="30735" x2="46300" y2="3478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17675" y="-762839"/>
            <a:ext cx="8365541" cy="557981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4">
            <a:extLst>
              <a:ext uri="{FF2B5EF4-FFF2-40B4-BE49-F238E27FC236}">
                <a16:creationId xmlns:a16="http://schemas.microsoft.com/office/drawing/2014/main" id="{9B9163E0-E432-4F78-91DC-D54EF6802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14" y="893135"/>
            <a:ext cx="1169115" cy="3924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5">
            <a:extLst>
              <a:ext uri="{FF2B5EF4-FFF2-40B4-BE49-F238E27FC236}">
                <a16:creationId xmlns:a16="http://schemas.microsoft.com/office/drawing/2014/main" id="{DF32AFDC-2E81-4227-8E1F-28C0F6D74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496" y="1216550"/>
            <a:ext cx="2676338" cy="211703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6" name="Conector recto 7">
            <a:extLst>
              <a:ext uri="{FF2B5EF4-FFF2-40B4-BE49-F238E27FC236}">
                <a16:creationId xmlns:a16="http://schemas.microsoft.com/office/drawing/2014/main" id="{52F386BF-4517-4E5E-A4ED-33FC0F997B38}"/>
              </a:ext>
            </a:extLst>
          </p:cNvPr>
          <p:cNvCxnSpPr/>
          <p:nvPr/>
        </p:nvCxnSpPr>
        <p:spPr>
          <a:xfrm>
            <a:off x="1383527" y="1037233"/>
            <a:ext cx="494969" cy="179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9">
            <a:extLst>
              <a:ext uri="{FF2B5EF4-FFF2-40B4-BE49-F238E27FC236}">
                <a16:creationId xmlns:a16="http://schemas.microsoft.com/office/drawing/2014/main" id="{C14F4775-6B35-43B7-8AFB-296C732C0DB5}"/>
              </a:ext>
            </a:extLst>
          </p:cNvPr>
          <p:cNvCxnSpPr/>
          <p:nvPr/>
        </p:nvCxnSpPr>
        <p:spPr>
          <a:xfrm>
            <a:off x="1383527" y="1979939"/>
            <a:ext cx="494969" cy="1353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11">
            <a:extLst>
              <a:ext uri="{FF2B5EF4-FFF2-40B4-BE49-F238E27FC236}">
                <a16:creationId xmlns:a16="http://schemas.microsoft.com/office/drawing/2014/main" id="{D1FBE71F-41D0-42C3-BB3E-916B90D715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0072" y="1730290"/>
            <a:ext cx="3483106" cy="318361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9" name="Conector recto 13">
            <a:extLst>
              <a:ext uri="{FF2B5EF4-FFF2-40B4-BE49-F238E27FC236}">
                <a16:creationId xmlns:a16="http://schemas.microsoft.com/office/drawing/2014/main" id="{D4696539-55AB-4D52-838C-9FA258453728}"/>
              </a:ext>
            </a:extLst>
          </p:cNvPr>
          <p:cNvCxnSpPr/>
          <p:nvPr/>
        </p:nvCxnSpPr>
        <p:spPr>
          <a:xfrm>
            <a:off x="4554834" y="1616102"/>
            <a:ext cx="985238" cy="114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27">
            <a:extLst>
              <a:ext uri="{FF2B5EF4-FFF2-40B4-BE49-F238E27FC236}">
                <a16:creationId xmlns:a16="http://schemas.microsoft.com/office/drawing/2014/main" id="{1EE85F91-0BFF-4157-94A0-4338C2DD5717}"/>
              </a:ext>
            </a:extLst>
          </p:cNvPr>
          <p:cNvCxnSpPr/>
          <p:nvPr/>
        </p:nvCxnSpPr>
        <p:spPr>
          <a:xfrm>
            <a:off x="4554834" y="1789044"/>
            <a:ext cx="985238" cy="3124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29">
            <a:extLst>
              <a:ext uri="{FF2B5EF4-FFF2-40B4-BE49-F238E27FC236}">
                <a16:creationId xmlns:a16="http://schemas.microsoft.com/office/drawing/2014/main" id="{79DE1DBA-3AB5-414A-BF5D-79B3661F460C}"/>
              </a:ext>
            </a:extLst>
          </p:cNvPr>
          <p:cNvSpPr txBox="1"/>
          <p:nvPr/>
        </p:nvSpPr>
        <p:spPr>
          <a:xfrm>
            <a:off x="1978952" y="3810650"/>
            <a:ext cx="16212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s-MX" sz="1800" dirty="0">
                <a:latin typeface="Calibri" panose="020F0502020204030204" pitchFamily="34" charset="0"/>
                <a:cs typeface="Calibri" panose="020F0502020204030204" pitchFamily="34" charset="0"/>
              </a:rPr>
              <a:t>105 </a:t>
            </a:r>
            <a:r>
              <a:rPr lang="es-MX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Columns</a:t>
            </a:r>
            <a:endParaRPr lang="es-MX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s-MX" sz="1800" dirty="0">
                <a:latin typeface="Calibri" panose="020F0502020204030204" pitchFamily="34" charset="0"/>
                <a:cs typeface="Calibri" panose="020F0502020204030204" pitchFamily="34" charset="0"/>
              </a:rPr>
              <a:t>23,615 </a:t>
            </a:r>
            <a:r>
              <a:rPr lang="es-MX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Rows</a:t>
            </a:r>
            <a:endParaRPr lang="es-MX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s-MX" sz="1800" dirty="0">
                <a:latin typeface="Calibri" panose="020F0502020204030204" pitchFamily="34" charset="0"/>
                <a:cs typeface="Calibri" panose="020F0502020204030204" pitchFamily="34" charset="0"/>
              </a:rPr>
              <a:t>74.5 MB</a:t>
            </a:r>
          </a:p>
        </p:txBody>
      </p:sp>
      <p:sp>
        <p:nvSpPr>
          <p:cNvPr id="12" name="Google Shape;72;p16">
            <a:extLst>
              <a:ext uri="{FF2B5EF4-FFF2-40B4-BE49-F238E27FC236}">
                <a16:creationId xmlns:a16="http://schemas.microsoft.com/office/drawing/2014/main" id="{1851C8C6-F58B-425B-94F4-0DFD2C3A7D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6678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Data Set: </a:t>
            </a: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Berlin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5CBBEF4-7D54-4634-B016-53E094A212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6955" y="130110"/>
            <a:ext cx="666223" cy="76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532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8;p17">
            <a:extLst>
              <a:ext uri="{FF2B5EF4-FFF2-40B4-BE49-F238E27FC236}">
                <a16:creationId xmlns:a16="http://schemas.microsoft.com/office/drawing/2014/main" id="{564EAF7B-8D03-4517-A7AD-23B17EEF4FA9}"/>
              </a:ext>
            </a:extLst>
          </p:cNvPr>
          <p:cNvSpPr txBox="1">
            <a:spLocks/>
          </p:cNvSpPr>
          <p:nvPr/>
        </p:nvSpPr>
        <p:spPr>
          <a:xfrm>
            <a:off x="311700" y="251594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Data Exploration and Cleanup Process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85F738-E526-40DE-B00E-08727892C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3301" y="4137011"/>
            <a:ext cx="666223" cy="763025"/>
          </a:xfrm>
          <a:prstGeom prst="rect">
            <a:avLst/>
          </a:prstGeom>
        </p:spPr>
      </p:pic>
      <p:pic>
        <p:nvPicPr>
          <p:cNvPr id="6" name="Imagen 2">
            <a:extLst>
              <a:ext uri="{FF2B5EF4-FFF2-40B4-BE49-F238E27FC236}">
                <a16:creationId xmlns:a16="http://schemas.microsoft.com/office/drawing/2014/main" id="{3E9DFB48-CE6E-4019-B748-835BF51BC48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11700" y="868261"/>
            <a:ext cx="7787871" cy="396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411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25159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Data </a:t>
            </a:r>
            <a:r>
              <a:rPr lang="es-MX" dirty="0" err="1"/>
              <a:t>Exploration</a:t>
            </a:r>
            <a:r>
              <a:rPr lang="es-MX" dirty="0"/>
              <a:t> and </a:t>
            </a:r>
            <a:r>
              <a:rPr lang="es-MX" dirty="0" err="1"/>
              <a:t>Cleanup</a:t>
            </a:r>
            <a:r>
              <a:rPr lang="es-MX" dirty="0"/>
              <a:t> </a:t>
            </a:r>
            <a:r>
              <a:rPr lang="es-MX" dirty="0" err="1"/>
              <a:t>Process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E2E101-38CA-43A0-8966-BEFEDB979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3301" y="4137011"/>
            <a:ext cx="666223" cy="763025"/>
          </a:xfrm>
          <a:prstGeom prst="rect">
            <a:avLst/>
          </a:prstGeom>
        </p:spPr>
      </p:pic>
      <p:pic>
        <p:nvPicPr>
          <p:cNvPr id="5" name="Imagen 1">
            <a:extLst>
              <a:ext uri="{FF2B5EF4-FFF2-40B4-BE49-F238E27FC236}">
                <a16:creationId xmlns:a16="http://schemas.microsoft.com/office/drawing/2014/main" id="{6C6819D4-7DF8-4C85-900C-D54EE6C84DB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14476" y="872455"/>
            <a:ext cx="7495007" cy="401945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425B9E5-3591-49FD-A800-3024E876C8CC}"/>
              </a:ext>
            </a:extLst>
          </p:cNvPr>
          <p:cNvSpPr txBox="1"/>
          <p:nvPr/>
        </p:nvSpPr>
        <p:spPr>
          <a:xfrm>
            <a:off x="7852095" y="3443680"/>
            <a:ext cx="1220600" cy="369332"/>
          </a:xfrm>
          <a:prstGeom prst="rect">
            <a:avLst/>
          </a:prstGeom>
          <a:noFill/>
          <a:ln>
            <a:solidFill>
              <a:srgbClr val="36B9E7"/>
            </a:solidFill>
          </a:ln>
        </p:spPr>
        <p:txBody>
          <a:bodyPr wrap="square" rtlCol="0">
            <a:spAutoFit/>
          </a:bodyPr>
          <a:lstStyle/>
          <a:p>
            <a:r>
              <a:rPr lang="es-MX" sz="900" dirty="0" err="1">
                <a:latin typeface="Calibri" panose="020F0502020204030204" pitchFamily="34" charset="0"/>
                <a:cs typeface="Calibri" panose="020F0502020204030204" pitchFamily="34" charset="0"/>
              </a:rPr>
              <a:t>Occupancy</a:t>
            </a:r>
            <a:r>
              <a:rPr lang="es-MX" sz="9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</a:p>
          <a:p>
            <a:r>
              <a:rPr lang="es-MX" sz="900" dirty="0">
                <a:latin typeface="Calibri" panose="020F0502020204030204" pitchFamily="34" charset="0"/>
                <a:cs typeface="Calibri" panose="020F0502020204030204" pitchFamily="34" charset="0"/>
              </a:rPr>
              <a:t>365 – Availability_365</a:t>
            </a:r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D6BB55CF-60A0-4FFF-8AB6-5CE9F4D6E793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7759817" y="3813012"/>
            <a:ext cx="702578" cy="228532"/>
          </a:xfrm>
          <a:prstGeom prst="bentConnector2">
            <a:avLst/>
          </a:prstGeom>
          <a:ln w="28575">
            <a:solidFill>
              <a:srgbClr val="36B9E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29403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Data Analysis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76A0A8-CE85-4095-802F-81BC74BFA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3301" y="4137011"/>
            <a:ext cx="666223" cy="763025"/>
          </a:xfrm>
          <a:prstGeom prst="rect">
            <a:avLst/>
          </a:prstGeom>
        </p:spPr>
      </p:pic>
      <p:pic>
        <p:nvPicPr>
          <p:cNvPr id="2050" name="Picture 2" descr="Resultado de imagen para jupyter notebook">
            <a:extLst>
              <a:ext uri="{FF2B5EF4-FFF2-40B4-BE49-F238E27FC236}">
                <a16:creationId xmlns:a16="http://schemas.microsoft.com/office/drawing/2014/main" id="{4872488B-28E6-4EA3-810E-27E0E885B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" y="866733"/>
            <a:ext cx="8189200" cy="4069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30272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Conclusions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425182-29E7-48EA-A46B-1168C88B3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3301" y="4137011"/>
            <a:ext cx="666223" cy="763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AF35EE-709F-47C2-B2C4-49E51688D0B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833" b="90000" l="10000" r="90000">
                        <a14:foregroundMark x1="21042" y1="76167" x2="28819" y2="42333"/>
                        <a14:foregroundMark x1="28819" y1="42333" x2="28681" y2="71167"/>
                        <a14:foregroundMark x1="28681" y1="71167" x2="33611" y2="65333"/>
                        <a14:foregroundMark x1="33611" y1="65333" x2="34792" y2="52333"/>
                        <a14:foregroundMark x1="34792" y1="52333" x2="43056" y2="69167"/>
                        <a14:foregroundMark x1="43056" y1="69167" x2="43819" y2="65000"/>
                        <a14:foregroundMark x1="46111" y1="88333" x2="40417" y2="83667"/>
                        <a14:foregroundMark x1="40417" y1="83667" x2="37500" y2="78333"/>
                        <a14:foregroundMark x1="24097" y1="36167" x2="24792" y2="52500"/>
                        <a14:foregroundMark x1="32708" y1="36500" x2="32361" y2="49833"/>
                        <a14:foregroundMark x1="32361" y1="49833" x2="31944" y2="52000"/>
                        <a14:foregroundMark x1="48750" y1="20000" x2="48750" y2="24500"/>
                        <a14:foregroundMark x1="65903" y1="64667" x2="69931" y2="73000"/>
                        <a14:foregroundMark x1="69931" y1="73000" x2="66181" y2="82167"/>
                        <a14:foregroundMark x1="60556" y1="85500" x2="66181" y2="85500"/>
                        <a14:foregroundMark x1="66181" y1="85500" x2="70069" y2="83333"/>
                        <a14:foregroundMark x1="71458" y1="27167" x2="71458" y2="27167"/>
                        <a14:foregroundMark x1="71458" y1="25500" x2="71458" y2="25500"/>
                        <a14:foregroundMark x1="71944" y1="27167" x2="71944" y2="27167"/>
                        <a14:foregroundMark x1="74931" y1="13833" x2="74931" y2="13833"/>
                        <a14:foregroundMark x1="74931" y1="16333" x2="74931" y2="16333"/>
                        <a14:foregroundMark x1="74931" y1="12500" x2="74931" y2="12500"/>
                        <a14:foregroundMark x1="48958" y1="4833" x2="48958" y2="4833"/>
                        <a14:foregroundMark x1="20694" y1="48500" x2="21806" y2="53000"/>
                        <a14:foregroundMark x1="17778" y1="63500" x2="17778" y2="63500"/>
                        <a14:foregroundMark x1="18611" y1="64500" x2="18611" y2="64500"/>
                        <a14:foregroundMark x1="39514" y1="85833" x2="39792" y2="88333"/>
                        <a14:foregroundMark x1="41528" y1="88167" x2="41528" y2="88167"/>
                        <a14:foregroundMark x1="43333" y1="89667" x2="43333" y2="89667"/>
                        <a14:foregroundMark x1="45556" y1="89667" x2="45556" y2="89667"/>
                        <a14:foregroundMark x1="58958" y1="88000" x2="58958" y2="88000"/>
                        <a14:foregroundMark x1="82083" y1="61167" x2="82083" y2="61167"/>
                        <a14:foregroundMark x1="81944" y1="62000" x2="81944" y2="62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27734" y="2856801"/>
            <a:ext cx="5478011" cy="22825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1D4B9F-74C0-4275-BDCC-BFF383F0453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833" b="90000" l="10000" r="90000">
                        <a14:foregroundMark x1="21042" y1="76167" x2="28819" y2="42333"/>
                        <a14:foregroundMark x1="28819" y1="42333" x2="28681" y2="71167"/>
                        <a14:foregroundMark x1="28681" y1="71167" x2="33611" y2="65333"/>
                        <a14:foregroundMark x1="33611" y1="65333" x2="34792" y2="52333"/>
                        <a14:foregroundMark x1="34792" y1="52333" x2="43056" y2="69167"/>
                        <a14:foregroundMark x1="43056" y1="69167" x2="43819" y2="65000"/>
                        <a14:foregroundMark x1="46111" y1="88333" x2="40417" y2="83667"/>
                        <a14:foregroundMark x1="40417" y1="83667" x2="37500" y2="78333"/>
                        <a14:foregroundMark x1="24097" y1="36167" x2="24792" y2="52500"/>
                        <a14:foregroundMark x1="32708" y1="36500" x2="32361" y2="49833"/>
                        <a14:foregroundMark x1="32361" y1="49833" x2="31944" y2="52000"/>
                        <a14:foregroundMark x1="48750" y1="20000" x2="48750" y2="24500"/>
                        <a14:foregroundMark x1="65903" y1="64667" x2="69931" y2="73000"/>
                        <a14:foregroundMark x1="69931" y1="73000" x2="66181" y2="82167"/>
                        <a14:foregroundMark x1="60556" y1="85500" x2="66181" y2="85500"/>
                        <a14:foregroundMark x1="66181" y1="85500" x2="70069" y2="83333"/>
                        <a14:foregroundMark x1="71458" y1="27167" x2="71458" y2="27167"/>
                        <a14:foregroundMark x1="71458" y1="25500" x2="71458" y2="25500"/>
                        <a14:foregroundMark x1="71944" y1="27167" x2="71944" y2="27167"/>
                        <a14:foregroundMark x1="74931" y1="13833" x2="74931" y2="13833"/>
                        <a14:foregroundMark x1="74931" y1="16333" x2="74931" y2="16333"/>
                        <a14:foregroundMark x1="74931" y1="12500" x2="74931" y2="12500"/>
                        <a14:foregroundMark x1="48958" y1="4833" x2="48958" y2="4833"/>
                        <a14:foregroundMark x1="20694" y1="48500" x2="21806" y2="53000"/>
                        <a14:foregroundMark x1="17778" y1="63500" x2="17778" y2="63500"/>
                        <a14:foregroundMark x1="18611" y1="64500" x2="18611" y2="64500"/>
                        <a14:foregroundMark x1="39514" y1="85833" x2="39792" y2="88333"/>
                        <a14:foregroundMark x1="41528" y1="88167" x2="41528" y2="88167"/>
                        <a14:foregroundMark x1="43333" y1="89667" x2="43333" y2="89667"/>
                        <a14:foregroundMark x1="45556" y1="89667" x2="45556" y2="89667"/>
                        <a14:foregroundMark x1="58958" y1="88000" x2="58958" y2="88000"/>
                        <a14:foregroundMark x1="82083" y1="61167" x2="82083" y2="61167"/>
                        <a14:foregroundMark x1="81944" y1="62000" x2="81944" y2="62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543192" y="2849772"/>
            <a:ext cx="5478011" cy="2282505"/>
          </a:xfrm>
          <a:prstGeom prst="rect">
            <a:avLst/>
          </a:prstGeom>
        </p:spPr>
      </p:pic>
      <p:sp>
        <p:nvSpPr>
          <p:cNvPr id="7" name="Google Shape;61;p14">
            <a:extLst>
              <a:ext uri="{FF2B5EF4-FFF2-40B4-BE49-F238E27FC236}">
                <a16:creationId xmlns:a16="http://schemas.microsoft.com/office/drawing/2014/main" id="{CE09263D-D4B9-4C39-800E-9B508E03F0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98469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General </a:t>
            </a: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Berlin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good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 place </a:t>
            </a: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have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an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b="1" dirty="0" err="1">
                <a:latin typeface="Calibri" panose="020F0502020204030204" pitchFamily="34" charset="0"/>
                <a:cs typeface="Calibri" panose="020F0502020204030204" pitchFamily="34" charset="0"/>
              </a:rPr>
              <a:t>apartment</a:t>
            </a:r>
            <a:r>
              <a:rPr lang="es-MX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b="1" dirty="0" err="1">
                <a:latin typeface="Calibri" panose="020F0502020204030204" pitchFamily="34" charset="0"/>
                <a:cs typeface="Calibri" panose="020F0502020204030204" pitchFamily="34" charset="0"/>
              </a:rPr>
              <a:t>AirBnB</a:t>
            </a:r>
            <a:endParaRPr lang="es-MX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Aft>
                <a:spcPts val="1600"/>
              </a:spcAft>
            </a:pP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Price vs </a:t>
            </a: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Occupancy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s-MX" b="1" dirty="0" err="1">
                <a:latin typeface="Calibri" panose="020F0502020204030204" pitchFamily="34" charset="0"/>
                <a:cs typeface="Calibri" panose="020F0502020204030204" pitchFamily="34" charset="0"/>
              </a:rPr>
              <a:t>Private</a:t>
            </a:r>
            <a:r>
              <a:rPr lang="es-MX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b="1" dirty="0" err="1">
                <a:latin typeface="Calibri" panose="020F0502020204030204" pitchFamily="34" charset="0"/>
                <a:cs typeface="Calibri" panose="020F0502020204030204" pitchFamily="34" charset="0"/>
              </a:rPr>
              <a:t>rooms</a:t>
            </a:r>
            <a:r>
              <a:rPr lang="es-MX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at a </a:t>
            </a:r>
            <a:r>
              <a:rPr lang="es-MX" b="1" dirty="0" err="1">
                <a:latin typeface="Calibri" panose="020F0502020204030204" pitchFamily="34" charset="0"/>
                <a:cs typeface="Calibri" panose="020F0502020204030204" pitchFamily="34" charset="0"/>
              </a:rPr>
              <a:t>low</a:t>
            </a:r>
            <a:r>
              <a:rPr lang="es-MX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b="1" dirty="0" err="1">
                <a:latin typeface="Calibri" panose="020F0502020204030204" pitchFamily="34" charset="0"/>
                <a:cs typeface="Calibri" panose="020F0502020204030204" pitchFamily="34" charset="0"/>
              </a:rPr>
              <a:t>price</a:t>
            </a:r>
            <a:r>
              <a:rPr lang="es-MX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have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high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occupancy</a:t>
            </a:r>
            <a:endParaRPr lang="es-MX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Aft>
                <a:spcPts val="1600"/>
              </a:spcAft>
            </a:pP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Location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 vs Price and </a:t>
            </a: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Occupancy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Occupancy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b="1" dirty="0">
                <a:latin typeface="Calibri" panose="020F0502020204030204" pitchFamily="34" charset="0"/>
                <a:cs typeface="Calibri" panose="020F0502020204030204" pitchFamily="34" charset="0"/>
              </a:rPr>
              <a:t>in and </a:t>
            </a:r>
            <a:r>
              <a:rPr lang="es-MX" b="1" dirty="0" err="1">
                <a:latin typeface="Calibri" panose="020F0502020204030204" pitchFamily="34" charset="0"/>
                <a:cs typeface="Calibri" panose="020F0502020204030204" pitchFamily="34" charset="0"/>
              </a:rPr>
              <a:t>around</a:t>
            </a:r>
            <a:r>
              <a:rPr lang="es-MX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b="1" dirty="0" err="1">
                <a:latin typeface="Calibri" panose="020F0502020204030204" pitchFamily="34" charset="0"/>
                <a:cs typeface="Calibri" panose="020F0502020204030204" pitchFamily="34" charset="0"/>
              </a:rPr>
              <a:t>expensive</a:t>
            </a:r>
            <a:r>
              <a:rPr lang="es-MX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b="1" dirty="0" err="1">
                <a:latin typeface="Calibri" panose="020F0502020204030204" pitchFamily="34" charset="0"/>
                <a:cs typeface="Calibri" panose="020F0502020204030204" pitchFamily="34" charset="0"/>
              </a:rPr>
              <a:t>areas</a:t>
            </a:r>
            <a:r>
              <a:rPr lang="es-MX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higher</a:t>
            </a:r>
            <a:endParaRPr lang="es-MX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Aft>
                <a:spcPts val="1600"/>
              </a:spcAft>
            </a:pP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Ammenities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 vs </a:t>
            </a: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Occupancy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s-MX" b="1" dirty="0">
                <a:latin typeface="Calibri" panose="020F0502020204030204" pitchFamily="34" charset="0"/>
                <a:cs typeface="Calibri" panose="020F0502020204030204" pitchFamily="34" charset="0"/>
              </a:rPr>
              <a:t>top ten </a:t>
            </a:r>
            <a:r>
              <a:rPr lang="es-MX" b="1" dirty="0" err="1">
                <a:latin typeface="Calibri" panose="020F0502020204030204" pitchFamily="34" charset="0"/>
                <a:cs typeface="Calibri" panose="020F0502020204030204" pitchFamily="34" charset="0"/>
              </a:rPr>
              <a:t>ammenities</a:t>
            </a:r>
            <a:r>
              <a:rPr lang="es-MX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Berlin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 are: smoking </a:t>
            </a: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allowed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hot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tub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washer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buzzer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kitchen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cats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changing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 table, </a:t>
            </a: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WiFi</a:t>
            </a:r>
            <a:endParaRPr lang="es-MX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Aft>
                <a:spcPts val="1600"/>
              </a:spcAft>
            </a:pP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Ratings vs </a:t>
            </a: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Occupancy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listings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 scores </a:t>
            </a: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below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 70 </a:t>
            </a: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have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very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low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occupancy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ones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b="1" dirty="0" err="1">
                <a:latin typeface="Calibri" panose="020F0502020204030204" pitchFamily="34" charset="0"/>
                <a:cs typeface="Calibri" panose="020F0502020204030204" pitchFamily="34" charset="0"/>
              </a:rPr>
              <a:t>above</a:t>
            </a:r>
            <a:r>
              <a:rPr lang="es-MX" b="1" dirty="0">
                <a:latin typeface="Calibri" panose="020F0502020204030204" pitchFamily="34" charset="0"/>
                <a:cs typeface="Calibri" panose="020F0502020204030204" pitchFamily="34" charset="0"/>
              </a:rPr>
              <a:t> 90 </a:t>
            </a:r>
            <a:r>
              <a:rPr lang="es-MX" b="1" dirty="0" err="1">
                <a:latin typeface="Calibri" panose="020F0502020204030204" pitchFamily="34" charset="0"/>
                <a:cs typeface="Calibri" panose="020F0502020204030204" pitchFamily="34" charset="0"/>
              </a:rPr>
              <a:t>maximize</a:t>
            </a:r>
            <a:r>
              <a:rPr lang="es-MX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b="1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s-MX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b="1" dirty="0" err="1">
                <a:latin typeface="Calibri" panose="020F0502020204030204" pitchFamily="34" charset="0"/>
                <a:cs typeface="Calibri" panose="020F0502020204030204" pitchFamily="34" charset="0"/>
              </a:rPr>
              <a:t>occupancy</a:t>
            </a:r>
            <a:endParaRPr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200</Words>
  <Application>Microsoft Office PowerPoint</Application>
  <PresentationFormat>On-screen Show (16:9)</PresentationFormat>
  <Paragraphs>25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Simple Light</vt:lpstr>
      <vt:lpstr>Investing in</vt:lpstr>
      <vt:lpstr>Introduction: Core message and Hypothesis</vt:lpstr>
      <vt:lpstr>The Data: Where and how did we get it?</vt:lpstr>
      <vt:lpstr>Data Set: Berlin</vt:lpstr>
      <vt:lpstr>PowerPoint Presentation</vt:lpstr>
      <vt:lpstr>Data Exploration and Cleanup Process </vt:lpstr>
      <vt:lpstr>Data Analysis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Investing in</dc:title>
  <dc:creator>Hilda Loru</dc:creator>
  <cp:lastModifiedBy>Hilda Loru</cp:lastModifiedBy>
  <cp:revision>11</cp:revision>
  <dcterms:modified xsi:type="dcterms:W3CDTF">2019-04-06T15:58:53Z</dcterms:modified>
</cp:coreProperties>
</file>