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3" r:id="rId19"/>
    <p:sldId id="271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D7406-173F-4A3A-A583-2904E787C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7146F-0EC7-4B38-829A-F5ADD6601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3B547-CC61-41D5-9980-71174C7BD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B4EC-CF2A-4FCB-AA52-4E9D5684718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1E68E-B964-45B7-850C-B3A31A2D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F7DEB-4A2A-4AF2-8063-C5F1AFB01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B7F9-F10A-4ECC-9A2A-A866F3D25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4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2E96F-5851-4D2F-8A27-4C12ED93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F7FB8-34E0-4923-A8CA-3BC201B18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984B8-34B0-4623-A6C6-1B6A0B7C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B4EC-CF2A-4FCB-AA52-4E9D5684718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38354-3060-4956-864A-8F7D8B669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247F5-AAE1-44B5-9084-1864C1B80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B7F9-F10A-4ECC-9A2A-A866F3D25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47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00B4C2-95B2-4681-9870-5B5317375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0F85F-EB42-499D-8336-2C3243DA7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FA992-A624-47BF-99A1-440DA2C8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B4EC-CF2A-4FCB-AA52-4E9D5684718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4E782-525A-4F42-919E-ECEA61713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1D674-2E9D-494B-BC4D-365D9EB8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B7F9-F10A-4ECC-9A2A-A866F3D25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1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927AE-22F9-4308-A8F7-C8B0AA838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6784C-85BB-48C7-9D02-46BB8AC18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3E328-08BA-44C2-86E5-19D3957EB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B4EC-CF2A-4FCB-AA52-4E9D5684718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7579C-6C76-4D5B-BEA7-849A019FB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DEC08-D759-4658-B7EF-0EC4FFAC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B7F9-F10A-4ECC-9A2A-A866F3D25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8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A43F0-CA19-4DB0-A80E-FEFEDDDDB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3AEFF-6BF4-41BA-84D3-85BB1BAB3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418DF-C17E-4EE8-BB8E-13D0BBB1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B4EC-CF2A-4FCB-AA52-4E9D5684718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DF68F-9302-40DB-8463-741DCEFF0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E89AE-385F-41CC-AA23-EE654729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B7F9-F10A-4ECC-9A2A-A866F3D25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1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FA84-5A32-4232-B2C5-ED3C0BFB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87FCC-B1C6-4903-9243-6F7DB0A51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B119E-03F3-460F-94F8-E6652F352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47C99-F55B-4AF1-82BC-FDD760B9F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B4EC-CF2A-4FCB-AA52-4E9D5684718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31C6B-5B39-42E7-BAAF-BB7CAEB2D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237BF-0347-447C-994D-839A4DD2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B7F9-F10A-4ECC-9A2A-A866F3D25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8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8CD13-7E82-428F-AE22-A44D159BD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CE016-0F7D-47EA-AB26-0C3C032A5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A3960-4CA6-4F56-84FF-B5977BFDA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68F8CD-CA26-42F1-86A6-883623F10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A4D52-CB1A-4EEC-8758-421B7FC60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934B0F-DDB9-4ADD-853C-3D1261441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B4EC-CF2A-4FCB-AA52-4E9D5684718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7F786-FC48-4128-A6CF-241C5E38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ECB0CE-F794-48F6-9445-3B3D5403C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B7F9-F10A-4ECC-9A2A-A866F3D25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7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42C4-3B49-4CCA-B224-8E2B3FF5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CF7AA-8F17-41DD-A0E9-8B9FBCDA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B4EC-CF2A-4FCB-AA52-4E9D5684718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94B990-EE7F-4999-95A5-96DAAF0C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A3A38-5873-4B62-B71D-B9DC1CB02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B7F9-F10A-4ECC-9A2A-A866F3D25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9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D77553-6675-474E-8225-C822B0523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B4EC-CF2A-4FCB-AA52-4E9D5684718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1FBF20-18EA-4457-B384-10B773ED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5353D-1F98-48B1-A22C-8210F70CC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B7F9-F10A-4ECC-9A2A-A866F3D25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4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1FED-099C-44ED-89C8-096669D8D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C264E-B562-419B-8728-067EDCE5C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4F0D4-4D38-4973-B5A9-2811E202E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16527-08D3-4EE8-AB94-A0851C76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B4EC-CF2A-4FCB-AA52-4E9D5684718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06929-BAD5-447A-B271-43B16572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925A5-2966-4502-AB93-F98E94FD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B7F9-F10A-4ECC-9A2A-A866F3D25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5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62BF-A84B-48CC-AA05-808A0D086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CDE2CD-0FBA-4590-A5AB-172A58A3FC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85D42-3A38-499F-96BF-314296A7F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211F9-2F4A-4639-A405-5508F178C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B4EC-CF2A-4FCB-AA52-4E9D5684718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D76BC-B4F3-4DC3-BD95-894954E87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09553-1DDA-4068-BBFF-08E25F2D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B7F9-F10A-4ECC-9A2A-A866F3D25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41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68F47F-FC08-454E-A8AF-89A1C519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769B4-8F2C-4693-A2E4-818A77CED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23886-A65C-4DA9-B697-CEEEA7C18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DB4EC-CF2A-4FCB-AA52-4E9D5684718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65A15-A227-4C3C-B3D0-8E70D76B6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56D45-5D81-4740-99EE-DF328EAA3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DB7F9-F10A-4ECC-9A2A-A866F3D25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8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rmz840/ReportServer/Pages/ReportViewer.aspx?/RSinR/AlertSubscription" TargetMode="External"/><Relationship Id="rId2" Type="http://schemas.openxmlformats.org/officeDocument/2006/relationships/hyperlink" Target="http://rmz840/reports/report/RSinR/AlertingSchemaDashboar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mz840/reports/report/RSinR/AlertingSchemaDetai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rmz840/reports/report/RSinR/AlertingSchemaDashboar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mz840/ReportServer/Pages/ReportViewer.aspx?/RSinR/AlertSubscription" TargetMode="External"/><Relationship Id="rId4" Type="http://schemas.openxmlformats.org/officeDocument/2006/relationships/hyperlink" Target="http://rmz840/reports/report/RSinR/AlertingSchemaDetai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rmz840/ReportServer/Pages/ReportViewer.aspx?/RSinR/AlertSubscriptio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rmz840/ReportServer/Pages/ReportViewer.aspx?/RSinR/AlertSubscriptio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rmz840/reports/report/RSinR/AlertingSchemaDetai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B867E-0783-437D-A47C-E8C7638677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Telemetry: Schema and Experiment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FD5E1-5DEA-482F-BF7D-56BDAB44B4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Last modified: Sep 20, 2017</a:t>
            </a:r>
          </a:p>
        </p:txBody>
      </p:sp>
    </p:spTree>
    <p:extLst>
      <p:ext uri="{BB962C8B-B14F-4D97-AF65-F5344CB8AC3E}">
        <p14:creationId xmlns:p14="http://schemas.microsoft.com/office/powerpoint/2010/main" val="1171929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E7A0-4EA0-47A6-99BD-9DFF5D63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643"/>
            <a:ext cx="10515600" cy="1325563"/>
          </a:xfrm>
        </p:spPr>
        <p:txBody>
          <a:bodyPr/>
          <a:lstStyle/>
          <a:p>
            <a:r>
              <a:rPr lang="en-US" dirty="0"/>
              <a:t>Content: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E1F25-C0D6-439B-BE64-AD9F08BC5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15" y="999456"/>
            <a:ext cx="116545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DB Design and Implementation</a:t>
            </a:r>
          </a:p>
          <a:p>
            <a:r>
              <a:rPr lang="en-US" sz="2000" dirty="0"/>
              <a:t>DB Design. Key Functionalities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Functionality: Sampling</a:t>
            </a:r>
          </a:p>
          <a:p>
            <a:pPr marL="0" indent="0">
              <a:buNone/>
            </a:pPr>
            <a:r>
              <a:rPr lang="en-US" sz="1600" dirty="0"/>
              <a:t>	Sampling functionality aims to automatically generate script to fetch raw data as soon as there are enough number of records 	for conducting statistics test. There are two sub-processes: a. volume monitoring process, and, b. script generation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r>
              <a:rPr lang="en-US" sz="1600" dirty="0"/>
              <a:t>	 (to be </a:t>
            </a:r>
            <a:r>
              <a:rPr lang="en-US" sz="1600" dirty="0" err="1"/>
              <a:t>doc’ed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A2F863-CA3F-4A40-AB7B-5F5A1083E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205377"/>
            <a:ext cx="885825" cy="83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98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E7A0-4EA0-47A6-99BD-9DFF5D63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643"/>
            <a:ext cx="10515600" cy="1325563"/>
          </a:xfrm>
        </p:spPr>
        <p:txBody>
          <a:bodyPr/>
          <a:lstStyle/>
          <a:p>
            <a:r>
              <a:rPr lang="en-US" dirty="0"/>
              <a:t>Content: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E1F25-C0D6-439B-BE64-AD9F08BC5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15" y="999456"/>
            <a:ext cx="116545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DB Design and Implementation</a:t>
            </a:r>
          </a:p>
          <a:p>
            <a:r>
              <a:rPr lang="en-US" sz="2000" dirty="0"/>
              <a:t>DB Design. Key Functionalities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Functionality: Reporting</a:t>
            </a:r>
          </a:p>
          <a:p>
            <a:pPr marL="0" indent="0">
              <a:buNone/>
            </a:pPr>
            <a:r>
              <a:rPr lang="en-US" sz="1600" dirty="0"/>
              <a:t>	 SQL Server Reporting Services is used for reporting 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r>
              <a:rPr lang="en-US" sz="1600" dirty="0"/>
              <a:t>	 (to be </a:t>
            </a:r>
            <a:r>
              <a:rPr lang="en-US" sz="1600" dirty="0" err="1"/>
              <a:t>doc’ed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F05BF1-67AD-49E4-AB9C-3A6F74513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15" y="2201044"/>
            <a:ext cx="890588" cy="88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692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E7A0-4EA0-47A6-99BD-9DFF5D63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643"/>
            <a:ext cx="10515600" cy="1325563"/>
          </a:xfrm>
        </p:spPr>
        <p:txBody>
          <a:bodyPr/>
          <a:lstStyle/>
          <a:p>
            <a:r>
              <a:rPr lang="en-US" dirty="0"/>
              <a:t>Content: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E1F25-C0D6-439B-BE64-AD9F08BC5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15" y="999456"/>
            <a:ext cx="116545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DB Design and Implementation</a:t>
            </a:r>
          </a:p>
          <a:p>
            <a:r>
              <a:rPr lang="en-US" sz="2000" dirty="0"/>
              <a:t>DB Design. Key Functionalities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Functionality: Testing</a:t>
            </a:r>
          </a:p>
          <a:p>
            <a:pPr marL="0" indent="0">
              <a:buNone/>
            </a:pPr>
            <a:r>
              <a:rPr lang="en-US" sz="1600" dirty="0"/>
              <a:t>	 R services in SQL Server is used 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r>
              <a:rPr lang="en-US" sz="1600" dirty="0"/>
              <a:t>	 (to be </a:t>
            </a:r>
            <a:r>
              <a:rPr lang="en-US" sz="1600" dirty="0" err="1"/>
              <a:t>doc’ed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C8F8D-DD54-40CB-8F8F-2B17ED04F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8" y="2210719"/>
            <a:ext cx="1042267" cy="99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22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E7A0-4EA0-47A6-99BD-9DFF5D63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643"/>
            <a:ext cx="10515600" cy="1325563"/>
          </a:xfrm>
        </p:spPr>
        <p:txBody>
          <a:bodyPr/>
          <a:lstStyle/>
          <a:p>
            <a:r>
              <a:rPr lang="en-US" dirty="0"/>
              <a:t>Content: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E1F25-C0D6-439B-BE64-AD9F08BC5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15" y="999456"/>
            <a:ext cx="116545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UI  </a:t>
            </a:r>
          </a:p>
          <a:p>
            <a:r>
              <a:rPr lang="en-US" sz="2000" dirty="0"/>
              <a:t>There are four set of </a:t>
            </a:r>
            <a:r>
              <a:rPr lang="en-US" sz="2000" dirty="0" err="1"/>
              <a:t>Uis</a:t>
            </a:r>
            <a:endParaRPr lang="en-US" sz="2000" dirty="0"/>
          </a:p>
          <a:p>
            <a:pPr lvl="1">
              <a:buFont typeface="+mj-lt"/>
              <a:buAutoNum type="arabicPeriod"/>
            </a:pPr>
            <a:r>
              <a:rPr lang="en-US" sz="1500" dirty="0"/>
              <a:t>Schema Change Alerting and Dashboard</a:t>
            </a:r>
          </a:p>
          <a:p>
            <a:pPr lvl="1">
              <a:buFont typeface="+mj-lt"/>
              <a:buAutoNum type="arabicPeriod"/>
            </a:pPr>
            <a:r>
              <a:rPr lang="en-US" sz="1500" dirty="0"/>
              <a:t>Experiment Readiness</a:t>
            </a:r>
          </a:p>
          <a:p>
            <a:pPr lvl="1">
              <a:buFont typeface="+mj-lt"/>
              <a:buAutoNum type="arabicPeriod"/>
            </a:pPr>
            <a:r>
              <a:rPr lang="en-US" sz="1500" dirty="0"/>
              <a:t>Tests Board</a:t>
            </a:r>
          </a:p>
          <a:p>
            <a:pPr lvl="1">
              <a:buFont typeface="+mj-lt"/>
              <a:buAutoNum type="arabicPeriod"/>
            </a:pPr>
            <a:r>
              <a:rPr lang="en-US" sz="1500" dirty="0"/>
              <a:t>Configuration Setting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88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E7A0-4EA0-47A6-99BD-9DFF5D63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643"/>
            <a:ext cx="10515600" cy="1325563"/>
          </a:xfrm>
        </p:spPr>
        <p:txBody>
          <a:bodyPr/>
          <a:lstStyle/>
          <a:p>
            <a:r>
              <a:rPr lang="en-US" dirty="0"/>
              <a:t>Content: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E1F25-C0D6-439B-BE64-AD9F08BC5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15" y="999456"/>
            <a:ext cx="116545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UI: Schema Change Alerting and Dashboard</a:t>
            </a:r>
          </a:p>
          <a:p>
            <a:r>
              <a:rPr lang="en-US" sz="2000" dirty="0"/>
              <a:t> There are four reports: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1600" dirty="0"/>
              <a:t>Entry point: </a:t>
            </a:r>
            <a:r>
              <a:rPr lang="en-US" sz="1600" dirty="0" err="1"/>
              <a:t>AlertingSchemaDashboard</a:t>
            </a:r>
            <a:r>
              <a:rPr lang="en-US" sz="1600" dirty="0"/>
              <a:t> 									</a:t>
            </a:r>
            <a:r>
              <a:rPr lang="en-US" sz="1600" dirty="0">
                <a:hlinkClick r:id="rId2"/>
              </a:rPr>
              <a:t>http://rmz840/reports/report/RSinR/AlertingSchemaDashboard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	To Subscribe alerts on schema change: Alert Subscription: </a:t>
            </a:r>
          </a:p>
          <a:p>
            <a:pPr marL="0" indent="0">
              <a:buNone/>
            </a:pPr>
            <a:r>
              <a:rPr lang="en-US" sz="1600" dirty="0"/>
              <a:t>		 </a:t>
            </a:r>
            <a:r>
              <a:rPr lang="en-US" sz="1600" dirty="0">
                <a:hlinkClick r:id="rId3"/>
              </a:rPr>
              <a:t>http://rmz840/ReportServer/Pages/ReportViewer.aspx?/RSinR/AlertSubscription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	 Details of schema change: </a:t>
            </a:r>
            <a:r>
              <a:rPr lang="en-US" sz="1600" dirty="0" err="1"/>
              <a:t>AlertingSchemaDetail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		 </a:t>
            </a:r>
            <a:r>
              <a:rPr lang="en-US" sz="1600" dirty="0">
                <a:hlinkClick r:id="rId4"/>
              </a:rPr>
              <a:t>http://rmz840/reports/report/RSinR/AlertingSchemaDetail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	Please note Alert subscription and details and schema change are designed to be drilled through from Entry dashboard</a:t>
            </a:r>
          </a:p>
        </p:txBody>
      </p:sp>
    </p:spTree>
    <p:extLst>
      <p:ext uri="{BB962C8B-B14F-4D97-AF65-F5344CB8AC3E}">
        <p14:creationId xmlns:p14="http://schemas.microsoft.com/office/powerpoint/2010/main" val="3591828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E7A0-4EA0-47A6-99BD-9DFF5D63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643"/>
            <a:ext cx="10515600" cy="1325563"/>
          </a:xfrm>
        </p:spPr>
        <p:txBody>
          <a:bodyPr/>
          <a:lstStyle/>
          <a:p>
            <a:r>
              <a:rPr lang="en-US" dirty="0"/>
              <a:t>Content: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E1F25-C0D6-439B-BE64-AD9F08BC5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14" y="999456"/>
            <a:ext cx="11423985" cy="5738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UI: Schema Change Alerting and Dashboard – Backend objects</a:t>
            </a:r>
          </a:p>
          <a:p>
            <a:r>
              <a:rPr lang="en-US" sz="2000" dirty="0"/>
              <a:t>  Backend Tables: 				Backend Stored Procedures: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005258-C9BF-420A-8E02-41CC1F8F64C8}"/>
              </a:ext>
            </a:extLst>
          </p:cNvPr>
          <p:cNvSpPr txBox="1"/>
          <p:nvPr/>
        </p:nvSpPr>
        <p:spPr>
          <a:xfrm>
            <a:off x="697089" y="1878735"/>
            <a:ext cx="4560711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 SKSS;</a:t>
            </a:r>
          </a:p>
          <a:p>
            <a:r>
              <a:rPr lang="en-US" dirty="0"/>
              <a:t>Set </a:t>
            </a:r>
            <a:r>
              <a:rPr lang="en-US" dirty="0" err="1"/>
              <a:t>rowcount</a:t>
            </a:r>
            <a:r>
              <a:rPr lang="en-US" dirty="0"/>
              <a:t> 10;</a:t>
            </a:r>
          </a:p>
          <a:p>
            <a:r>
              <a:rPr lang="en-US" dirty="0"/>
              <a:t>select * from </a:t>
            </a:r>
            <a:r>
              <a:rPr lang="en-US" dirty="0" err="1"/>
              <a:t>AlertAlert</a:t>
            </a:r>
            <a:r>
              <a:rPr lang="en-US" dirty="0"/>
              <a:t> (</a:t>
            </a:r>
            <a:r>
              <a:rPr lang="en-US" dirty="0" err="1"/>
              <a:t>nolock</a:t>
            </a:r>
            <a:r>
              <a:rPr lang="en-US" dirty="0"/>
              <a:t>)   </a:t>
            </a:r>
          </a:p>
          <a:p>
            <a:r>
              <a:rPr lang="en-US" dirty="0"/>
              <a:t>select * from </a:t>
            </a:r>
            <a:r>
              <a:rPr lang="en-US" dirty="0" err="1"/>
              <a:t>AlertFunctions</a:t>
            </a:r>
            <a:r>
              <a:rPr lang="en-US" dirty="0"/>
              <a:t> (</a:t>
            </a:r>
            <a:r>
              <a:rPr lang="en-US" dirty="0" err="1"/>
              <a:t>nolock</a:t>
            </a:r>
            <a:r>
              <a:rPr lang="en-US" dirty="0"/>
              <a:t>)   </a:t>
            </a:r>
          </a:p>
          <a:p>
            <a:r>
              <a:rPr lang="en-US" dirty="0"/>
              <a:t>select * from </a:t>
            </a:r>
            <a:r>
              <a:rPr lang="en-US" dirty="0" err="1"/>
              <a:t>AlertingDash</a:t>
            </a:r>
            <a:r>
              <a:rPr lang="en-US" dirty="0"/>
              <a:t> (</a:t>
            </a:r>
            <a:r>
              <a:rPr lang="en-US" dirty="0" err="1"/>
              <a:t>nolock</a:t>
            </a:r>
            <a:r>
              <a:rPr lang="en-US" dirty="0"/>
              <a:t>)   </a:t>
            </a:r>
          </a:p>
          <a:p>
            <a:r>
              <a:rPr lang="en-US" dirty="0"/>
              <a:t>select * from </a:t>
            </a:r>
            <a:r>
              <a:rPr lang="en-US" dirty="0" err="1"/>
              <a:t>AlertLog</a:t>
            </a:r>
            <a:r>
              <a:rPr lang="en-US" dirty="0"/>
              <a:t> (</a:t>
            </a:r>
            <a:r>
              <a:rPr lang="en-US" dirty="0" err="1"/>
              <a:t>nolock</a:t>
            </a:r>
            <a:r>
              <a:rPr lang="en-US" dirty="0"/>
              <a:t>)   </a:t>
            </a:r>
          </a:p>
          <a:p>
            <a:r>
              <a:rPr lang="en-US" dirty="0"/>
              <a:t>select * from </a:t>
            </a:r>
            <a:r>
              <a:rPr lang="en-US" dirty="0" err="1"/>
              <a:t>AlertSubscription</a:t>
            </a:r>
            <a:r>
              <a:rPr lang="en-US" dirty="0"/>
              <a:t> (</a:t>
            </a:r>
            <a:r>
              <a:rPr lang="en-US" dirty="0" err="1"/>
              <a:t>nolock</a:t>
            </a:r>
            <a:r>
              <a:rPr lang="en-US" dirty="0"/>
              <a:t>)</a:t>
            </a:r>
          </a:p>
          <a:p>
            <a:r>
              <a:rPr lang="en-US" dirty="0"/>
              <a:t>Set </a:t>
            </a:r>
            <a:r>
              <a:rPr lang="en-US" dirty="0" err="1"/>
              <a:t>rowcount</a:t>
            </a:r>
            <a:r>
              <a:rPr lang="en-US" dirty="0"/>
              <a:t> 0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FC4C6-1502-4761-BA3C-FC5014A788FB}"/>
              </a:ext>
            </a:extLst>
          </p:cNvPr>
          <p:cNvSpPr txBox="1"/>
          <p:nvPr/>
        </p:nvSpPr>
        <p:spPr>
          <a:xfrm>
            <a:off x="5856111" y="1878735"/>
            <a:ext cx="4560711" cy="2862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p_Alerting_bydbemail</a:t>
            </a:r>
            <a:endParaRPr lang="en-US" dirty="0"/>
          </a:p>
          <a:p>
            <a:r>
              <a:rPr lang="en-US" dirty="0" err="1"/>
              <a:t>p_Alerting_generatedata</a:t>
            </a:r>
            <a:endParaRPr lang="en-US" dirty="0"/>
          </a:p>
          <a:p>
            <a:r>
              <a:rPr lang="en-US" dirty="0" err="1"/>
              <a:t>p_Alerting_schemachange</a:t>
            </a:r>
            <a:endParaRPr lang="en-US" dirty="0"/>
          </a:p>
          <a:p>
            <a:r>
              <a:rPr lang="en-US" dirty="0" err="1"/>
              <a:t>p_Alerting_schemachange_functions</a:t>
            </a:r>
            <a:endParaRPr lang="en-US" dirty="0"/>
          </a:p>
          <a:p>
            <a:r>
              <a:rPr lang="en-US" dirty="0" err="1"/>
              <a:t>p_Alerting_schemachange_subscribeall</a:t>
            </a:r>
            <a:endParaRPr lang="en-US" dirty="0"/>
          </a:p>
          <a:p>
            <a:r>
              <a:rPr lang="en-US" dirty="0" err="1"/>
              <a:t>p_Alerting_schemaChangeDesktop</a:t>
            </a:r>
            <a:endParaRPr lang="en-US" dirty="0"/>
          </a:p>
          <a:p>
            <a:r>
              <a:rPr lang="en-US" dirty="0" err="1"/>
              <a:t>p_Alerting_schemaChangeDesktop_cutoff</a:t>
            </a:r>
            <a:endParaRPr lang="en-US" dirty="0"/>
          </a:p>
          <a:p>
            <a:r>
              <a:rPr lang="en-US" dirty="0" err="1"/>
              <a:t>p_Alerting_schemaChangeDesktop_dbs</a:t>
            </a:r>
            <a:r>
              <a:rPr lang="en-US" dirty="0"/>
              <a:t> </a:t>
            </a:r>
          </a:p>
          <a:p>
            <a:r>
              <a:rPr lang="en-US" dirty="0" err="1"/>
              <a:t>p_Alerting_schemaChangeDesktopdash</a:t>
            </a:r>
            <a:endParaRPr lang="en-US" dirty="0"/>
          </a:p>
          <a:p>
            <a:r>
              <a:rPr lang="en-US" dirty="0" err="1"/>
              <a:t>p_Alerting_schemaChangeDetail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1371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E7A0-4EA0-47A6-99BD-9DFF5D63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643"/>
            <a:ext cx="10515600" cy="1325563"/>
          </a:xfrm>
        </p:spPr>
        <p:txBody>
          <a:bodyPr/>
          <a:lstStyle/>
          <a:p>
            <a:r>
              <a:rPr lang="en-US" dirty="0"/>
              <a:t>Content: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E1F25-C0D6-439B-BE64-AD9F08BC5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15" y="999456"/>
            <a:ext cx="7082590" cy="5738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UI: Schema Change Alerting and Dashboard</a:t>
            </a:r>
          </a:p>
          <a:p>
            <a:r>
              <a:rPr lang="en-US" sz="2000" dirty="0"/>
              <a:t> Entry: </a:t>
            </a:r>
            <a:r>
              <a:rPr lang="en-US" sz="2000" dirty="0" err="1">
                <a:hlinkClick r:id="rId2"/>
              </a:rPr>
              <a:t>AlertingSchemaDashboard</a:t>
            </a:r>
            <a:r>
              <a:rPr lang="en-US" sz="2000" dirty="0">
                <a:hlinkClick r:id="rId2"/>
              </a:rPr>
              <a:t>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Looks like this:	</a:t>
            </a:r>
            <a:r>
              <a:rPr lang="en-US" sz="16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9D07E2-CD1B-4EEE-ACEE-4B04E8EF9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" y="2351422"/>
            <a:ext cx="6790981" cy="43862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27EA91-4A1E-40EF-9C36-AA94948C6DC0}"/>
              </a:ext>
            </a:extLst>
          </p:cNvPr>
          <p:cNvSpPr txBox="1"/>
          <p:nvPr/>
        </p:nvSpPr>
        <p:spPr>
          <a:xfrm>
            <a:off x="7251690" y="3873078"/>
            <a:ext cx="4434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Parameters: </a:t>
            </a:r>
          </a:p>
          <a:p>
            <a:r>
              <a:rPr lang="en-US" dirty="0"/>
              <a:t>Search: </a:t>
            </a:r>
            <a:r>
              <a:rPr lang="en-US" sz="1500" dirty="0"/>
              <a:t>search by database name. wildcard is % sign</a:t>
            </a:r>
          </a:p>
          <a:p>
            <a:r>
              <a:rPr lang="en-US" dirty="0"/>
              <a:t>Cutoff Date: </a:t>
            </a:r>
            <a:r>
              <a:rPr lang="en-US" sz="1500" dirty="0"/>
              <a:t>when null or blank, it is current date. </a:t>
            </a:r>
          </a:p>
          <a:p>
            <a:r>
              <a:rPr lang="en-US" dirty="0"/>
              <a:t>Past N Days: </a:t>
            </a:r>
            <a:r>
              <a:rPr lang="en-US" sz="1500" dirty="0"/>
              <a:t>View Changes for past N days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D36CBF-5ADF-4CFE-8DB2-9003D0471698}"/>
              </a:ext>
            </a:extLst>
          </p:cNvPr>
          <p:cNvSpPr txBox="1"/>
          <p:nvPr/>
        </p:nvSpPr>
        <p:spPr>
          <a:xfrm>
            <a:off x="7355305" y="5165554"/>
            <a:ext cx="35533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</a:t>
            </a:r>
            <a:r>
              <a:rPr lang="en-US" b="1" dirty="0">
                <a:solidFill>
                  <a:schemeClr val="accent1"/>
                </a:solidFill>
              </a:rPr>
              <a:t>Database Name </a:t>
            </a:r>
            <a:r>
              <a:rPr lang="en-US" sz="1500" dirty="0"/>
              <a:t>will lead to </a:t>
            </a:r>
            <a:r>
              <a:rPr lang="en-US" sz="1500" dirty="0" err="1">
                <a:hlinkClick r:id="rId4"/>
              </a:rPr>
              <a:t>AlertingSchemaDetail</a:t>
            </a:r>
            <a:r>
              <a:rPr lang="en-US" sz="1500" dirty="0"/>
              <a:t>  report With parameters. </a:t>
            </a:r>
          </a:p>
          <a:p>
            <a:r>
              <a:rPr lang="en-US" dirty="0"/>
              <a:t>Click </a:t>
            </a:r>
            <a:r>
              <a:rPr lang="en-US" dirty="0">
                <a:solidFill>
                  <a:schemeClr val="accent1"/>
                </a:solidFill>
              </a:rPr>
              <a:t>HERE</a:t>
            </a:r>
            <a:r>
              <a:rPr lang="en-US" dirty="0"/>
              <a:t> </a:t>
            </a:r>
            <a:r>
              <a:rPr lang="en-US" sz="1500" dirty="0"/>
              <a:t>will lead </a:t>
            </a:r>
            <a:r>
              <a:rPr lang="en-US" sz="1500" dirty="0" err="1">
                <a:hlinkClick r:id="rId5"/>
              </a:rPr>
              <a:t>AlertSubscription</a:t>
            </a:r>
            <a:r>
              <a:rPr lang="en-US" sz="1500" dirty="0"/>
              <a:t> Report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B5F94-9A30-47E2-8FF2-CD4743AC49D1}"/>
              </a:ext>
            </a:extLst>
          </p:cNvPr>
          <p:cNvSpPr txBox="1"/>
          <p:nvPr/>
        </p:nvSpPr>
        <p:spPr>
          <a:xfrm>
            <a:off x="7355306" y="999456"/>
            <a:ext cx="42045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Purpose and Target Users:</a:t>
            </a:r>
          </a:p>
          <a:p>
            <a:r>
              <a:rPr lang="en-US" dirty="0"/>
              <a:t>It’s purpose is to show schema changes. </a:t>
            </a:r>
          </a:p>
          <a:p>
            <a:r>
              <a:rPr lang="en-US" dirty="0"/>
              <a:t>Target users are engineering and telemetry data consumers.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1046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E7A0-4EA0-47A6-99BD-9DFF5D63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643"/>
            <a:ext cx="10515600" cy="1325563"/>
          </a:xfrm>
        </p:spPr>
        <p:txBody>
          <a:bodyPr/>
          <a:lstStyle/>
          <a:p>
            <a:r>
              <a:rPr lang="en-US" dirty="0"/>
              <a:t>Content: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E1F25-C0D6-439B-BE64-AD9F08BC5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15" y="999456"/>
            <a:ext cx="7082590" cy="5738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UI: Schema Change Alerting and Dashboard</a:t>
            </a:r>
          </a:p>
          <a:p>
            <a:r>
              <a:rPr lang="en-US" sz="2000" dirty="0">
                <a:hlinkClick r:id="rId2"/>
              </a:rPr>
              <a:t>Alert Subscription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Looks like this:	</a:t>
            </a:r>
            <a:r>
              <a:rPr lang="en-US" sz="16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27EA91-4A1E-40EF-9C36-AA94948C6DC0}"/>
              </a:ext>
            </a:extLst>
          </p:cNvPr>
          <p:cNvSpPr txBox="1"/>
          <p:nvPr/>
        </p:nvSpPr>
        <p:spPr>
          <a:xfrm>
            <a:off x="7397553" y="2625366"/>
            <a:ext cx="4434984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Search: search by database name. wildcard is % sign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5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dirty="0">
                <a:solidFill>
                  <a:prstClr val="black"/>
                </a:solidFill>
                <a:latin typeface="Calibri" panose="020F0502020204030204"/>
              </a:rPr>
              <a:t>One user can subscribe alerts for other user. Make sure either in domain\alias format or alias or full email address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D36CBF-5ADF-4CFE-8DB2-9003D0471698}"/>
              </a:ext>
            </a:extLst>
          </p:cNvPr>
          <p:cNvSpPr txBox="1"/>
          <p:nvPr/>
        </p:nvSpPr>
        <p:spPr>
          <a:xfrm>
            <a:off x="7425315" y="4251276"/>
            <a:ext cx="47012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>
                <a:solidFill>
                  <a:prstClr val="black"/>
                </a:solidFill>
                <a:latin typeface="Calibri" panose="020F0502020204030204"/>
              </a:rPr>
              <a:t>There are five actions: </a:t>
            </a:r>
          </a:p>
          <a:p>
            <a:pPr marL="342900" lvl="0" indent="-342900">
              <a:buFontTx/>
              <a:buAutoNum type="arabicPeriod"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Unsubscribe all </a:t>
            </a:r>
            <a:r>
              <a:rPr lang="en-US" sz="1500" dirty="0">
                <a:solidFill>
                  <a:prstClr val="black"/>
                </a:solidFill>
              </a:rPr>
              <a:t>that meet search criteria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500" dirty="0">
                <a:solidFill>
                  <a:prstClr val="black"/>
                </a:solidFill>
                <a:latin typeface="Calibri" panose="020F0502020204030204"/>
              </a:rPr>
              <a:t>Unsubscribe one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500" dirty="0">
                <a:solidFill>
                  <a:prstClr val="black"/>
                </a:solidFill>
                <a:latin typeface="Calibri" panose="020F0502020204030204"/>
              </a:rPr>
              <a:t>Subscribe all that meet search criteria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Subscribe one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500" dirty="0">
              <a:solidFill>
                <a:prstClr val="black"/>
              </a:solidFill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there are active alerts, an email will be delivered to user immediately after subscribing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B5F94-9A30-47E2-8FF2-CD4743AC49D1}"/>
              </a:ext>
            </a:extLst>
          </p:cNvPr>
          <p:cNvSpPr txBox="1"/>
          <p:nvPr/>
        </p:nvSpPr>
        <p:spPr>
          <a:xfrm>
            <a:off x="7355306" y="999456"/>
            <a:ext cx="4204516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Purpose and Target Users: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It’s purpose is to allow users to subscribe interested databases’ schema change.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Target users are engineering and telemetry data consumers.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14493B-7ED7-4566-85BE-C265D8886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05" y="2325019"/>
            <a:ext cx="6922133" cy="393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36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E7A0-4EA0-47A6-99BD-9DFF5D63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643"/>
            <a:ext cx="10515600" cy="1325563"/>
          </a:xfrm>
        </p:spPr>
        <p:txBody>
          <a:bodyPr/>
          <a:lstStyle/>
          <a:p>
            <a:r>
              <a:rPr lang="en-US" dirty="0"/>
              <a:t>Content: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E1F25-C0D6-439B-BE64-AD9F08BC5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15" y="999456"/>
            <a:ext cx="7082590" cy="5738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UI: Schema Change Alerting and Dashboard</a:t>
            </a:r>
          </a:p>
          <a:p>
            <a:r>
              <a:rPr lang="en-US" sz="2000" dirty="0">
                <a:hlinkClick r:id="rId2"/>
              </a:rPr>
              <a:t>Alert Subscription</a:t>
            </a:r>
            <a:r>
              <a:rPr lang="en-US" sz="2000" dirty="0"/>
              <a:t>: Sample Email</a:t>
            </a:r>
          </a:p>
          <a:p>
            <a:pPr marL="0" indent="0">
              <a:buNone/>
            </a:pPr>
            <a:r>
              <a:rPr lang="en-US" sz="2000" dirty="0"/>
              <a:t>A sample email may look like this:	</a:t>
            </a:r>
            <a:r>
              <a:rPr lang="en-US" sz="16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BD2824-AA11-4D4A-B53E-831E60466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18" y="2325019"/>
            <a:ext cx="5162094" cy="453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26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E7A0-4EA0-47A6-99BD-9DFF5D63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643"/>
            <a:ext cx="10515600" cy="1325563"/>
          </a:xfrm>
        </p:spPr>
        <p:txBody>
          <a:bodyPr/>
          <a:lstStyle/>
          <a:p>
            <a:r>
              <a:rPr lang="en-US" dirty="0"/>
              <a:t>Content: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E1F25-C0D6-439B-BE64-AD9F08BC5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15" y="999456"/>
            <a:ext cx="7082590" cy="5738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UI: Schema Change Alerting and Dashboard</a:t>
            </a:r>
          </a:p>
          <a:p>
            <a:r>
              <a:rPr lang="en-US" sz="2000" dirty="0">
                <a:hlinkClick r:id="rId2"/>
              </a:rPr>
              <a:t>Details of Schema Change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Looks like this:	</a:t>
            </a:r>
            <a:r>
              <a:rPr lang="en-US" sz="16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27EA91-4A1E-40EF-9C36-AA94948C6DC0}"/>
              </a:ext>
            </a:extLst>
          </p:cNvPr>
          <p:cNvSpPr txBox="1"/>
          <p:nvPr/>
        </p:nvSpPr>
        <p:spPr>
          <a:xfrm>
            <a:off x="7397553" y="2625366"/>
            <a:ext cx="44349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Search:  by event name and/or attribute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dirty="0">
                <a:solidFill>
                  <a:prstClr val="black"/>
                </a:solidFill>
                <a:latin typeface="Calibri" panose="020F0502020204030204"/>
              </a:rPr>
              <a:t>Cutoff date: when null, default to current date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Show: new and/or removed and/or all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dirty="0">
                <a:solidFill>
                  <a:prstClr val="black"/>
                </a:solidFill>
                <a:latin typeface="Calibri" panose="020F0502020204030204"/>
              </a:rPr>
              <a:t>Past N days: changes during this period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B5F94-9A30-47E2-8FF2-CD4743AC49D1}"/>
              </a:ext>
            </a:extLst>
          </p:cNvPr>
          <p:cNvSpPr txBox="1"/>
          <p:nvPr/>
        </p:nvSpPr>
        <p:spPr>
          <a:xfrm>
            <a:off x="7355306" y="999456"/>
            <a:ext cx="4204516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Purpose and Target Users: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It’s purpose is to show detailed changes to the attribute level.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Target users are engineering and telemetry data consumers.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BA8EBC-3EF3-417C-BB91-591117881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24" y="2367266"/>
            <a:ext cx="7199391" cy="356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0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E7A0-4EA0-47A6-99BD-9DFF5D630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E1F25-C0D6-439B-BE64-AD9F08BC5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Logs</a:t>
            </a:r>
          </a:p>
          <a:p>
            <a:r>
              <a:rPr lang="en-US" dirty="0"/>
              <a:t>Design Purpose and Target Users</a:t>
            </a:r>
          </a:p>
          <a:p>
            <a:r>
              <a:rPr lang="en-US" dirty="0"/>
              <a:t>DB Design and Implementation</a:t>
            </a:r>
          </a:p>
          <a:p>
            <a:r>
              <a:rPr lang="en-US" dirty="0"/>
              <a:t>UI  </a:t>
            </a:r>
          </a:p>
          <a:p>
            <a:r>
              <a:rPr lang="en-US" dirty="0"/>
              <a:t>Code 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96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E7A0-4EA0-47A6-99BD-9DFF5D63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643"/>
            <a:ext cx="10515600" cy="1325563"/>
          </a:xfrm>
        </p:spPr>
        <p:txBody>
          <a:bodyPr/>
          <a:lstStyle/>
          <a:p>
            <a:r>
              <a:rPr lang="en-US" dirty="0"/>
              <a:t>Content: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E1F25-C0D6-439B-BE64-AD9F08BC5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15" y="999456"/>
            <a:ext cx="11654589" cy="4351338"/>
          </a:xfrm>
        </p:spPr>
        <p:txBody>
          <a:bodyPr/>
          <a:lstStyle/>
          <a:p>
            <a:r>
              <a:rPr lang="en-US" dirty="0"/>
              <a:t>Change Log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956C66-8C02-4010-A73D-5ED8F06E3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428897"/>
              </p:ext>
            </p:extLst>
          </p:nvPr>
        </p:nvGraphicFramePr>
        <p:xfrm>
          <a:off x="605589" y="1519037"/>
          <a:ext cx="11185358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958">
                  <a:extLst>
                    <a:ext uri="{9D8B030D-6E8A-4147-A177-3AD203B41FA5}">
                      <a16:colId xmlns:a16="http://schemas.microsoft.com/office/drawing/2014/main" val="2206496343"/>
                    </a:ext>
                  </a:extLst>
                </a:gridCol>
                <a:gridCol w="938463">
                  <a:extLst>
                    <a:ext uri="{9D8B030D-6E8A-4147-A177-3AD203B41FA5}">
                      <a16:colId xmlns:a16="http://schemas.microsoft.com/office/drawing/2014/main" val="1711079952"/>
                    </a:ext>
                  </a:extLst>
                </a:gridCol>
                <a:gridCol w="7050506">
                  <a:extLst>
                    <a:ext uri="{9D8B030D-6E8A-4147-A177-3AD203B41FA5}">
                      <a16:colId xmlns:a16="http://schemas.microsoft.com/office/drawing/2014/main" val="161957633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42542537"/>
                    </a:ext>
                  </a:extLst>
                </a:gridCol>
                <a:gridCol w="850231">
                  <a:extLst>
                    <a:ext uri="{9D8B030D-6E8A-4147-A177-3AD203B41FA5}">
                      <a16:colId xmlns:a16="http://schemas.microsoft.com/office/drawing/2014/main" val="4084324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Major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Minor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Change 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Commit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Devs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41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Beta version. Overall Flow in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Sept 18,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royma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84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117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824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E7A0-4EA0-47A6-99BD-9DFF5D63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643"/>
            <a:ext cx="10515600" cy="1325563"/>
          </a:xfrm>
        </p:spPr>
        <p:txBody>
          <a:bodyPr/>
          <a:lstStyle/>
          <a:p>
            <a:r>
              <a:rPr lang="en-US" dirty="0"/>
              <a:t>Content: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E1F25-C0D6-439B-BE64-AD9F08BC5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15" y="999456"/>
            <a:ext cx="116545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Design Purpose and Target Users</a:t>
            </a:r>
          </a:p>
          <a:p>
            <a:r>
              <a:rPr lang="en-US" sz="2000" dirty="0"/>
              <a:t>Design Purpose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In a fast pace development environment, engineering agility should be fully supported by tracking/alerting engineering derivatives, e.g., telemetries, customer feedbacks etc.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Other than supporting engineering activities, schema changes can be impactful to downstream analytical activities</a:t>
            </a:r>
          </a:p>
          <a:p>
            <a:pPr marL="0" indent="0">
              <a:buNone/>
            </a:pPr>
            <a:r>
              <a:rPr lang="en-US" dirty="0"/>
              <a:t>Target Users: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Engineering functionalities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Analytical functionalities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548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E7A0-4EA0-47A6-99BD-9DFF5D63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643"/>
            <a:ext cx="10515600" cy="1325563"/>
          </a:xfrm>
        </p:spPr>
        <p:txBody>
          <a:bodyPr/>
          <a:lstStyle/>
          <a:p>
            <a:r>
              <a:rPr lang="en-US" dirty="0"/>
              <a:t>Content: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E1F25-C0D6-439B-BE64-AD9F08BC5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15" y="999456"/>
            <a:ext cx="116545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DB Design and Implementation</a:t>
            </a:r>
          </a:p>
          <a:p>
            <a:r>
              <a:rPr lang="en-US" sz="2000" dirty="0"/>
              <a:t>DB Design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In general, the database is designed to fit for rapid processing rather than on-line data integrity validation. Yet, off-line process is deployed to ensure data quality.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Database object naming convention: 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sz="16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C034C9-33C3-43BB-B1AA-E588F06C9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76" y="2861259"/>
            <a:ext cx="3822857" cy="3310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2116A1-C1A6-480A-A775-238E06E0CE53}"/>
              </a:ext>
            </a:extLst>
          </p:cNvPr>
          <p:cNvSpPr txBox="1"/>
          <p:nvPr/>
        </p:nvSpPr>
        <p:spPr>
          <a:xfrm>
            <a:off x="4933950" y="3038475"/>
            <a:ext cx="64198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4 key functionalities: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Alerting/Notification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Stats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Reporting</a:t>
            </a:r>
          </a:p>
          <a:p>
            <a:endParaRPr lang="en-US" sz="1600" dirty="0"/>
          </a:p>
          <a:p>
            <a:r>
              <a:rPr lang="en-US" sz="1600" dirty="0"/>
              <a:t>All of them are driven by configuration which is shared across all these functionalities</a:t>
            </a:r>
          </a:p>
        </p:txBody>
      </p:sp>
    </p:spTree>
    <p:extLst>
      <p:ext uri="{BB962C8B-B14F-4D97-AF65-F5344CB8AC3E}">
        <p14:creationId xmlns:p14="http://schemas.microsoft.com/office/powerpoint/2010/main" val="3817354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E7A0-4EA0-47A6-99BD-9DFF5D63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643"/>
            <a:ext cx="10515600" cy="1325563"/>
          </a:xfrm>
        </p:spPr>
        <p:txBody>
          <a:bodyPr/>
          <a:lstStyle/>
          <a:p>
            <a:r>
              <a:rPr lang="en-US" dirty="0"/>
              <a:t>Content: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E1F25-C0D6-439B-BE64-AD9F08BC5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15" y="999456"/>
            <a:ext cx="116545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DB Design and Implementation</a:t>
            </a:r>
          </a:p>
          <a:p>
            <a:r>
              <a:rPr lang="en-US" sz="2000" dirty="0"/>
              <a:t>DB Design. Key Functionalities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Core: Config driven. </a:t>
            </a:r>
          </a:p>
          <a:p>
            <a:pPr marL="0" indent="0">
              <a:buNone/>
            </a:pPr>
            <a:r>
              <a:rPr lang="en-US" sz="1600" dirty="0"/>
              <a:t>	The following are the configurations used for across all functionalities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C2FD79-1D87-46A6-8BFF-6C68F8865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61" y="2223837"/>
            <a:ext cx="571500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9CF53B-5B43-4CFB-BFA1-DB848156D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276" y="2552700"/>
            <a:ext cx="10201275" cy="403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99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E7A0-4EA0-47A6-99BD-9DFF5D63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643"/>
            <a:ext cx="10515600" cy="1325563"/>
          </a:xfrm>
        </p:spPr>
        <p:txBody>
          <a:bodyPr/>
          <a:lstStyle/>
          <a:p>
            <a:r>
              <a:rPr lang="en-US" dirty="0"/>
              <a:t>Content: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E1F25-C0D6-439B-BE64-AD9F08BC5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15" y="999456"/>
            <a:ext cx="116545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DB Design and Implementation</a:t>
            </a:r>
          </a:p>
          <a:p>
            <a:r>
              <a:rPr lang="en-US" sz="2000" dirty="0"/>
              <a:t>DB Design. Key Functionalities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Core: Config driven. </a:t>
            </a:r>
          </a:p>
          <a:p>
            <a:pPr marL="0" indent="0">
              <a:buNone/>
            </a:pPr>
            <a:r>
              <a:rPr lang="en-US" sz="1600" dirty="0"/>
              <a:t>	Meanings of these configurations are straight forward. One of the configurations, “Extra Sample Rate”, is used for over-sampling    	certain percentage to offset outliers that could be removed. 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C2FD79-1D87-46A6-8BFF-6C68F8865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61" y="2223837"/>
            <a:ext cx="571500" cy="533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EF1BF0-BDDB-4753-88F2-17018D499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699" y="3175125"/>
            <a:ext cx="1057275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90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E7A0-4EA0-47A6-99BD-9DFF5D63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643"/>
            <a:ext cx="10515600" cy="1325563"/>
          </a:xfrm>
        </p:spPr>
        <p:txBody>
          <a:bodyPr/>
          <a:lstStyle/>
          <a:p>
            <a:r>
              <a:rPr lang="en-US" dirty="0"/>
              <a:t>Content: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E1F25-C0D6-439B-BE64-AD9F08BC5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15" y="999456"/>
            <a:ext cx="116545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DB Design and Implementation</a:t>
            </a:r>
          </a:p>
          <a:p>
            <a:r>
              <a:rPr lang="en-US" sz="2000" dirty="0"/>
              <a:t>DB Design. Key Functionalities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Functionality: Alerting and Notifications</a:t>
            </a:r>
          </a:p>
          <a:p>
            <a:pPr marL="0" indent="0">
              <a:buNone/>
            </a:pPr>
            <a:r>
              <a:rPr lang="en-US" sz="1600" dirty="0"/>
              <a:t>	Alerting and Notification is used for allowing users from different business streams to subscribe information that they are 	interested in. 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r>
              <a:rPr lang="en-US" sz="1600" dirty="0"/>
              <a:t>	it has the following tables: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423F09-2B8A-4AB8-806F-B025629EA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15" y="2169845"/>
            <a:ext cx="765008" cy="7650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848407-E720-4F1E-9506-01F759CCB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835" y="3494421"/>
            <a:ext cx="67627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94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E7A0-4EA0-47A6-99BD-9DFF5D63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643"/>
            <a:ext cx="10515600" cy="1325563"/>
          </a:xfrm>
        </p:spPr>
        <p:txBody>
          <a:bodyPr/>
          <a:lstStyle/>
          <a:p>
            <a:r>
              <a:rPr lang="en-US" dirty="0"/>
              <a:t>Content: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E1F25-C0D6-439B-BE64-AD9F08BC5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15" y="999456"/>
            <a:ext cx="11654589" cy="5674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DB Design and Implementation</a:t>
            </a:r>
          </a:p>
          <a:p>
            <a:r>
              <a:rPr lang="en-US" sz="2000" dirty="0"/>
              <a:t>DB Design. Key Functionalities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Functionality: Alerting and Notifications</a:t>
            </a:r>
          </a:p>
          <a:p>
            <a:pPr marL="0" indent="0">
              <a:buNone/>
            </a:pPr>
            <a:r>
              <a:rPr lang="en-US" sz="1600" dirty="0"/>
              <a:t>	At the moment, we are scanning and injecting schema changes. </a:t>
            </a:r>
          </a:p>
          <a:p>
            <a:pPr marL="0" indent="0">
              <a:buNone/>
            </a:pPr>
            <a:r>
              <a:rPr lang="en-US" sz="1600" dirty="0"/>
              <a:t>	One alerting/notification will use one set of data pipe line.  </a:t>
            </a:r>
          </a:p>
          <a:p>
            <a:pPr marL="0" indent="0">
              <a:buNone/>
            </a:pPr>
            <a:r>
              <a:rPr lang="en-US" sz="1600" dirty="0"/>
              <a:t>	For schema change alerting, one single stored procedure handles (manually copy and paste to beekeeper to run auto generated 	queries.)</a:t>
            </a:r>
          </a:p>
          <a:p>
            <a:pPr marL="0" indent="0">
              <a:buNone/>
            </a:pPr>
            <a:r>
              <a:rPr lang="en-US" sz="1600" dirty="0"/>
              <a:t>	 </a:t>
            </a:r>
            <a:r>
              <a:rPr lang="en-US" sz="1800" b="1" dirty="0" err="1"/>
              <a:t>p_Inspection_schemaFullProcess</a:t>
            </a:r>
            <a:endParaRPr lang="en-US" sz="18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423F09-2B8A-4AB8-806F-B025629EA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15" y="2169845"/>
            <a:ext cx="765008" cy="7650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3350A5-84C2-403D-BE1D-87054C35B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001" y="3925052"/>
            <a:ext cx="90773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51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E0279D93979745835AF73E55FC3BDF" ma:contentTypeVersion="9" ma:contentTypeDescription="Create a new document." ma:contentTypeScope="" ma:versionID="e2fd16bbbcaafbad710317e31b6349f1">
  <xsd:schema xmlns:xsd="http://www.w3.org/2001/XMLSchema" xmlns:xs="http://www.w3.org/2001/XMLSchema" xmlns:p="http://schemas.microsoft.com/office/2006/metadata/properties" xmlns:ns2="3ece6e16-2c80-4840-bd04-b7f6c2aee6a5" xmlns:ns3="3b214ae9-65b7-4ec0-b931-57ba56dc1567" targetNamespace="http://schemas.microsoft.com/office/2006/metadata/properties" ma:root="true" ma:fieldsID="2a9ea023146af635042c2ecb2cdb6f9d" ns2:_="" ns3:_="">
    <xsd:import namespace="3ece6e16-2c80-4840-bd04-b7f6c2aee6a5"/>
    <xsd:import namespace="3b214ae9-65b7-4ec0-b931-57ba56dc15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DateTaken" minOccurs="0"/>
                <xsd:element ref="ns2:MediaServiceAutoTag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ce6e16-2c80-4840-bd04-b7f6c2aee6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6" nillable="true" ma:displayName="MediaServiceLocation" ma:description="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214ae9-65b7-4ec0-b931-57ba56dc156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0E065D-A948-4888-993F-9A1E4A9C14B0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3b214ae9-65b7-4ec0-b931-57ba56dc1567"/>
    <ds:schemaRef ds:uri="http://purl.org/dc/terms/"/>
    <ds:schemaRef ds:uri="3ece6e16-2c80-4840-bd04-b7f6c2aee6a5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B45AAD5-744E-44BF-9A2B-D78F73B419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D253E6-C6BA-4128-A4A9-A00F351785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ce6e16-2c80-4840-bd04-b7f6c2aee6a5"/>
    <ds:schemaRef ds:uri="3b214ae9-65b7-4ec0-b931-57ba56dc15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763</Words>
  <Application>Microsoft Office PowerPoint</Application>
  <PresentationFormat>Widescreen</PresentationFormat>
  <Paragraphs>203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Telemetry: Schema and Experiment</vt:lpstr>
      <vt:lpstr>Content:</vt:lpstr>
      <vt:lpstr>Content:</vt:lpstr>
      <vt:lpstr>Content:</vt:lpstr>
      <vt:lpstr>Content:</vt:lpstr>
      <vt:lpstr>Content:</vt:lpstr>
      <vt:lpstr>Content:</vt:lpstr>
      <vt:lpstr>Content:</vt:lpstr>
      <vt:lpstr>Content:</vt:lpstr>
      <vt:lpstr>Content:</vt:lpstr>
      <vt:lpstr>Content:</vt:lpstr>
      <vt:lpstr>Content:</vt:lpstr>
      <vt:lpstr>Content:</vt:lpstr>
      <vt:lpstr>Content:</vt:lpstr>
      <vt:lpstr>Content:</vt:lpstr>
      <vt:lpstr>Content:</vt:lpstr>
      <vt:lpstr>Content:</vt:lpstr>
      <vt:lpstr>Content:</vt:lpstr>
      <vt:lpstr>Content: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Telemetry Schema Alerting/Notification</dc:title>
  <dc:creator>Roy Ma</dc:creator>
  <cp:lastModifiedBy>Roy Ma</cp:lastModifiedBy>
  <cp:revision>41</cp:revision>
  <dcterms:created xsi:type="dcterms:W3CDTF">2017-09-19T00:25:32Z</dcterms:created>
  <dcterms:modified xsi:type="dcterms:W3CDTF">2017-09-29T04:43:22Z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0x0101000FE0279D93979745835AF73E55FC3BDF</vt:lpwstr>
  </property>
</Properties>
</file>