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41;&#1086;&#1089;&#1077;&#1085;&#1082;&#1086;&#1051;&#1072;&#1073;&#1099;\&#1051;&#1072;&#1073;&#1086;&#1088;&#1072;&#1090;&#1086;&#1088;&#1085;&#1072;&#1103;1\&#1048;&#1090;&#1086;&#1075;\&#1058;&#1072;&#1073;&#1083;&#1080;&#1094;&#1072;&#1044;&#1072;&#1096;&#1073;&#1086;&#1088;&#1076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41;&#1086;&#1089;&#1077;&#1085;&#1082;&#1086;&#1051;&#1072;&#1073;&#1099;\&#1051;&#1072;&#1073;&#1086;&#1088;&#1072;&#1090;&#1086;&#1088;&#1085;&#1072;&#1103;1\&#1048;&#1090;&#1086;&#1075;\&#1058;&#1072;&#1073;&#1083;&#1080;&#1094;&#1072;&#1044;&#1072;&#1096;&#1073;&#1086;&#1088;&#1076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&#1041;&#1086;&#1089;&#1077;&#1085;&#1082;&#1086;&#1051;&#1072;&#1073;&#1099;\&#1051;&#1072;&#1073;&#1086;&#1088;&#1072;&#1090;&#1086;&#1088;&#1085;&#1072;&#1103;1\&#1048;&#1090;&#1086;&#1075;\&#1058;&#1072;&#1073;&#1083;&#1080;&#1094;&#1072;&#1044;&#1072;&#1096;&#1073;&#1086;&#1088;&#1076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[ТаблицаДашборды.xlsx]Sales,profit!Сводная таблица3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по </a:t>
            </a:r>
            <a:r>
              <a:rPr lang="en-US"/>
              <a:t>Sales </a:t>
            </a:r>
            <a:r>
              <a:rPr lang="ru-RU"/>
              <a:t>и </a:t>
            </a:r>
            <a:r>
              <a:rPr lang="en-US"/>
              <a:t>Profit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2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5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8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11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14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'Sales,profit'!$C$3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4E-4812-A988-F5E2A8739F9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4E-4812-A988-F5E2A8739F9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'Sales,profit'!$A$4:$B$9</c:f>
              <c:multiLvlStrCache>
                <c:ptCount val="4"/>
                <c:lvl>
                  <c:pt idx="0">
                    <c:v>Сумма по полю Sales</c:v>
                  </c:pt>
                  <c:pt idx="1">
                    <c:v>Сумма по полю Profit</c:v>
                  </c:pt>
                  <c:pt idx="2">
                    <c:v>Сумма по полю Sales</c:v>
                  </c:pt>
                  <c:pt idx="3">
                    <c:v>Сумма по полю Profit</c:v>
                  </c:pt>
                </c:lvl>
                <c:lvl>
                  <c:pt idx="0">
                    <c:v>East</c:v>
                  </c:pt>
                  <c:pt idx="2">
                    <c:v>West</c:v>
                  </c:pt>
                </c:lvl>
              </c:multiLvlStrCache>
            </c:multiLvlStrRef>
          </c:cat>
          <c:val>
            <c:numRef>
              <c:f>'Sales,profit'!$C$4:$C$9</c:f>
              <c:numCache>
                <c:formatCode>General</c:formatCode>
                <c:ptCount val="4"/>
                <c:pt idx="0">
                  <c:v>678781.23999999813</c:v>
                </c:pt>
                <c:pt idx="1">
                  <c:v>91522.780000000013</c:v>
                </c:pt>
                <c:pt idx="2">
                  <c:v>725457.82449999999</c:v>
                </c:pt>
                <c:pt idx="3">
                  <c:v>108418.44889999978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74E-4812-A988-F5E2A8739F9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98510159"/>
        <c:axId val="1598510639"/>
      </c:barChart>
      <c:catAx>
        <c:axId val="159851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8510639"/>
        <c:crosses val="autoZero"/>
        <c:auto val="1"/>
        <c:lblAlgn val="ctr"/>
        <c:lblOffset val="100"/>
        <c:noMultiLvlLbl val="0"/>
      </c:catAx>
      <c:valAx>
        <c:axId val="1598510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598510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[ТаблицаДашборды.xlsx]Avg.Discount!Сводная таблица6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Сравнение по </a:t>
            </a:r>
            <a:r>
              <a:rPr lang="en-US"/>
              <a:t>Discount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solidFill>
              <a:schemeClr val="accent2"/>
            </a:solidFill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Avg.Discount!$B$3:$B$4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3-47DC-8235-AFF9C507FD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Avg.Discount!$A$5:$A$7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Avg.Discount!$B$5:$B$7</c:f>
              <c:numCache>
                <c:formatCode>General</c:formatCode>
                <c:ptCount val="2"/>
                <c:pt idx="0">
                  <c:v>0.14536516853932333</c:v>
                </c:pt>
                <c:pt idx="1">
                  <c:v>0.10933499843896054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3-47DC-8235-AFF9C507FDA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837706479"/>
        <c:axId val="1837710799"/>
      </c:barChart>
      <c:catAx>
        <c:axId val="18377064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7710799"/>
        <c:crosses val="autoZero"/>
        <c:auto val="1"/>
        <c:lblAlgn val="ctr"/>
        <c:lblOffset val="100"/>
        <c:noMultiLvlLbl val="0"/>
      </c:catAx>
      <c:valAx>
        <c:axId val="1837710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770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per</a:t>
            </a:r>
            <a:r>
              <a:rPr lang="en-US" baseline="0"/>
              <a:t> UniqueCustomer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5D9-46C5-8026-2E165B7934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5D9-46C5-8026-2E165B7934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SalesPerCustomer!$A$13:$A$14</c:f>
              <c:strCache>
                <c:ptCount val="2"/>
                <c:pt idx="0">
                  <c:v>East</c:v>
                </c:pt>
                <c:pt idx="1">
                  <c:v>West</c:v>
                </c:pt>
              </c:strCache>
            </c:strRef>
          </c:cat>
          <c:val>
            <c:numRef>
              <c:f>SalesPerCustomer!$B$13:$B$14</c:f>
              <c:numCache>
                <c:formatCode>General</c:formatCode>
                <c:ptCount val="2"/>
                <c:pt idx="0">
                  <c:v>3085.3692727272642</c:v>
                </c:pt>
                <c:pt idx="1">
                  <c:v>2844.9326450980393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D9-46C5-8026-2E165B793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43888-762B-E493-0AA8-1DD9FF0C9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E0B39-B7B4-C82E-3E30-49ABCC19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BC2DE-733D-8D0B-9904-1B6323345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14993-D53C-ED3D-0728-8CE0B272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25FE81-40E0-ACEB-D975-67768AA8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56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7D7B5-5BA0-C01E-FF21-F9D2F51E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9DD9DB-879F-F322-5852-1050E83B2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C382D2-89CE-2C93-1145-14A3DBF7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C7A292-3AD2-2982-6192-5A1E0A2F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28157-4EC1-C226-7CDE-4B0DE99E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9DA3A30-D59B-F8BD-9D40-38F7C26BB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2F2778-CCAC-8CCF-862C-BD0FA0B5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33347F-BAF3-C1D5-9B92-EA0CB828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FBB71-A71D-26CC-4EFA-E67DB13C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BE4C00-D731-5193-2069-55D76510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DB065-A155-AA2D-7FDA-B5CC3EF8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BAA5A-C004-A9EF-9FC8-30CA3203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26582-F2E9-A929-86D6-53DCA378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2D555-366C-CD59-19A7-085CB1CD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C3AF75-01A0-8687-D753-2B3DE8F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024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7FB0C2-C166-C854-5FFD-DCE44E96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E4C4C0-E05A-65BE-8077-6B95CCCA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D2DFA-DBFA-996C-A203-BFD384F3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1E5F-BDA5-A24E-B4C7-063CC08A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EE1AB-293E-B423-579E-218EDD4C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61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FC3B0-9DD7-FF27-188F-AB1DE48A6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0BB98C-920C-D0D4-5E15-566E002B7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7184B9-B7FD-FEFD-496A-3E12FE45A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3CB957-0B3D-58D3-192C-E637ACC8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42CD5-C826-B060-6EC1-96F39A34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EC4EC-F945-218B-1C80-697D7257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51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56813-9060-40D5-3617-F66A3BC1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8A9D8-D4E9-098A-CD48-8591C7C9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70ABC3-CD31-D284-9480-21F79B2E9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12CDE1-A48E-5058-4E1F-AC3C39493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302760-7317-7B72-D16C-79DF5B929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3AD09E-D854-4682-13D2-677F6C41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E5253F-3CD9-F241-4976-474C59D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E2247C-C652-1E4D-1E77-E314A364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84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2DFB1-B308-7B5A-9F32-9EE3D95F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8D7E0F-099E-F5DD-5623-4B58D8D3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F01C9A-4F71-FD7F-F03C-45564597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910B52-482E-53F3-AFAE-C7198F94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4BA85D-E29D-D757-DE84-3D5F73AD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E52455-9A67-7F4B-FFFC-4ED4BF20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70BB1C-E796-6CEA-6C55-91FBC8F2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2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1E313-7758-5C08-B9C7-4AD2F616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7C997-4C02-83A7-ECC4-D71B5C79C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14C74D-AD4F-09BD-DE16-78DE25C9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2C3BF8-1FC0-0991-6ED1-7032E8FA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F4E832-AC08-E85D-DD7E-1472A16A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32E3E1-DD2B-4084-4013-6A1931DB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5D66E-CFDA-1083-BC5C-36260EA7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F35570-49E0-D3A5-A6D7-C09C6A84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7D2D5A-A19A-F55E-7EF8-767619C7D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C659B-40E9-7C88-0D01-51745471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01E583-3B00-5D34-62BA-1FB0133D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275AA2-B515-BEB1-4A5F-A2435AF7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10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997B4-4E54-3285-BA86-1D1F74FB5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12B272-7156-3471-41DD-2611C680F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FC5CBC-89E9-7743-A051-53541AB06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27741-9A88-4BD3-B267-214DBE564B3F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04C284-AB79-7CFC-595D-B519DBFC8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1CDB65-3D02-454C-3E0F-376F53385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F26B5-E553-4AB9-BE1E-222C3D50F0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2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9E278253-4D8B-2D24-98F8-6028702B1D05}"/>
              </a:ext>
            </a:extLst>
          </p:cNvPr>
          <p:cNvSpPr/>
          <p:nvPr/>
        </p:nvSpPr>
        <p:spPr>
          <a:xfrm>
            <a:off x="2317789" y="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Сравнительный анализ регионов: West vs East</a:t>
            </a:r>
            <a:endParaRPr lang="en-US" sz="44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C82DE-94EF-FB0F-48D6-2E08482FE7B4}"/>
              </a:ext>
            </a:extLst>
          </p:cNvPr>
          <p:cNvSpPr txBox="1"/>
          <p:nvPr/>
        </p:nvSpPr>
        <p:spPr>
          <a:xfrm>
            <a:off x="123825" y="153382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West регион генерирует на 18% больше прибыли при на 25% меньших скидках, но уступает в эффективности работы с клиентами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6FB35F58-0B74-441B-9E05-17C2A76BA6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354818"/>
              </p:ext>
            </p:extLst>
          </p:nvPr>
        </p:nvGraphicFramePr>
        <p:xfrm>
          <a:off x="6219825" y="14175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3FC7096-DFAE-449D-8BE3-98DDD189A9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5719046"/>
              </p:ext>
            </p:extLst>
          </p:nvPr>
        </p:nvGraphicFramePr>
        <p:xfrm>
          <a:off x="6095999" y="40688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0BC44339-C1EB-45A2-9161-7A81ECD7C3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523075"/>
              </p:ext>
            </p:extLst>
          </p:nvPr>
        </p:nvGraphicFramePr>
        <p:xfrm>
          <a:off x="190500" y="31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E1371B5-315F-4408-2C4B-84AD696C36FB}"/>
              </a:ext>
            </a:extLst>
          </p:cNvPr>
          <p:cNvSpPr txBox="1"/>
          <p:nvPr/>
        </p:nvSpPr>
        <p:spPr>
          <a:xfrm>
            <a:off x="0" y="61800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West превосходит по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многим</a:t>
            </a:r>
            <a:r>
              <a:rPr lang="ru-RU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финансовым показателям</a:t>
            </a:r>
            <a:endParaRPr lang="ru-RU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9FF4B-6C4C-8806-86F0-46591247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Сравнительный</a:t>
            </a: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44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анализ</a:t>
            </a: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4400" b="1" dirty="0" err="1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регионов</a:t>
            </a:r>
            <a:r>
              <a:rPr lang="en-US" sz="4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 West vs East</a:t>
            </a:r>
            <a:br>
              <a:rPr lang="en-US" sz="440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DD7B8-BB34-1E37-A406-7574D70B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377950"/>
            <a:ext cx="5886450" cy="4351338"/>
          </a:xfrm>
        </p:spPr>
        <p:txBody>
          <a:bodyPr>
            <a:noAutofit/>
          </a:bodyPr>
          <a:lstStyle/>
          <a:p>
            <a:pPr algn="l"/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Сильные стороны West: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Высшая рентабельность (14.9% </a:t>
            </a:r>
            <a:r>
              <a:rPr lang="ru-RU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13.5%)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Эффективное использование скидочного бюджета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Лидер по абсолютной прибыли</a:t>
            </a:r>
          </a:p>
          <a:p>
            <a:pPr algn="l"/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Проблемные зоны East: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⚠️ Низкая отдача от агрессивной дисконтной политики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⚠️ Отставание по ключевым финансовым показателям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⚠️ Неоптимальное ценообразование</a:t>
            </a:r>
          </a:p>
          <a:p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150BF-AC4E-FC47-2AD2-3F680EC8FAD0}"/>
              </a:ext>
            </a:extLst>
          </p:cNvPr>
          <p:cNvSpPr txBox="1"/>
          <p:nvPr/>
        </p:nvSpPr>
        <p:spPr>
          <a:xfrm>
            <a:off x="6096000" y="1377950"/>
            <a:ext cx="6096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💡Рекомендации:</a:t>
            </a:r>
          </a:p>
          <a:p>
            <a:pPr marL="0" indent="0" algn="l">
              <a:buNone/>
            </a:pPr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Оптимизация дисконтной политики в East</a:t>
            </a:r>
          </a:p>
          <a:p>
            <a:pPr marL="0" indent="0" algn="l">
              <a:buNone/>
            </a:pP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Действие: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Сократить средний размер скидки </a:t>
            </a:r>
          </a:p>
          <a:p>
            <a:pPr marL="0" indent="0" algn="l">
              <a:buNone/>
            </a:pP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Обоснование: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West демонстрирует на 25% меньшие скидки при большей прибыльности</a:t>
            </a:r>
            <a:b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Ожидаемый эффект: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Рост </a:t>
            </a:r>
            <a:r>
              <a:rPr lang="ru-RU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Profit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на 1-2 процентных пункта</a:t>
            </a:r>
          </a:p>
          <a:p>
            <a:pPr marL="0" indent="0" algn="l">
              <a:buNone/>
            </a:pPr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Программа увеличения среднего чека в West</a:t>
            </a:r>
          </a:p>
          <a:p>
            <a:pPr marL="0" indent="0" algn="l">
              <a:buNone/>
            </a:pP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Действие: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Внедрить систему кросс-продаж и </a:t>
            </a:r>
            <a:r>
              <a:rPr lang="ru-RU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апселлинга</a:t>
            </a:r>
            <a:b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Обоснование: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Sales </a:t>
            </a:r>
            <a:r>
              <a:rPr lang="ru-RU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 в West на 8% ниже, чем в East</a:t>
            </a:r>
            <a:b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Ожидаемый эффект: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Рост Sales </a:t>
            </a:r>
            <a:r>
              <a:rPr lang="ru-RU" sz="16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 на 10-15%</a:t>
            </a:r>
          </a:p>
          <a:p>
            <a:pPr marL="0" indent="0" algn="l">
              <a:buNone/>
            </a:pPr>
            <a:r>
              <a:rPr lang="ru-RU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Обмен лучшими практиками</a:t>
            </a:r>
          </a:p>
          <a:p>
            <a:pPr marL="0" indent="0" algn="l">
              <a:buNone/>
            </a:pP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Действие: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Создать рабочую группу по трансляции успешных кейсов West в East</a:t>
            </a:r>
            <a:b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Обоснование: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West показывает более эффективную бизнес-модель</a:t>
            </a:r>
            <a:b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Ожидаемый эффект:</a:t>
            </a:r>
            <a:r>
              <a:rPr lang="ru-RU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Унификация успешных процессов между регионами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03309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Office PowerPoint</Application>
  <PresentationFormat>Широкоэкранный</PresentationFormat>
  <Paragraphs>24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 Black</vt:lpstr>
      <vt:lpstr>Тема Office</vt:lpstr>
      <vt:lpstr>Презентация PowerPoint</vt:lpstr>
      <vt:lpstr>Сравнительный анализ регионов: West vs East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Матросов</dc:creator>
  <cp:lastModifiedBy>Сергей Матросов</cp:lastModifiedBy>
  <cp:revision>4</cp:revision>
  <dcterms:created xsi:type="dcterms:W3CDTF">2025-10-21T00:55:58Z</dcterms:created>
  <dcterms:modified xsi:type="dcterms:W3CDTF">2025-10-21T00:58:38Z</dcterms:modified>
</cp:coreProperties>
</file>