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5" r:id="rId9"/>
    <p:sldId id="262" r:id="rId10"/>
    <p:sldId id="260" r:id="rId11"/>
    <p:sldId id="276" r:id="rId12"/>
    <p:sldId id="277" r:id="rId13"/>
    <p:sldId id="278" r:id="rId14"/>
    <p:sldId id="281" r:id="rId15"/>
    <p:sldId id="279" r:id="rId16"/>
    <p:sldId id="280" r:id="rId17"/>
    <p:sldId id="263" r:id="rId18"/>
    <p:sldId id="264" r:id="rId19"/>
    <p:sldId id="265" r:id="rId20"/>
    <p:sldId id="282" r:id="rId21"/>
    <p:sldId id="283" r:id="rId22"/>
    <p:sldId id="266" r:id="rId23"/>
    <p:sldId id="267" r:id="rId24"/>
    <p:sldId id="268" r:id="rId25"/>
    <p:sldId id="269" r:id="rId26"/>
    <p:sldId id="270" r:id="rId27"/>
    <p:sldId id="25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3399"/>
    <a:srgbClr val="660066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369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411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07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918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13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2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76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601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9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965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002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234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Packages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Sana </a:t>
            </a:r>
            <a:r>
              <a:rPr lang="en-IN" dirty="0" err="1" smtClean="0"/>
              <a:t>mateen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312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228" y="1977524"/>
            <a:ext cx="7047037" cy="447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90" y="535577"/>
            <a:ext cx="8505967" cy="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031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982" y="960663"/>
            <a:ext cx="7932555" cy="56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8" y="208732"/>
            <a:ext cx="6680426" cy="75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16851"/>
            <a:ext cx="9144000" cy="45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5517"/>
            <a:ext cx="9199192" cy="81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9691"/>
            <a:ext cx="8895806" cy="399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3360"/>
            <a:ext cx="8277334" cy="88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228" y="244927"/>
            <a:ext cx="8229862" cy="605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082" y="606471"/>
            <a:ext cx="8816734" cy="90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5319" y="1624965"/>
            <a:ext cx="6661941" cy="243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98" y="4223930"/>
            <a:ext cx="7950589" cy="71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917" y="1781040"/>
            <a:ext cx="6798350" cy="370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9781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How does the Java run-time system know where to look for packages that you create?</a:t>
            </a:r>
            <a:br>
              <a:rPr lang="en-IN" sz="2400" b="1" dirty="0">
                <a:solidFill>
                  <a:srgbClr val="002060"/>
                </a:solidFill>
              </a:rPr>
            </a:b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2218"/>
            <a:ext cx="7886700" cy="1704109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solidFill>
                  <a:srgbClr val="FF3399"/>
                </a:solidFill>
              </a:rPr>
              <a:t>First, by default, the Java run-time system uses the current </a:t>
            </a:r>
            <a:r>
              <a:rPr lang="en-IN" sz="2800" dirty="0" smtClean="0">
                <a:solidFill>
                  <a:srgbClr val="FF3399"/>
                </a:solidFill>
              </a:rPr>
              <a:t>working directory </a:t>
            </a:r>
            <a:r>
              <a:rPr lang="en-IN" sz="2800" dirty="0">
                <a:solidFill>
                  <a:srgbClr val="FF3399"/>
                </a:solidFill>
              </a:rPr>
              <a:t>as its starting point</a:t>
            </a:r>
            <a:r>
              <a:rPr lang="en-IN" sz="2800" dirty="0" smtClean="0">
                <a:solidFill>
                  <a:srgbClr val="FF3399"/>
                </a:solidFill>
              </a:rPr>
              <a:t>.</a:t>
            </a:r>
            <a:r>
              <a:rPr lang="en-IN" sz="2800" dirty="0">
                <a:solidFill>
                  <a:srgbClr val="FF3399"/>
                </a:solidFill>
              </a:rPr>
              <a:t> </a:t>
            </a:r>
            <a:r>
              <a:rPr lang="en-IN" sz="2800" dirty="0"/>
              <a:t>Thus, if your package is in a </a:t>
            </a:r>
            <a:r>
              <a:rPr lang="en-IN" sz="2800" dirty="0" smtClean="0"/>
              <a:t> subdirectory </a:t>
            </a:r>
            <a:r>
              <a:rPr lang="en-IN" sz="2800" dirty="0"/>
              <a:t>of the </a:t>
            </a:r>
            <a:r>
              <a:rPr lang="en-IN" sz="2800" dirty="0" smtClean="0"/>
              <a:t>current directory</a:t>
            </a:r>
            <a:r>
              <a:rPr lang="en-IN" sz="2800" dirty="0"/>
              <a:t>, it will be </a:t>
            </a:r>
            <a:r>
              <a:rPr lang="en-IN" sz="2800" dirty="0" smtClean="0"/>
              <a:t>found.</a:t>
            </a:r>
          </a:p>
          <a:p>
            <a:pPr algn="just"/>
            <a:r>
              <a:rPr lang="en-IN" sz="2800" dirty="0">
                <a:solidFill>
                  <a:srgbClr val="00B0F0"/>
                </a:solidFill>
              </a:rPr>
              <a:t>Second, you can specify a directory path or paths by setting </a:t>
            </a:r>
            <a:r>
              <a:rPr lang="en-IN" sz="2800" dirty="0" smtClean="0">
                <a:solidFill>
                  <a:srgbClr val="00B0F0"/>
                </a:solidFill>
              </a:rPr>
              <a:t>the </a:t>
            </a:r>
            <a:r>
              <a:rPr lang="en-IN" sz="2800" b="1" dirty="0" smtClean="0">
                <a:solidFill>
                  <a:srgbClr val="00B0F0"/>
                </a:solidFill>
              </a:rPr>
              <a:t>CLASSPATH </a:t>
            </a:r>
            <a:r>
              <a:rPr lang="en-IN" sz="2800" dirty="0">
                <a:solidFill>
                  <a:srgbClr val="00B0F0"/>
                </a:solidFill>
              </a:rPr>
              <a:t>environmental variable</a:t>
            </a:r>
            <a:r>
              <a:rPr lang="en-IN" sz="28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en-IN" sz="2800" dirty="0"/>
              <a:t>Third, you can use the </a:t>
            </a:r>
            <a:r>
              <a:rPr lang="en-IN" sz="2800" b="1" dirty="0"/>
              <a:t>-</a:t>
            </a:r>
            <a:r>
              <a:rPr lang="en-IN" sz="2800" b="1" dirty="0" err="1"/>
              <a:t>classpath</a:t>
            </a:r>
            <a:r>
              <a:rPr lang="en-IN" sz="2800" b="1" dirty="0"/>
              <a:t> </a:t>
            </a:r>
            <a:r>
              <a:rPr lang="en-IN" sz="2800" dirty="0"/>
              <a:t>option with </a:t>
            </a:r>
            <a:r>
              <a:rPr lang="en-IN" sz="2800" b="1" dirty="0" smtClean="0"/>
              <a:t>java </a:t>
            </a:r>
            <a:r>
              <a:rPr lang="en-IN" sz="2800" dirty="0" smtClean="0"/>
              <a:t>and </a:t>
            </a:r>
            <a:r>
              <a:rPr lang="en-IN" sz="2800" b="1" dirty="0" err="1"/>
              <a:t>javac</a:t>
            </a:r>
            <a:r>
              <a:rPr lang="en-IN" sz="2800" b="1" dirty="0"/>
              <a:t> </a:t>
            </a:r>
            <a:r>
              <a:rPr lang="en-IN" sz="2800" dirty="0"/>
              <a:t>to specify the path to your classes.</a:t>
            </a:r>
          </a:p>
        </p:txBody>
      </p:sp>
    </p:spTree>
    <p:extLst>
      <p:ext uri="{BB962C8B-B14F-4D97-AF65-F5344CB8AC3E}">
        <p14:creationId xmlns:p14="http://schemas.microsoft.com/office/powerpoint/2010/main" xmlns="" val="3242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184"/>
            <a:ext cx="7886700" cy="76748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660066"/>
                </a:solidFill>
              </a:rPr>
              <a:t>ACCESS PROTECTION</a:t>
            </a:r>
            <a:endParaRPr lang="en-IN" sz="3200" b="1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40526"/>
            <a:ext cx="8123464" cy="5236437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solidFill>
                  <a:srgbClr val="C00000"/>
                </a:solidFill>
              </a:rPr>
              <a:t>Classes and packages are both means of encapsulating and containing the name </a:t>
            </a:r>
            <a:r>
              <a:rPr lang="en-IN" sz="1800" dirty="0" smtClean="0">
                <a:solidFill>
                  <a:srgbClr val="C00000"/>
                </a:solidFill>
              </a:rPr>
              <a:t>space and </a:t>
            </a:r>
            <a:r>
              <a:rPr lang="en-IN" sz="1800" dirty="0">
                <a:solidFill>
                  <a:srgbClr val="C00000"/>
                </a:solidFill>
              </a:rPr>
              <a:t>scope of variables and methods. </a:t>
            </a:r>
            <a:endParaRPr lang="en-IN" sz="1800" dirty="0" smtClean="0">
              <a:solidFill>
                <a:srgbClr val="C00000"/>
              </a:solidFill>
            </a:endParaRPr>
          </a:p>
          <a:p>
            <a:pPr algn="just"/>
            <a:r>
              <a:rPr lang="en-IN" sz="1800" dirty="0" smtClean="0"/>
              <a:t>Packages </a:t>
            </a:r>
            <a:r>
              <a:rPr lang="en-IN" sz="1800" dirty="0"/>
              <a:t>act as containers for classes and </a:t>
            </a:r>
            <a:r>
              <a:rPr lang="en-IN" sz="1800" dirty="0" smtClean="0"/>
              <a:t>other subordinate </a:t>
            </a:r>
            <a:r>
              <a:rPr lang="en-IN" sz="1800" dirty="0"/>
              <a:t>packages. Classes act as containers for data and code</a:t>
            </a:r>
            <a:r>
              <a:rPr lang="en-IN" sz="1800" dirty="0" smtClean="0"/>
              <a:t>.</a:t>
            </a:r>
          </a:p>
          <a:p>
            <a:pPr algn="just"/>
            <a:r>
              <a:rPr lang="en-IN" sz="1800" dirty="0" smtClean="0">
                <a:solidFill>
                  <a:srgbClr val="0070C0"/>
                </a:solidFill>
              </a:rPr>
              <a:t>Java addresses </a:t>
            </a:r>
            <a:r>
              <a:rPr lang="en-IN" sz="1800" dirty="0">
                <a:solidFill>
                  <a:srgbClr val="0070C0"/>
                </a:solidFill>
              </a:rPr>
              <a:t>four categories of visibility for class members:</a:t>
            </a:r>
          </a:p>
          <a:p>
            <a:pPr marL="342900" lvl="1" indent="0">
              <a:buNone/>
            </a:pPr>
            <a:r>
              <a:rPr lang="en-IN" sz="1500" dirty="0">
                <a:solidFill>
                  <a:srgbClr val="0070C0"/>
                </a:solidFill>
              </a:rPr>
              <a:t>• Subclasses in the same package</a:t>
            </a:r>
          </a:p>
          <a:p>
            <a:pPr marL="342900" lvl="1" indent="0">
              <a:buNone/>
            </a:pPr>
            <a:r>
              <a:rPr lang="en-IN" sz="1500" dirty="0" smtClean="0">
                <a:solidFill>
                  <a:srgbClr val="0070C0"/>
                </a:solidFill>
              </a:rPr>
              <a:t>• </a:t>
            </a:r>
            <a:r>
              <a:rPr lang="en-IN" sz="1500" dirty="0">
                <a:solidFill>
                  <a:srgbClr val="0070C0"/>
                </a:solidFill>
              </a:rPr>
              <a:t>Non-subclasses in the same package</a:t>
            </a:r>
          </a:p>
          <a:p>
            <a:pPr marL="342900" lvl="1" indent="0">
              <a:buNone/>
            </a:pPr>
            <a:r>
              <a:rPr lang="en-IN" sz="1500" dirty="0">
                <a:solidFill>
                  <a:srgbClr val="0070C0"/>
                </a:solidFill>
              </a:rPr>
              <a:t>• Subclasses in different packages</a:t>
            </a:r>
          </a:p>
          <a:p>
            <a:pPr marL="342900" lvl="1" indent="0">
              <a:buNone/>
            </a:pPr>
            <a:r>
              <a:rPr lang="en-IN" sz="1500" dirty="0">
                <a:solidFill>
                  <a:srgbClr val="0070C0"/>
                </a:solidFill>
              </a:rPr>
              <a:t>• Classes that are neither in the same package nor subclasses</a:t>
            </a:r>
          </a:p>
          <a:p>
            <a:pPr algn="just"/>
            <a:r>
              <a:rPr lang="en-IN" sz="1800" dirty="0"/>
              <a:t>The three access modifiers, </a:t>
            </a:r>
            <a:r>
              <a:rPr lang="en-IN" sz="1800" b="1" dirty="0"/>
              <a:t>private</a:t>
            </a:r>
            <a:r>
              <a:rPr lang="en-IN" sz="1800" dirty="0"/>
              <a:t>, </a:t>
            </a:r>
            <a:r>
              <a:rPr lang="en-IN" sz="1800" b="1" dirty="0"/>
              <a:t>public</a:t>
            </a:r>
            <a:r>
              <a:rPr lang="en-IN" sz="1800" dirty="0"/>
              <a:t>, and </a:t>
            </a:r>
            <a:r>
              <a:rPr lang="en-IN" sz="1800" b="1" dirty="0"/>
              <a:t>protected</a:t>
            </a:r>
            <a:r>
              <a:rPr lang="en-IN" sz="1800" dirty="0"/>
              <a:t>, provide a variety of ways </a:t>
            </a:r>
            <a:r>
              <a:rPr lang="en-IN" sz="1800" dirty="0" smtClean="0"/>
              <a:t>to produce </a:t>
            </a:r>
            <a:r>
              <a:rPr lang="en-IN" sz="1800" dirty="0"/>
              <a:t>the many levels of access required by these </a:t>
            </a:r>
            <a:r>
              <a:rPr lang="en-IN" sz="1800" dirty="0" smtClean="0"/>
              <a:t>categories</a:t>
            </a:r>
          </a:p>
          <a:p>
            <a:pPr algn="just"/>
            <a:r>
              <a:rPr lang="en-IN" sz="1800" dirty="0">
                <a:solidFill>
                  <a:srgbClr val="C00000"/>
                </a:solidFill>
              </a:rPr>
              <a:t>When a class is declared as </a:t>
            </a:r>
            <a:r>
              <a:rPr lang="en-IN" sz="1800" b="1" dirty="0">
                <a:solidFill>
                  <a:srgbClr val="C00000"/>
                </a:solidFill>
              </a:rPr>
              <a:t>public</a:t>
            </a:r>
            <a:r>
              <a:rPr lang="en-IN" sz="1800" dirty="0">
                <a:solidFill>
                  <a:srgbClr val="C00000"/>
                </a:solidFill>
              </a:rPr>
              <a:t>, it is accessible by </a:t>
            </a:r>
            <a:r>
              <a:rPr lang="en-IN" sz="1800" dirty="0" smtClean="0">
                <a:solidFill>
                  <a:srgbClr val="C00000"/>
                </a:solidFill>
              </a:rPr>
              <a:t>any other </a:t>
            </a:r>
            <a:r>
              <a:rPr lang="en-IN" sz="1800" dirty="0">
                <a:solidFill>
                  <a:srgbClr val="C00000"/>
                </a:solidFill>
              </a:rPr>
              <a:t>code. </a:t>
            </a:r>
            <a:endParaRPr lang="en-IN" sz="1800" dirty="0" smtClean="0">
              <a:solidFill>
                <a:srgbClr val="C00000"/>
              </a:solidFill>
            </a:endParaRPr>
          </a:p>
          <a:p>
            <a:pPr algn="just"/>
            <a:r>
              <a:rPr lang="en-IN" sz="1800" dirty="0" smtClean="0"/>
              <a:t>If </a:t>
            </a:r>
            <a:r>
              <a:rPr lang="en-IN" sz="1800" dirty="0"/>
              <a:t>a class has default access, then it can only be accessed by other code within its</a:t>
            </a:r>
          </a:p>
          <a:p>
            <a:pPr marL="0" indent="0" algn="just">
              <a:buNone/>
            </a:pPr>
            <a:r>
              <a:rPr lang="en-IN" sz="1800" dirty="0"/>
              <a:t>same package. </a:t>
            </a:r>
            <a:endParaRPr lang="en-IN" sz="1800" dirty="0" smtClean="0"/>
          </a:p>
          <a:p>
            <a:pPr algn="just"/>
            <a:r>
              <a:rPr lang="en-IN" sz="1800" dirty="0" smtClean="0">
                <a:solidFill>
                  <a:srgbClr val="FF3399"/>
                </a:solidFill>
              </a:rPr>
              <a:t>When </a:t>
            </a:r>
            <a:r>
              <a:rPr lang="en-IN" sz="1800" dirty="0">
                <a:solidFill>
                  <a:srgbClr val="FF3399"/>
                </a:solidFill>
              </a:rPr>
              <a:t>a class is public, it must be the only public class declared in the file</a:t>
            </a:r>
            <a:r>
              <a:rPr lang="en-IN" sz="1800" dirty="0" smtClean="0">
                <a:solidFill>
                  <a:srgbClr val="FF3399"/>
                </a:solidFill>
              </a:rPr>
              <a:t>, and </a:t>
            </a:r>
            <a:r>
              <a:rPr lang="en-IN" sz="1800" dirty="0">
                <a:solidFill>
                  <a:srgbClr val="FF3399"/>
                </a:solidFill>
              </a:rPr>
              <a:t>the file must have the same name as the class.</a:t>
            </a:r>
          </a:p>
        </p:txBody>
      </p:sp>
    </p:spTree>
    <p:extLst>
      <p:ext uri="{BB962C8B-B14F-4D97-AF65-F5344CB8AC3E}">
        <p14:creationId xmlns:p14="http://schemas.microsoft.com/office/powerpoint/2010/main" xmlns="" val="98948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14" y="371907"/>
            <a:ext cx="7124700" cy="1666875"/>
          </a:xfrm>
          <a:prstGeom prst="rect">
            <a:avLst/>
          </a:prstGeom>
        </p:spPr>
      </p:pic>
      <p:pic>
        <p:nvPicPr>
          <p:cNvPr id="2050" name="Picture 2" descr="Image result for access modifiers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914" y="2038782"/>
            <a:ext cx="443865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31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318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7030A0"/>
                </a:solidFill>
              </a:rPr>
              <a:t>PACKAGES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33" y="1018309"/>
            <a:ext cx="8739636" cy="3210561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 </a:t>
            </a:r>
            <a:r>
              <a:rPr lang="en-IN" sz="2000" b="1" dirty="0"/>
              <a:t>java package</a:t>
            </a:r>
            <a:r>
              <a:rPr lang="en-IN" sz="2000" dirty="0"/>
              <a:t> is a group of similar types of classes, interfaces and sub-packages.</a:t>
            </a:r>
          </a:p>
          <a:p>
            <a:pPr algn="just"/>
            <a:r>
              <a:rPr lang="en-IN" sz="2000" dirty="0">
                <a:solidFill>
                  <a:srgbClr val="C00000"/>
                </a:solidFill>
              </a:rPr>
              <a:t>Package in java can be categorized in two form, built-in package and user-defined package.</a:t>
            </a:r>
          </a:p>
          <a:p>
            <a:pPr algn="just"/>
            <a:r>
              <a:rPr lang="en-IN" sz="2000" dirty="0"/>
              <a:t>There are many built-in packages such as java, </a:t>
            </a:r>
            <a:r>
              <a:rPr lang="en-IN" sz="2000" dirty="0" err="1"/>
              <a:t>lang</a:t>
            </a:r>
            <a:r>
              <a:rPr lang="en-IN" sz="2000" dirty="0"/>
              <a:t>, </a:t>
            </a:r>
            <a:r>
              <a:rPr lang="en-IN" sz="2000" dirty="0" err="1"/>
              <a:t>awt</a:t>
            </a:r>
            <a:r>
              <a:rPr lang="en-IN" sz="2000" dirty="0"/>
              <a:t>, </a:t>
            </a:r>
            <a:r>
              <a:rPr lang="en-IN" sz="2000" dirty="0" err="1"/>
              <a:t>javax</a:t>
            </a:r>
            <a:r>
              <a:rPr lang="en-IN" sz="2000" dirty="0"/>
              <a:t>, swing, net, </a:t>
            </a:r>
            <a:r>
              <a:rPr lang="en-IN" sz="2000" dirty="0" err="1"/>
              <a:t>io</a:t>
            </a:r>
            <a:r>
              <a:rPr lang="en-IN" sz="2000" dirty="0"/>
              <a:t>, </a:t>
            </a:r>
            <a:r>
              <a:rPr lang="en-IN" sz="2000" dirty="0" err="1"/>
              <a:t>util</a:t>
            </a:r>
            <a:r>
              <a:rPr lang="en-IN" sz="2000" dirty="0"/>
              <a:t>, </a:t>
            </a:r>
            <a:r>
              <a:rPr lang="en-IN" sz="2000" dirty="0" err="1"/>
              <a:t>sql</a:t>
            </a:r>
            <a:r>
              <a:rPr lang="en-IN" sz="2000" dirty="0"/>
              <a:t> etc.</a:t>
            </a:r>
          </a:p>
          <a:p>
            <a:pPr algn="just"/>
            <a:r>
              <a:rPr lang="en-IN" sz="2000" b="1" dirty="0" smtClean="0"/>
              <a:t>Creating Package:</a:t>
            </a:r>
          </a:p>
          <a:p>
            <a:pPr algn="just"/>
            <a:r>
              <a:rPr lang="en-IN" sz="2000" dirty="0">
                <a:solidFill>
                  <a:srgbClr val="FF3399"/>
                </a:solidFill>
              </a:rPr>
              <a:t>To create a package, you choose a name for the package </a:t>
            </a:r>
            <a:r>
              <a:rPr lang="en-IN" sz="2000" dirty="0" smtClean="0">
                <a:solidFill>
                  <a:srgbClr val="FF3399"/>
                </a:solidFill>
              </a:rPr>
              <a:t>and put a package statement with that name at the top of every source file.</a:t>
            </a:r>
          </a:p>
          <a:p>
            <a:pPr algn="just"/>
            <a:endParaRPr lang="en-IN" sz="2000" dirty="0"/>
          </a:p>
        </p:txBody>
      </p:sp>
      <p:pic>
        <p:nvPicPr>
          <p:cNvPr id="1026" name="Picture 2" descr="Image result for PACKAGE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65804"/>
            <a:ext cx="3265251" cy="143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java pack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9491" y="3834245"/>
            <a:ext cx="4904509" cy="287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80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06210"/>
            <a:ext cx="4055508" cy="291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24795"/>
            <a:ext cx="58293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4707" y="0"/>
            <a:ext cx="59531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99450" y="614635"/>
            <a:ext cx="41243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64229" y="2828652"/>
            <a:ext cx="59365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158" y="302895"/>
            <a:ext cx="7117488" cy="375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772" y="4548596"/>
            <a:ext cx="8315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0373" y="282718"/>
            <a:ext cx="4552950" cy="4429125"/>
            <a:chOff x="220373" y="282718"/>
            <a:chExt cx="4552950" cy="44291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73" y="282718"/>
              <a:ext cx="4276725" cy="26765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73" y="2959243"/>
              <a:ext cx="4552950" cy="17526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496848" y="282718"/>
            <a:ext cx="10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private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220373" y="261936"/>
            <a:ext cx="4552950" cy="4429125"/>
            <a:chOff x="220373" y="261936"/>
            <a:chExt cx="4552950" cy="4429125"/>
          </a:xfrm>
        </p:grpSpPr>
        <p:grpSp>
          <p:nvGrpSpPr>
            <p:cNvPr id="6" name="Group 5"/>
            <p:cNvGrpSpPr/>
            <p:nvPr/>
          </p:nvGrpSpPr>
          <p:grpSpPr>
            <a:xfrm>
              <a:off x="220373" y="261936"/>
              <a:ext cx="4552950" cy="4429125"/>
              <a:chOff x="220373" y="282718"/>
              <a:chExt cx="4552950" cy="442912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373" y="282718"/>
                <a:ext cx="4276725" cy="267652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373" y="2959243"/>
                <a:ext cx="4552950" cy="175260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2496848" y="261936"/>
              <a:ext cx="1049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private</a:t>
              </a:r>
              <a:endParaRPr lang="en-IN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8609" y="467384"/>
            <a:ext cx="3533775" cy="6062002"/>
            <a:chOff x="5168609" y="467384"/>
            <a:chExt cx="3533775" cy="6062002"/>
          </a:xfrm>
        </p:grpSpPr>
        <p:grpSp>
          <p:nvGrpSpPr>
            <p:cNvPr id="15" name="Group 14"/>
            <p:cNvGrpSpPr/>
            <p:nvPr/>
          </p:nvGrpSpPr>
          <p:grpSpPr>
            <a:xfrm>
              <a:off x="5168609" y="467384"/>
              <a:ext cx="3533775" cy="6062002"/>
              <a:chOff x="5168609" y="467384"/>
              <a:chExt cx="3533775" cy="606200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8609" y="467384"/>
                <a:ext cx="3533775" cy="132397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8609" y="3814761"/>
                <a:ext cx="3448050" cy="27146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8609" y="1791359"/>
                <a:ext cx="3209925" cy="1924050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7284460" y="652050"/>
              <a:ext cx="848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default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069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" y="208684"/>
            <a:ext cx="4124325" cy="1390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2" y="1770784"/>
            <a:ext cx="4036436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53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660066"/>
                </a:solidFill>
              </a:rPr>
              <a:t>IMPORTING PACKAGES</a:t>
            </a:r>
            <a:endParaRPr lang="en-IN" sz="3200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solidFill>
                  <a:srgbClr val="FF3399"/>
                </a:solidFill>
              </a:rPr>
              <a:t>Since classes within packages must be fully qualified </a:t>
            </a:r>
            <a:r>
              <a:rPr lang="en-IN" sz="1800" dirty="0" smtClean="0">
                <a:solidFill>
                  <a:srgbClr val="FF3399"/>
                </a:solidFill>
              </a:rPr>
              <a:t>with their </a:t>
            </a:r>
            <a:r>
              <a:rPr lang="en-IN" sz="1800" dirty="0">
                <a:solidFill>
                  <a:srgbClr val="FF3399"/>
                </a:solidFill>
              </a:rPr>
              <a:t>package name or names, it could become tedious to type in the long </a:t>
            </a:r>
            <a:r>
              <a:rPr lang="en-IN" sz="1800" dirty="0" smtClean="0">
                <a:solidFill>
                  <a:srgbClr val="FF3399"/>
                </a:solidFill>
              </a:rPr>
              <a:t>dot-separated package </a:t>
            </a:r>
            <a:r>
              <a:rPr lang="en-IN" sz="1800" dirty="0">
                <a:solidFill>
                  <a:srgbClr val="FF3399"/>
                </a:solidFill>
              </a:rPr>
              <a:t>path name for every class you want to use. </a:t>
            </a:r>
            <a:endParaRPr lang="en-IN" sz="1800" dirty="0" smtClean="0">
              <a:solidFill>
                <a:srgbClr val="FF3399"/>
              </a:solidFill>
            </a:endParaRPr>
          </a:p>
          <a:p>
            <a:pPr algn="just"/>
            <a:r>
              <a:rPr lang="en-IN" sz="1800" dirty="0" smtClean="0"/>
              <a:t>For </a:t>
            </a:r>
            <a:r>
              <a:rPr lang="en-IN" sz="1800" dirty="0"/>
              <a:t>this reason, Java includes the </a:t>
            </a:r>
            <a:r>
              <a:rPr lang="en-IN" sz="1800" b="1" dirty="0" smtClean="0"/>
              <a:t>import </a:t>
            </a:r>
            <a:r>
              <a:rPr lang="en-IN" sz="1800" dirty="0" smtClean="0"/>
              <a:t>statement </a:t>
            </a:r>
            <a:r>
              <a:rPr lang="en-IN" sz="1800" dirty="0"/>
              <a:t>to bring certain classes, or entire packages, into visibility. </a:t>
            </a:r>
            <a:endParaRPr lang="en-IN" sz="1800" dirty="0" smtClean="0"/>
          </a:p>
          <a:p>
            <a:pPr algn="just"/>
            <a:r>
              <a:rPr lang="en-IN" sz="1800" dirty="0" smtClean="0">
                <a:solidFill>
                  <a:srgbClr val="CC00FF"/>
                </a:solidFill>
              </a:rPr>
              <a:t>Once </a:t>
            </a:r>
            <a:r>
              <a:rPr lang="en-IN" sz="1800" dirty="0">
                <a:solidFill>
                  <a:srgbClr val="CC00FF"/>
                </a:solidFill>
              </a:rPr>
              <a:t>imported, a </a:t>
            </a:r>
            <a:r>
              <a:rPr lang="en-IN" sz="1800" dirty="0" smtClean="0">
                <a:solidFill>
                  <a:srgbClr val="CC00FF"/>
                </a:solidFill>
              </a:rPr>
              <a:t>class can </a:t>
            </a:r>
            <a:r>
              <a:rPr lang="en-IN" sz="1800" dirty="0">
                <a:solidFill>
                  <a:srgbClr val="CC00FF"/>
                </a:solidFill>
              </a:rPr>
              <a:t>be referred to directly, using only its name. </a:t>
            </a:r>
            <a:endParaRPr lang="en-IN" sz="1800" dirty="0" smtClean="0">
              <a:solidFill>
                <a:srgbClr val="CC00FF"/>
              </a:solidFill>
            </a:endParaRPr>
          </a:p>
          <a:p>
            <a:pPr algn="just"/>
            <a:r>
              <a:rPr lang="en-IN" sz="1800" dirty="0" smtClean="0"/>
              <a:t>In </a:t>
            </a:r>
            <a:r>
              <a:rPr lang="en-IN" sz="1800" dirty="0"/>
              <a:t>a Java source file, </a:t>
            </a:r>
            <a:r>
              <a:rPr lang="en-IN" sz="1800" b="1" dirty="0"/>
              <a:t>import </a:t>
            </a:r>
            <a:r>
              <a:rPr lang="en-IN" sz="1800" dirty="0"/>
              <a:t>statements occur immediately following the </a:t>
            </a:r>
            <a:r>
              <a:rPr lang="en-IN" sz="1800" b="1" dirty="0" smtClean="0"/>
              <a:t>package </a:t>
            </a:r>
            <a:r>
              <a:rPr lang="en-IN" sz="1800" dirty="0" smtClean="0"/>
              <a:t>statement </a:t>
            </a:r>
            <a:r>
              <a:rPr lang="en-IN" sz="1800" dirty="0"/>
              <a:t>(if it exists) and before any class definitions. This is the general form of the</a:t>
            </a:r>
          </a:p>
          <a:p>
            <a:pPr algn="just"/>
            <a:r>
              <a:rPr lang="en-IN" sz="1800" b="1" dirty="0">
                <a:solidFill>
                  <a:srgbClr val="FF3399"/>
                </a:solidFill>
              </a:rPr>
              <a:t>import </a:t>
            </a:r>
            <a:r>
              <a:rPr lang="en-IN" sz="1800" dirty="0">
                <a:solidFill>
                  <a:srgbClr val="FF3399"/>
                </a:solidFill>
              </a:rPr>
              <a:t>statement:</a:t>
            </a:r>
          </a:p>
          <a:p>
            <a:pPr algn="just"/>
            <a:r>
              <a:rPr lang="en-IN" sz="1800" dirty="0">
                <a:solidFill>
                  <a:srgbClr val="FF3399"/>
                </a:solidFill>
              </a:rPr>
              <a:t>import </a:t>
            </a:r>
            <a:r>
              <a:rPr lang="en-IN" sz="1800" i="1" dirty="0">
                <a:solidFill>
                  <a:srgbClr val="FF3399"/>
                </a:solidFill>
              </a:rPr>
              <a:t>pkg1 </a:t>
            </a:r>
            <a:r>
              <a:rPr lang="en-IN" sz="1800" dirty="0">
                <a:solidFill>
                  <a:srgbClr val="FF3399"/>
                </a:solidFill>
              </a:rPr>
              <a:t>[.</a:t>
            </a:r>
            <a:r>
              <a:rPr lang="en-IN" sz="1800" i="1" dirty="0">
                <a:solidFill>
                  <a:srgbClr val="FF3399"/>
                </a:solidFill>
              </a:rPr>
              <a:t>pkg2</a:t>
            </a:r>
            <a:r>
              <a:rPr lang="en-IN" sz="1800" dirty="0">
                <a:solidFill>
                  <a:srgbClr val="FF3399"/>
                </a:solidFill>
              </a:rPr>
              <a:t>].(</a:t>
            </a:r>
            <a:r>
              <a:rPr lang="en-IN" sz="1800" i="1" dirty="0" err="1">
                <a:solidFill>
                  <a:srgbClr val="FF3399"/>
                </a:solidFill>
              </a:rPr>
              <a:t>classname</a:t>
            </a:r>
            <a:r>
              <a:rPr lang="en-IN" sz="1800" i="1" dirty="0">
                <a:solidFill>
                  <a:srgbClr val="FF3399"/>
                </a:solidFill>
              </a:rPr>
              <a:t> </a:t>
            </a:r>
            <a:r>
              <a:rPr lang="en-IN" sz="1800" dirty="0">
                <a:solidFill>
                  <a:srgbClr val="FF3399"/>
                </a:solidFill>
              </a:rPr>
              <a:t>| </a:t>
            </a:r>
            <a:r>
              <a:rPr lang="en-IN" sz="1800" dirty="0" smtClean="0">
                <a:solidFill>
                  <a:srgbClr val="FF3399"/>
                </a:solidFill>
              </a:rPr>
              <a:t>*);</a:t>
            </a:r>
          </a:p>
          <a:p>
            <a:r>
              <a:rPr lang="en-IN" sz="1800" dirty="0"/>
              <a:t>Here, </a:t>
            </a:r>
            <a:r>
              <a:rPr lang="en-IN" sz="1800" i="1" dirty="0"/>
              <a:t>pkg1 </a:t>
            </a:r>
            <a:r>
              <a:rPr lang="en-IN" sz="1800" dirty="0"/>
              <a:t>is the name of a top-level package, and </a:t>
            </a:r>
            <a:r>
              <a:rPr lang="en-IN" sz="1800" i="1" dirty="0"/>
              <a:t>pkg2 </a:t>
            </a:r>
            <a:r>
              <a:rPr lang="en-IN" sz="1800" dirty="0"/>
              <a:t>is the name of a </a:t>
            </a:r>
            <a:r>
              <a:rPr lang="en-IN" sz="1800" dirty="0" smtClean="0"/>
              <a:t>subordinate package </a:t>
            </a:r>
            <a:r>
              <a:rPr lang="en-IN" sz="1800" dirty="0"/>
              <a:t>inside the outer package separated by a dot (</a:t>
            </a:r>
            <a:r>
              <a:rPr lang="en-IN" sz="1800" b="1" dirty="0"/>
              <a:t>.</a:t>
            </a:r>
            <a:r>
              <a:rPr lang="en-IN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868432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77" y="350116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This </a:t>
            </a:r>
            <a:r>
              <a:rPr lang="en-IN" dirty="0"/>
              <a:t>code fragment shows both forms in use:</a:t>
            </a:r>
          </a:p>
          <a:p>
            <a:r>
              <a:rPr lang="en-IN" dirty="0"/>
              <a:t>import </a:t>
            </a:r>
            <a:r>
              <a:rPr lang="en-IN" dirty="0" err="1"/>
              <a:t>java.util.Date</a:t>
            </a:r>
            <a:r>
              <a:rPr lang="en-IN" dirty="0"/>
              <a:t>;</a:t>
            </a:r>
          </a:p>
          <a:p>
            <a:r>
              <a:rPr lang="en-IN" dirty="0"/>
              <a:t>import java.io.*;</a:t>
            </a:r>
          </a:p>
          <a:p>
            <a:r>
              <a:rPr lang="en-IN" dirty="0">
                <a:solidFill>
                  <a:srgbClr val="FF3399"/>
                </a:solidFill>
              </a:rPr>
              <a:t>All of the standard Java classes included with Java are stored in a package called </a:t>
            </a:r>
            <a:r>
              <a:rPr lang="en-IN" b="1" dirty="0">
                <a:solidFill>
                  <a:srgbClr val="FF3399"/>
                </a:solidFill>
              </a:rPr>
              <a:t>java</a:t>
            </a:r>
            <a:r>
              <a:rPr lang="en-IN" dirty="0">
                <a:solidFill>
                  <a:srgbClr val="FF3399"/>
                </a:solidFill>
              </a:rPr>
              <a:t>.</a:t>
            </a:r>
          </a:p>
          <a:p>
            <a:r>
              <a:rPr lang="en-IN" dirty="0">
                <a:solidFill>
                  <a:srgbClr val="7030A0"/>
                </a:solidFill>
              </a:rPr>
              <a:t>The basic language functions are stored in a package inside of the </a:t>
            </a:r>
            <a:r>
              <a:rPr lang="en-IN" b="1" dirty="0">
                <a:solidFill>
                  <a:srgbClr val="7030A0"/>
                </a:solidFill>
              </a:rPr>
              <a:t>java </a:t>
            </a:r>
            <a:r>
              <a:rPr lang="en-IN" dirty="0">
                <a:solidFill>
                  <a:srgbClr val="7030A0"/>
                </a:solidFill>
              </a:rPr>
              <a:t>package </a:t>
            </a:r>
            <a:r>
              <a:rPr lang="en-IN" dirty="0" smtClean="0">
                <a:solidFill>
                  <a:srgbClr val="7030A0"/>
                </a:solidFill>
              </a:rPr>
              <a:t>called </a:t>
            </a:r>
            <a:r>
              <a:rPr lang="en-IN" b="1" dirty="0" err="1" smtClean="0">
                <a:solidFill>
                  <a:srgbClr val="7030A0"/>
                </a:solidFill>
              </a:rPr>
              <a:t>java.lang</a:t>
            </a:r>
            <a:r>
              <a:rPr lang="en-IN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IN" dirty="0" smtClean="0"/>
              <a:t> </a:t>
            </a:r>
            <a:r>
              <a:rPr lang="en-IN" dirty="0">
                <a:solidFill>
                  <a:srgbClr val="00B0F0"/>
                </a:solidFill>
              </a:rPr>
              <a:t>Normally, you have to import every package or class that you want to use, </a:t>
            </a:r>
            <a:r>
              <a:rPr lang="en-IN" dirty="0" smtClean="0">
                <a:solidFill>
                  <a:srgbClr val="00B0F0"/>
                </a:solidFill>
              </a:rPr>
              <a:t>but since </a:t>
            </a:r>
            <a:r>
              <a:rPr lang="en-IN" dirty="0">
                <a:solidFill>
                  <a:srgbClr val="00B0F0"/>
                </a:solidFill>
              </a:rPr>
              <a:t>Java is useless without much of the functionality in </a:t>
            </a:r>
            <a:r>
              <a:rPr lang="en-IN" b="1" dirty="0" err="1">
                <a:solidFill>
                  <a:srgbClr val="00B0F0"/>
                </a:solidFill>
              </a:rPr>
              <a:t>java.lang</a:t>
            </a:r>
            <a:r>
              <a:rPr lang="en-IN" dirty="0">
                <a:solidFill>
                  <a:srgbClr val="00B0F0"/>
                </a:solidFill>
              </a:rPr>
              <a:t>, it is implicitly </a:t>
            </a:r>
            <a:r>
              <a:rPr lang="en-IN" dirty="0" smtClean="0">
                <a:solidFill>
                  <a:srgbClr val="00B0F0"/>
                </a:solidFill>
              </a:rPr>
              <a:t>imported by </a:t>
            </a:r>
            <a:r>
              <a:rPr lang="en-IN" dirty="0">
                <a:solidFill>
                  <a:srgbClr val="00B0F0"/>
                </a:solidFill>
              </a:rPr>
              <a:t>the compiler for all programs. </a:t>
            </a:r>
            <a:endParaRPr lang="en-IN" dirty="0" smtClean="0">
              <a:solidFill>
                <a:srgbClr val="00B0F0"/>
              </a:solidFill>
            </a:endParaRPr>
          </a:p>
          <a:p>
            <a:r>
              <a:rPr lang="en-IN" dirty="0" smtClean="0"/>
              <a:t>This </a:t>
            </a:r>
            <a:r>
              <a:rPr lang="en-IN" dirty="0"/>
              <a:t>is equivalent to the following line being at the </a:t>
            </a:r>
            <a:r>
              <a:rPr lang="en-IN" dirty="0" smtClean="0"/>
              <a:t>top of </a:t>
            </a:r>
            <a:r>
              <a:rPr lang="en-IN" dirty="0"/>
              <a:t>all of your programs:</a:t>
            </a:r>
          </a:p>
          <a:p>
            <a:r>
              <a:rPr lang="en-IN" dirty="0"/>
              <a:t>import </a:t>
            </a:r>
            <a:r>
              <a:rPr lang="en-IN" dirty="0" err="1"/>
              <a:t>java.lang</a:t>
            </a:r>
            <a:r>
              <a:rPr lang="en-IN" dirty="0"/>
              <a:t>.*;</a:t>
            </a:r>
          </a:p>
          <a:p>
            <a:r>
              <a:rPr lang="en-IN" dirty="0">
                <a:solidFill>
                  <a:srgbClr val="FF3399"/>
                </a:solidFill>
              </a:rPr>
              <a:t>If a class with the same name exists in two different packages that you import using </a:t>
            </a:r>
            <a:r>
              <a:rPr lang="en-IN" dirty="0" smtClean="0">
                <a:solidFill>
                  <a:srgbClr val="FF3399"/>
                </a:solidFill>
              </a:rPr>
              <a:t>the star </a:t>
            </a:r>
            <a:r>
              <a:rPr lang="en-IN" dirty="0">
                <a:solidFill>
                  <a:srgbClr val="FF3399"/>
                </a:solidFill>
              </a:rPr>
              <a:t>form, the compiler will remain silent, unless you try to use one of the classes.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/>
              <a:t>In that case</a:t>
            </a:r>
            <a:r>
              <a:rPr lang="en-IN" dirty="0"/>
              <a:t>, you will get a compile-time error and have to explicitly name the class specifying </a:t>
            </a:r>
            <a:r>
              <a:rPr lang="en-IN" dirty="0" smtClean="0"/>
              <a:t>its package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6113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9" y="213446"/>
            <a:ext cx="3762375" cy="2524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" y="3054927"/>
            <a:ext cx="3838575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469" y="289646"/>
            <a:ext cx="3781425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469" y="3054927"/>
            <a:ext cx="22574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8884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660066"/>
                </a:solidFill>
              </a:rPr>
              <a:t>ADVANTAGE OF JAVA PACKAGE</a:t>
            </a:r>
            <a:endParaRPr lang="en-IN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5495"/>
            <a:ext cx="5102635" cy="2105006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solidFill>
                  <a:srgbClr val="0070C0"/>
                </a:solidFill>
              </a:rPr>
              <a:t>1</a:t>
            </a:r>
            <a:r>
              <a:rPr lang="en-IN" sz="2000" dirty="0">
                <a:solidFill>
                  <a:srgbClr val="0070C0"/>
                </a:solidFill>
              </a:rPr>
              <a:t>) Java package is used to categorize the classes and interfaces so that they can be easily maintained.</a:t>
            </a:r>
          </a:p>
          <a:p>
            <a:pPr algn="just"/>
            <a:r>
              <a:rPr lang="en-IN" sz="2000" dirty="0"/>
              <a:t>2) Java package provides access protection.</a:t>
            </a:r>
          </a:p>
          <a:p>
            <a:pPr algn="just"/>
            <a:r>
              <a:rPr lang="en-IN" sz="2000" dirty="0">
                <a:solidFill>
                  <a:srgbClr val="FF3399"/>
                </a:solidFill>
              </a:rPr>
              <a:t>3) Java package removes naming collision.</a:t>
            </a:r>
          </a:p>
          <a:p>
            <a:pPr algn="just"/>
            <a:endParaRPr lang="en-IN" sz="2000" dirty="0"/>
          </a:p>
        </p:txBody>
      </p:sp>
      <p:pic>
        <p:nvPicPr>
          <p:cNvPr id="2050" name="Picture 2" descr="packag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7763" y="3735212"/>
            <a:ext cx="4986482" cy="300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6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2" y="555913"/>
            <a:ext cx="3400425" cy="171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2" y="2491653"/>
            <a:ext cx="3487449" cy="1301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590184"/>
            <a:ext cx="6257925" cy="1152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3867" y="79618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600" b="1" dirty="0"/>
              <a:t>How to compile java package?</a:t>
            </a:r>
          </a:p>
          <a:p>
            <a:pPr algn="just"/>
            <a:r>
              <a:rPr lang="en-IN" sz="1600" dirty="0" smtClean="0">
                <a:solidFill>
                  <a:srgbClr val="002060"/>
                </a:solidFill>
                <a:latin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</a:rPr>
              <a:t>-d switch specifies the destination where to put the generated class file.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3867" y="2316579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400" b="1" dirty="0">
                <a:solidFill>
                  <a:srgbClr val="000000"/>
                </a:solidFill>
                <a:latin typeface="Roboto"/>
              </a:rPr>
              <a:t>How to run java package program?</a:t>
            </a:r>
          </a:p>
          <a:p>
            <a:pPr algn="just"/>
            <a:r>
              <a:rPr lang="en-IN" sz="1400" dirty="0">
                <a:solidFill>
                  <a:srgbClr val="002060"/>
                </a:solidFill>
                <a:latin typeface="Arial" panose="020B0604020202020204" pitchFamily="34" charset="0"/>
              </a:rPr>
              <a:t>You need to use fully qualified name e.g. </a:t>
            </a:r>
            <a:r>
              <a:rPr lang="en-IN" sz="1400" b="1" dirty="0" err="1">
                <a:solidFill>
                  <a:srgbClr val="002060"/>
                </a:solidFill>
                <a:latin typeface="Arial" panose="020B0604020202020204" pitchFamily="34" charset="0"/>
              </a:rPr>
              <a:t>LearnJava.FirstProgram</a:t>
            </a:r>
            <a:r>
              <a:rPr lang="en-IN" sz="1400" dirty="0">
                <a:solidFill>
                  <a:srgbClr val="002060"/>
                </a:solidFill>
                <a:latin typeface="Arial" panose="020B0604020202020204" pitchFamily="34" charset="0"/>
              </a:rPr>
              <a:t> </a:t>
            </a:r>
            <a:r>
              <a:rPr lang="en-IN" sz="1400" dirty="0" err="1">
                <a:solidFill>
                  <a:srgbClr val="002060"/>
                </a:solidFill>
                <a:latin typeface="Arial" panose="020B0604020202020204" pitchFamily="34" charset="0"/>
              </a:rPr>
              <a:t>etc</a:t>
            </a:r>
            <a:r>
              <a:rPr lang="en-IN" sz="1400" dirty="0">
                <a:solidFill>
                  <a:srgbClr val="002060"/>
                </a:solidFill>
                <a:latin typeface="Arial" panose="020B0604020202020204" pitchFamily="34" charset="0"/>
              </a:rPr>
              <a:t> to run the class.</a:t>
            </a:r>
          </a:p>
          <a:p>
            <a:pPr algn="just"/>
            <a:r>
              <a:rPr lang="en-I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To Compile:</a:t>
            </a:r>
            <a:r>
              <a:rPr lang="en-IN" sz="1400" dirty="0">
                <a:solidFill>
                  <a:srgbClr val="002060"/>
                </a:solidFill>
                <a:latin typeface="Arial" panose="020B0604020202020204" pitchFamily="34" charset="0"/>
              </a:rPr>
              <a:t> </a:t>
            </a:r>
            <a:r>
              <a:rPr lang="en-IN" sz="1400" dirty="0" err="1">
                <a:solidFill>
                  <a:srgbClr val="002060"/>
                </a:solidFill>
                <a:latin typeface="Arial" panose="020B0604020202020204" pitchFamily="34" charset="0"/>
              </a:rPr>
              <a:t>javac</a:t>
            </a:r>
            <a:r>
              <a:rPr lang="en-IN" sz="1400" dirty="0">
                <a:solidFill>
                  <a:srgbClr val="002060"/>
                </a:solidFill>
                <a:latin typeface="Arial" panose="020B0604020202020204" pitchFamily="34" charset="0"/>
              </a:rPr>
              <a:t> -d . FirstProgram.java</a:t>
            </a:r>
          </a:p>
          <a:p>
            <a:pPr algn="just"/>
            <a:r>
              <a:rPr lang="en-I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To Run:</a:t>
            </a:r>
            <a:r>
              <a:rPr lang="en-IN" sz="1400" dirty="0">
                <a:solidFill>
                  <a:srgbClr val="002060"/>
                </a:solidFill>
                <a:latin typeface="Arial" panose="020B0604020202020204" pitchFamily="34" charset="0"/>
              </a:rPr>
              <a:t> java </a:t>
            </a:r>
            <a:r>
              <a:rPr lang="en-IN" sz="1400" dirty="0" err="1">
                <a:solidFill>
                  <a:srgbClr val="002060"/>
                </a:solidFill>
                <a:latin typeface="Arial" panose="020B0604020202020204" pitchFamily="34" charset="0"/>
              </a:rPr>
              <a:t>LearnJava.FirstProgram</a:t>
            </a:r>
            <a:endParaRPr lang="en-IN" sz="1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1400" b="1" dirty="0">
                <a:solidFill>
                  <a:srgbClr val="002060"/>
                </a:solidFill>
                <a:latin typeface="Arial" panose="020B0604020202020204" pitchFamily="34" charset="0"/>
              </a:rPr>
              <a:t>Output:</a:t>
            </a:r>
            <a:r>
              <a:rPr lang="en-IN" sz="1400" dirty="0">
                <a:solidFill>
                  <a:srgbClr val="002060"/>
                </a:solidFill>
                <a:latin typeface="Arial" panose="020B0604020202020204" pitchFamily="34" charset="0"/>
              </a:rPr>
              <a:t> Welcome to package</a:t>
            </a:r>
            <a:endParaRPr lang="en-IN" sz="14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9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36123"/>
            <a:ext cx="9144000" cy="39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367" y="443321"/>
            <a:ext cx="7831473" cy="7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1074" y="5812971"/>
            <a:ext cx="451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keyword is used to refer to current object.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can also be used inside any method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08" y="1715997"/>
            <a:ext cx="8181975" cy="371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0" y="239214"/>
            <a:ext cx="62865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132" y="269285"/>
            <a:ext cx="8854660" cy="97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197" y="1412693"/>
            <a:ext cx="7710507" cy="312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84147"/>
            <a:ext cx="9144000" cy="91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721" y="361815"/>
            <a:ext cx="6457346" cy="223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477" y="2720476"/>
            <a:ext cx="8591550" cy="379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812" y="302760"/>
            <a:ext cx="7648982" cy="1839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7940" y="2303282"/>
            <a:ext cx="3808094" cy="1989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4564" y="4262982"/>
            <a:ext cx="7361120" cy="191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474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MULTILEVELED PACKAGE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7691"/>
            <a:ext cx="7886700" cy="3449782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You can create a hierarchy of packages. </a:t>
            </a:r>
            <a:r>
              <a:rPr lang="en-IN" sz="1800" dirty="0">
                <a:solidFill>
                  <a:srgbClr val="7030A0"/>
                </a:solidFill>
              </a:rPr>
              <a:t>To do so, simply separate each package </a:t>
            </a:r>
            <a:r>
              <a:rPr lang="en-IN" sz="1800" dirty="0" smtClean="0">
                <a:solidFill>
                  <a:srgbClr val="7030A0"/>
                </a:solidFill>
              </a:rPr>
              <a:t>name from </a:t>
            </a:r>
            <a:r>
              <a:rPr lang="en-IN" sz="1800" dirty="0">
                <a:solidFill>
                  <a:srgbClr val="7030A0"/>
                </a:solidFill>
              </a:rPr>
              <a:t>the one above it by use of a period</a:t>
            </a:r>
            <a:r>
              <a:rPr lang="en-IN" sz="1800" dirty="0"/>
              <a:t>. The general form of a multileveled </a:t>
            </a:r>
            <a:r>
              <a:rPr lang="en-IN" sz="1800" dirty="0" smtClean="0"/>
              <a:t>package statement </a:t>
            </a:r>
            <a:r>
              <a:rPr lang="en-IN" sz="1800" dirty="0"/>
              <a:t>is shown here:</a:t>
            </a:r>
          </a:p>
          <a:p>
            <a:pPr algn="just"/>
            <a:r>
              <a:rPr lang="en-IN" sz="1800" dirty="0">
                <a:solidFill>
                  <a:srgbClr val="FF3399"/>
                </a:solidFill>
              </a:rPr>
              <a:t>package </a:t>
            </a:r>
            <a:r>
              <a:rPr lang="en-IN" sz="1800" i="1" dirty="0">
                <a:solidFill>
                  <a:srgbClr val="FF3399"/>
                </a:solidFill>
              </a:rPr>
              <a:t>pkg1</a:t>
            </a:r>
            <a:r>
              <a:rPr lang="en-IN" sz="1800" dirty="0">
                <a:solidFill>
                  <a:srgbClr val="FF3399"/>
                </a:solidFill>
              </a:rPr>
              <a:t>[.</a:t>
            </a:r>
            <a:r>
              <a:rPr lang="en-IN" sz="1800" i="1" dirty="0">
                <a:solidFill>
                  <a:srgbClr val="FF3399"/>
                </a:solidFill>
              </a:rPr>
              <a:t>pkg2</a:t>
            </a:r>
            <a:r>
              <a:rPr lang="en-IN" sz="1800" dirty="0">
                <a:solidFill>
                  <a:srgbClr val="FF3399"/>
                </a:solidFill>
              </a:rPr>
              <a:t>[.</a:t>
            </a:r>
            <a:r>
              <a:rPr lang="en-IN" sz="1800" i="1" dirty="0">
                <a:solidFill>
                  <a:srgbClr val="FF3399"/>
                </a:solidFill>
              </a:rPr>
              <a:t>pkg3</a:t>
            </a:r>
            <a:r>
              <a:rPr lang="en-IN" sz="1800" dirty="0">
                <a:solidFill>
                  <a:srgbClr val="FF3399"/>
                </a:solidFill>
              </a:rPr>
              <a:t>]];</a:t>
            </a:r>
          </a:p>
          <a:p>
            <a:pPr algn="just"/>
            <a:r>
              <a:rPr lang="en-IN" sz="1800" dirty="0">
                <a:solidFill>
                  <a:srgbClr val="660066"/>
                </a:solidFill>
              </a:rPr>
              <a:t>A package hierarchy must be reflected in the file system of your Java </a:t>
            </a:r>
            <a:r>
              <a:rPr lang="en-IN" sz="1800" dirty="0" smtClean="0">
                <a:solidFill>
                  <a:srgbClr val="660066"/>
                </a:solidFill>
              </a:rPr>
              <a:t>development system</a:t>
            </a:r>
            <a:r>
              <a:rPr lang="en-IN" sz="1800" dirty="0">
                <a:solidFill>
                  <a:srgbClr val="660066"/>
                </a:solidFill>
              </a:rPr>
              <a:t>. </a:t>
            </a:r>
            <a:endParaRPr lang="en-IN" sz="1800" dirty="0" smtClean="0">
              <a:solidFill>
                <a:srgbClr val="660066"/>
              </a:solidFill>
            </a:endParaRPr>
          </a:p>
          <a:p>
            <a:pPr algn="just"/>
            <a:r>
              <a:rPr lang="en-IN" sz="1800" dirty="0" smtClean="0"/>
              <a:t>For </a:t>
            </a:r>
            <a:r>
              <a:rPr lang="en-IN" sz="1800" dirty="0"/>
              <a:t>example, a package declared as</a:t>
            </a:r>
          </a:p>
          <a:p>
            <a:pPr algn="just"/>
            <a:r>
              <a:rPr lang="en-IN" sz="1800" dirty="0">
                <a:solidFill>
                  <a:srgbClr val="FF3399"/>
                </a:solidFill>
              </a:rPr>
              <a:t>package </a:t>
            </a:r>
            <a:r>
              <a:rPr lang="en-IN" sz="1800" dirty="0" err="1">
                <a:solidFill>
                  <a:srgbClr val="FF3399"/>
                </a:solidFill>
              </a:rPr>
              <a:t>java.awt.image</a:t>
            </a:r>
            <a:r>
              <a:rPr lang="en-IN" sz="1800" dirty="0">
                <a:solidFill>
                  <a:srgbClr val="FF3399"/>
                </a:solidFill>
              </a:rPr>
              <a:t>;</a:t>
            </a:r>
          </a:p>
          <a:p>
            <a:pPr algn="just"/>
            <a:r>
              <a:rPr lang="en-IN" sz="1800" dirty="0"/>
              <a:t>needs to be stored in </a:t>
            </a:r>
            <a:r>
              <a:rPr lang="en-IN" sz="1800" b="1" dirty="0"/>
              <a:t>java\</a:t>
            </a:r>
            <a:r>
              <a:rPr lang="en-IN" sz="1800" b="1" dirty="0" err="1"/>
              <a:t>awt</a:t>
            </a:r>
            <a:r>
              <a:rPr lang="en-IN" sz="1800" b="1" dirty="0"/>
              <a:t>\image </a:t>
            </a:r>
            <a:r>
              <a:rPr lang="en-IN" sz="1800" dirty="0"/>
              <a:t>in a Windows environment.</a:t>
            </a:r>
          </a:p>
        </p:txBody>
      </p:sp>
      <p:pic>
        <p:nvPicPr>
          <p:cNvPr id="1026" name="Picture 2" descr="Image result for multilevel packag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34045" y="4395355"/>
            <a:ext cx="3938155" cy="18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3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771</Words>
  <Application>Microsoft Office PowerPoint</Application>
  <PresentationFormat>On-screen Show (4:3)</PresentationFormat>
  <Paragraphs>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Packages</vt:lpstr>
      <vt:lpstr>PACKAGES</vt:lpstr>
      <vt:lpstr>Slide 3</vt:lpstr>
      <vt:lpstr>Slide 4</vt:lpstr>
      <vt:lpstr>Slide 5</vt:lpstr>
      <vt:lpstr>Slide 6</vt:lpstr>
      <vt:lpstr>Slide 7</vt:lpstr>
      <vt:lpstr>Slide 8</vt:lpstr>
      <vt:lpstr>MULTILEVELED PACKAGE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How does the Java run-time system know where to look for packages that you create? </vt:lpstr>
      <vt:lpstr>ACCESS PROTECTION</vt:lpstr>
      <vt:lpstr>Slide 19</vt:lpstr>
      <vt:lpstr>Slide 20</vt:lpstr>
      <vt:lpstr>Slide 21</vt:lpstr>
      <vt:lpstr>Slide 22</vt:lpstr>
      <vt:lpstr>Slide 23</vt:lpstr>
      <vt:lpstr>IMPORTING PACKAGES</vt:lpstr>
      <vt:lpstr>Slide 25</vt:lpstr>
      <vt:lpstr>Slide 26</vt:lpstr>
      <vt:lpstr>ADVANTAGE OF JAVA PACKAGE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</dc:title>
  <dc:creator>sana</dc:creator>
  <cp:lastModifiedBy>Sana</cp:lastModifiedBy>
  <cp:revision>69</cp:revision>
  <dcterms:created xsi:type="dcterms:W3CDTF">2017-07-05T08:45:44Z</dcterms:created>
  <dcterms:modified xsi:type="dcterms:W3CDTF">2024-04-17T09:40:05Z</dcterms:modified>
</cp:coreProperties>
</file>