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1"/>
  </p:handoutMasterIdLst>
  <p:sldIdLst>
    <p:sldId id="256" r:id="rId2"/>
    <p:sldId id="257" r:id="rId3"/>
    <p:sldId id="261" r:id="rId4"/>
    <p:sldId id="260" r:id="rId5"/>
    <p:sldId id="265" r:id="rId6"/>
    <p:sldId id="285" r:id="rId7"/>
    <p:sldId id="286" r:id="rId8"/>
    <p:sldId id="266" r:id="rId9"/>
    <p:sldId id="287" r:id="rId10"/>
    <p:sldId id="288" r:id="rId11"/>
    <p:sldId id="289" r:id="rId12"/>
    <p:sldId id="290" r:id="rId13"/>
    <p:sldId id="291" r:id="rId14"/>
    <p:sldId id="292" r:id="rId15"/>
    <p:sldId id="262" r:id="rId16"/>
    <p:sldId id="263" r:id="rId17"/>
    <p:sldId id="268" r:id="rId18"/>
    <p:sldId id="269" r:id="rId19"/>
    <p:sldId id="270" r:id="rId20"/>
    <p:sldId id="271" r:id="rId21"/>
    <p:sldId id="272" r:id="rId22"/>
    <p:sldId id="293" r:id="rId23"/>
    <p:sldId id="294" r:id="rId24"/>
    <p:sldId id="273" r:id="rId25"/>
    <p:sldId id="295" r:id="rId26"/>
    <p:sldId id="274" r:id="rId27"/>
    <p:sldId id="296" r:id="rId28"/>
    <p:sldId id="275" r:id="rId29"/>
    <p:sldId id="276" r:id="rId30"/>
    <p:sldId id="277" r:id="rId31"/>
    <p:sldId id="278" r:id="rId32"/>
    <p:sldId id="279" r:id="rId33"/>
    <p:sldId id="280" r:id="rId34"/>
    <p:sldId id="258" r:id="rId35"/>
    <p:sldId id="259" r:id="rId36"/>
    <p:sldId id="281" r:id="rId37"/>
    <p:sldId id="282" r:id="rId38"/>
    <p:sldId id="283" r:id="rId39"/>
    <p:sldId id="284" r:id="rId40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1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1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301C4-0E17-4F6F-9847-A2B067430A88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1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1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2D3E4-4244-469A-8B47-981308578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5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3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0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4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3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C265-F075-4B43-A928-F9E2B756465F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6818B-087A-4579-B1F5-C2C29CD201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8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3/04/difference-between-throw-and-throws-in-java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onlinetutorialspoint.com/java/exception-handling-in-ja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Sana Mateen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0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0"/>
            <a:ext cx="91249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22363" y="4965895"/>
            <a:ext cx="4755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Execute And tell the answer…?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868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91025"/>
            <a:ext cx="85534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44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14164"/>
            <a:ext cx="85534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918917" cy="617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926080" y="5950635"/>
            <a:ext cx="420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Performs automatic resource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1988"/>
            <a:ext cx="9144000" cy="42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Difference between checked and unchecked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dirty="0"/>
              <a:t>1) Checked Exception</a:t>
            </a:r>
          </a:p>
          <a:p>
            <a:pPr algn="just"/>
            <a:r>
              <a:rPr lang="en-IN" sz="2000" dirty="0"/>
              <a:t>The classes that extend </a:t>
            </a:r>
            <a:r>
              <a:rPr lang="en-IN" sz="2000" dirty="0" err="1"/>
              <a:t>Throwable</a:t>
            </a:r>
            <a:r>
              <a:rPr lang="en-IN" sz="2000" dirty="0"/>
              <a:t> class except </a:t>
            </a:r>
            <a:r>
              <a:rPr lang="en-IN" sz="2000" dirty="0" err="1"/>
              <a:t>RuntimeException</a:t>
            </a:r>
            <a:r>
              <a:rPr lang="en-IN" sz="2000" dirty="0"/>
              <a:t> and Error are known as checked exceptions </a:t>
            </a:r>
            <a:r>
              <a:rPr lang="en-IN" sz="2000" dirty="0" err="1">
                <a:solidFill>
                  <a:srgbClr val="FF0066"/>
                </a:solidFill>
              </a:rPr>
              <a:t>e.g.IOException</a:t>
            </a:r>
            <a:r>
              <a:rPr lang="en-IN" sz="2000" dirty="0">
                <a:solidFill>
                  <a:srgbClr val="FF0066"/>
                </a:solidFill>
              </a:rPr>
              <a:t>, </a:t>
            </a:r>
            <a:r>
              <a:rPr lang="en-IN" sz="2000" dirty="0" err="1">
                <a:solidFill>
                  <a:srgbClr val="FF0066"/>
                </a:solidFill>
              </a:rPr>
              <a:t>SQLException</a:t>
            </a:r>
            <a:r>
              <a:rPr lang="en-IN" sz="2000" dirty="0">
                <a:solidFill>
                  <a:srgbClr val="FF0066"/>
                </a:solidFill>
              </a:rPr>
              <a:t> etc. Checked exceptions are checked at compile-time.</a:t>
            </a:r>
          </a:p>
          <a:p>
            <a:pPr algn="just"/>
            <a:r>
              <a:rPr lang="en-IN" sz="2000" b="1" dirty="0"/>
              <a:t>2) Unchecked Exception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</a:rPr>
              <a:t>The classes that extend </a:t>
            </a:r>
            <a:r>
              <a:rPr lang="en-IN" sz="2000" dirty="0" err="1">
                <a:solidFill>
                  <a:srgbClr val="002060"/>
                </a:solidFill>
              </a:rPr>
              <a:t>RuntimeException</a:t>
            </a:r>
            <a:r>
              <a:rPr lang="en-IN" sz="2000" dirty="0">
                <a:solidFill>
                  <a:srgbClr val="002060"/>
                </a:solidFill>
              </a:rPr>
              <a:t> are known as unchecked exceptions e.g. </a:t>
            </a:r>
            <a:r>
              <a:rPr lang="en-IN" sz="2000" dirty="0" err="1">
                <a:solidFill>
                  <a:srgbClr val="002060"/>
                </a:solidFill>
              </a:rPr>
              <a:t>ArithmeticException</a:t>
            </a:r>
            <a:r>
              <a:rPr lang="en-IN" sz="2000" dirty="0">
                <a:solidFill>
                  <a:srgbClr val="002060"/>
                </a:solidFill>
              </a:rPr>
              <a:t>, </a:t>
            </a:r>
            <a:r>
              <a:rPr lang="en-IN" sz="2000" dirty="0" err="1">
                <a:solidFill>
                  <a:srgbClr val="002060"/>
                </a:solidFill>
              </a:rPr>
              <a:t>NullPointerException</a:t>
            </a:r>
            <a:r>
              <a:rPr lang="en-IN" sz="2000" dirty="0">
                <a:solidFill>
                  <a:srgbClr val="002060"/>
                </a:solidFill>
              </a:rPr>
              <a:t>, </a:t>
            </a:r>
            <a:r>
              <a:rPr lang="en-IN" sz="2000" dirty="0" err="1">
                <a:solidFill>
                  <a:srgbClr val="002060"/>
                </a:solidFill>
              </a:rPr>
              <a:t>ArrayIndexOutOfBoundsException</a:t>
            </a:r>
            <a:r>
              <a:rPr lang="en-IN" sz="2000" dirty="0">
                <a:solidFill>
                  <a:srgbClr val="002060"/>
                </a:solidFill>
              </a:rPr>
              <a:t> etc. Unchecked exceptions are not checked at compile-time rather they are checked at runtime.</a:t>
            </a:r>
          </a:p>
          <a:p>
            <a:pPr algn="just"/>
            <a:r>
              <a:rPr lang="en-IN" sz="2000" b="1" dirty="0"/>
              <a:t>3) Error</a:t>
            </a:r>
          </a:p>
          <a:p>
            <a:pPr algn="just"/>
            <a:r>
              <a:rPr lang="en-IN" sz="2000" dirty="0">
                <a:solidFill>
                  <a:srgbClr val="0070C0"/>
                </a:solidFill>
              </a:rPr>
              <a:t>Error is irrecoverable e.g. </a:t>
            </a:r>
            <a:r>
              <a:rPr lang="en-IN" sz="2000" dirty="0" err="1">
                <a:solidFill>
                  <a:srgbClr val="0070C0"/>
                </a:solidFill>
              </a:rPr>
              <a:t>OutOfMemoryError</a:t>
            </a:r>
            <a:r>
              <a:rPr lang="en-IN" sz="2000" dirty="0">
                <a:solidFill>
                  <a:srgbClr val="0070C0"/>
                </a:solidFill>
              </a:rPr>
              <a:t>, </a:t>
            </a:r>
            <a:r>
              <a:rPr lang="en-IN" sz="2000" dirty="0" err="1">
                <a:solidFill>
                  <a:srgbClr val="0070C0"/>
                </a:solidFill>
              </a:rPr>
              <a:t>VirtualMachineError</a:t>
            </a:r>
            <a:r>
              <a:rPr lang="en-IN" sz="2000" dirty="0">
                <a:solidFill>
                  <a:srgbClr val="0070C0"/>
                </a:solidFill>
              </a:rPr>
              <a:t>, </a:t>
            </a:r>
            <a:r>
              <a:rPr lang="en-IN" sz="2000" dirty="0" err="1">
                <a:solidFill>
                  <a:srgbClr val="0070C0"/>
                </a:solidFill>
              </a:rPr>
              <a:t>AssertionError</a:t>
            </a:r>
            <a:r>
              <a:rPr lang="en-IN" sz="2000" dirty="0">
                <a:solidFill>
                  <a:srgbClr val="0070C0"/>
                </a:solidFill>
              </a:rPr>
              <a:t> etc.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645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9152"/>
            <a:ext cx="8904849" cy="6358596"/>
          </a:xfrm>
        </p:spPr>
        <p:txBody>
          <a:bodyPr>
            <a:noAutofit/>
          </a:bodyPr>
          <a:lstStyle/>
          <a:p>
            <a:pPr algn="just"/>
            <a:r>
              <a:rPr lang="en-IN" sz="1600" dirty="0"/>
              <a:t>Common scenarios where exceptions may occur</a:t>
            </a:r>
          </a:p>
          <a:p>
            <a:pPr algn="just"/>
            <a:r>
              <a:rPr lang="en-IN" sz="1600" b="1" dirty="0"/>
              <a:t>1) Scenario where </a:t>
            </a:r>
            <a:r>
              <a:rPr lang="en-IN" sz="1600" b="1" dirty="0" err="1"/>
              <a:t>ArithmeticException</a:t>
            </a:r>
            <a:r>
              <a:rPr lang="en-IN" sz="1600" b="1" dirty="0"/>
              <a:t> occurs</a:t>
            </a:r>
          </a:p>
          <a:p>
            <a:pPr algn="just"/>
            <a:r>
              <a:rPr lang="en-IN" sz="1600" dirty="0">
                <a:solidFill>
                  <a:srgbClr val="FF0000"/>
                </a:solidFill>
              </a:rPr>
              <a:t>If we divide any number by zero, there occurs an </a:t>
            </a:r>
            <a:r>
              <a:rPr lang="en-IN" sz="1600" dirty="0" err="1">
                <a:solidFill>
                  <a:srgbClr val="FF0000"/>
                </a:solidFill>
              </a:rPr>
              <a:t>ArithmeticException</a:t>
            </a:r>
            <a:r>
              <a:rPr lang="en-IN" sz="1600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IN" sz="1600" b="1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 a=50/0;//</a:t>
            </a:r>
            <a:r>
              <a:rPr lang="en-IN" sz="1600" dirty="0" err="1">
                <a:solidFill>
                  <a:srgbClr val="FF0000"/>
                </a:solidFill>
              </a:rPr>
              <a:t>ArithmeticException</a:t>
            </a:r>
            <a:r>
              <a:rPr lang="en-IN" sz="1600" dirty="0">
                <a:solidFill>
                  <a:srgbClr val="FF0000"/>
                </a:solidFill>
              </a:rPr>
              <a:t> </a:t>
            </a:r>
            <a:r>
              <a:rPr lang="en-IN" sz="1600" dirty="0"/>
              <a:t> </a:t>
            </a:r>
          </a:p>
          <a:p>
            <a:pPr algn="just"/>
            <a:r>
              <a:rPr lang="en-IN" sz="1600" b="1" dirty="0"/>
              <a:t>2) Scenario where </a:t>
            </a:r>
            <a:r>
              <a:rPr lang="en-IN" sz="1600" b="1" dirty="0" err="1"/>
              <a:t>NullPointerException</a:t>
            </a:r>
            <a:r>
              <a:rPr lang="en-IN" sz="1600" b="1" dirty="0"/>
              <a:t> occurs</a:t>
            </a:r>
          </a:p>
          <a:p>
            <a:pPr algn="just"/>
            <a:r>
              <a:rPr lang="en-IN" sz="1600" dirty="0"/>
              <a:t>If we have null value in any variable, performing any operation by the variable occurs an </a:t>
            </a:r>
            <a:r>
              <a:rPr lang="en-IN" sz="1600" dirty="0" err="1"/>
              <a:t>NullPointerException</a:t>
            </a:r>
            <a:r>
              <a:rPr lang="en-IN" sz="1600" dirty="0"/>
              <a:t>.</a:t>
            </a:r>
          </a:p>
          <a:p>
            <a:pPr algn="just"/>
            <a:r>
              <a:rPr lang="en-IN" sz="1600" dirty="0">
                <a:solidFill>
                  <a:srgbClr val="008000"/>
                </a:solidFill>
              </a:rPr>
              <a:t>String s=</a:t>
            </a:r>
            <a:r>
              <a:rPr lang="en-IN" sz="1600" b="1" dirty="0">
                <a:solidFill>
                  <a:srgbClr val="008000"/>
                </a:solidFill>
              </a:rPr>
              <a:t>null</a:t>
            </a:r>
            <a:r>
              <a:rPr lang="en-IN" sz="1600" dirty="0">
                <a:solidFill>
                  <a:srgbClr val="008000"/>
                </a:solidFill>
              </a:rPr>
              <a:t>;  </a:t>
            </a:r>
          </a:p>
          <a:p>
            <a:pPr algn="just"/>
            <a:r>
              <a:rPr lang="en-IN" sz="1600" dirty="0" err="1">
                <a:solidFill>
                  <a:srgbClr val="008000"/>
                </a:solidFill>
              </a:rPr>
              <a:t>System.out.println</a:t>
            </a:r>
            <a:r>
              <a:rPr lang="en-IN" sz="1600" dirty="0">
                <a:solidFill>
                  <a:srgbClr val="008000"/>
                </a:solidFill>
              </a:rPr>
              <a:t>(</a:t>
            </a:r>
            <a:r>
              <a:rPr lang="en-IN" sz="1600" dirty="0" err="1">
                <a:solidFill>
                  <a:srgbClr val="008000"/>
                </a:solidFill>
              </a:rPr>
              <a:t>s.length</a:t>
            </a:r>
            <a:r>
              <a:rPr lang="en-IN" sz="1600" dirty="0">
                <a:solidFill>
                  <a:srgbClr val="008000"/>
                </a:solidFill>
              </a:rPr>
              <a:t>());//</a:t>
            </a:r>
            <a:r>
              <a:rPr lang="en-IN" sz="1600" dirty="0" err="1">
                <a:solidFill>
                  <a:srgbClr val="008000"/>
                </a:solidFill>
              </a:rPr>
              <a:t>NullPointerException</a:t>
            </a:r>
            <a:r>
              <a:rPr lang="en-IN" sz="1600" dirty="0"/>
              <a:t>  </a:t>
            </a:r>
          </a:p>
          <a:p>
            <a:pPr algn="just"/>
            <a:r>
              <a:rPr lang="en-IN" sz="1600" b="1" dirty="0"/>
              <a:t>3) Scenario where </a:t>
            </a:r>
            <a:r>
              <a:rPr lang="en-IN" sz="1600" b="1" dirty="0" err="1"/>
              <a:t>NumberFormatException</a:t>
            </a:r>
            <a:r>
              <a:rPr lang="en-IN" sz="1600" b="1" dirty="0"/>
              <a:t> occurs</a:t>
            </a:r>
          </a:p>
          <a:p>
            <a:pPr algn="just"/>
            <a:r>
              <a:rPr lang="en-IN" sz="1600" dirty="0"/>
              <a:t>The wrong formatting of any value, may occur </a:t>
            </a:r>
            <a:r>
              <a:rPr lang="en-IN" sz="1600" dirty="0" err="1"/>
              <a:t>NumberFormatException</a:t>
            </a:r>
            <a:r>
              <a:rPr lang="en-IN" sz="1600" dirty="0"/>
              <a:t>. Suppose I have a string variable that have characters, converting this variable into digit will occur </a:t>
            </a:r>
            <a:r>
              <a:rPr lang="en-IN" sz="1600" dirty="0" err="1"/>
              <a:t>NumberFormatException</a:t>
            </a:r>
            <a:r>
              <a:rPr lang="en-IN" sz="1600" dirty="0"/>
              <a:t>.</a:t>
            </a:r>
          </a:p>
          <a:p>
            <a:pPr algn="just"/>
            <a:r>
              <a:rPr lang="en-IN" sz="1600" dirty="0">
                <a:solidFill>
                  <a:srgbClr val="7030A0"/>
                </a:solidFill>
              </a:rPr>
              <a:t>String s="</a:t>
            </a:r>
            <a:r>
              <a:rPr lang="en-IN" sz="1600" dirty="0" err="1">
                <a:solidFill>
                  <a:srgbClr val="7030A0"/>
                </a:solidFill>
              </a:rPr>
              <a:t>abc</a:t>
            </a:r>
            <a:r>
              <a:rPr lang="en-IN" sz="1600" dirty="0">
                <a:solidFill>
                  <a:srgbClr val="7030A0"/>
                </a:solidFill>
              </a:rPr>
              <a:t>";  </a:t>
            </a:r>
          </a:p>
          <a:p>
            <a:pPr algn="just"/>
            <a:r>
              <a:rPr lang="en-IN" sz="1600" b="1" dirty="0" err="1">
                <a:solidFill>
                  <a:srgbClr val="7030A0"/>
                </a:solidFill>
              </a:rPr>
              <a:t>int</a:t>
            </a:r>
            <a:r>
              <a:rPr lang="en-IN" sz="1600" dirty="0">
                <a:solidFill>
                  <a:srgbClr val="7030A0"/>
                </a:solidFill>
              </a:rPr>
              <a:t> </a:t>
            </a:r>
            <a:r>
              <a:rPr lang="en-IN" sz="1600" dirty="0" err="1">
                <a:solidFill>
                  <a:srgbClr val="7030A0"/>
                </a:solidFill>
              </a:rPr>
              <a:t>i</a:t>
            </a:r>
            <a:r>
              <a:rPr lang="en-IN" sz="1600" dirty="0">
                <a:solidFill>
                  <a:srgbClr val="7030A0"/>
                </a:solidFill>
              </a:rPr>
              <a:t>=</a:t>
            </a:r>
            <a:r>
              <a:rPr lang="en-IN" sz="1600" dirty="0" err="1">
                <a:solidFill>
                  <a:srgbClr val="7030A0"/>
                </a:solidFill>
              </a:rPr>
              <a:t>Integer.parseInt</a:t>
            </a:r>
            <a:r>
              <a:rPr lang="en-IN" sz="1600" dirty="0">
                <a:solidFill>
                  <a:srgbClr val="7030A0"/>
                </a:solidFill>
              </a:rPr>
              <a:t>(s);//</a:t>
            </a:r>
            <a:r>
              <a:rPr lang="en-IN" sz="1600" dirty="0" err="1">
                <a:solidFill>
                  <a:srgbClr val="7030A0"/>
                </a:solidFill>
              </a:rPr>
              <a:t>NumberFormatException</a:t>
            </a:r>
            <a:r>
              <a:rPr lang="en-IN" sz="1600" dirty="0"/>
              <a:t>  </a:t>
            </a:r>
          </a:p>
          <a:p>
            <a:pPr algn="just"/>
            <a:r>
              <a:rPr lang="en-IN" sz="1600" b="1" dirty="0"/>
              <a:t>4) Scenario where </a:t>
            </a:r>
            <a:r>
              <a:rPr lang="en-IN" sz="1600" b="1" dirty="0" err="1"/>
              <a:t>ArrayIndexOutOfBoundsException</a:t>
            </a:r>
            <a:r>
              <a:rPr lang="en-IN" sz="1600" b="1" dirty="0"/>
              <a:t> occurs</a:t>
            </a:r>
          </a:p>
          <a:p>
            <a:pPr algn="just"/>
            <a:r>
              <a:rPr lang="en-IN" sz="1600" dirty="0"/>
              <a:t>If you are inserting any value in the wrong index, it would result </a:t>
            </a:r>
            <a:r>
              <a:rPr lang="en-IN" sz="1600" dirty="0" err="1"/>
              <a:t>ArrayIndexOutOfBoundsException</a:t>
            </a:r>
            <a:r>
              <a:rPr lang="en-IN" sz="1600" dirty="0"/>
              <a:t> as shown below:</a:t>
            </a:r>
          </a:p>
          <a:p>
            <a:pPr algn="just"/>
            <a:r>
              <a:rPr lang="en-IN" sz="1600" b="1" dirty="0" err="1">
                <a:solidFill>
                  <a:srgbClr val="C00000"/>
                </a:solidFill>
              </a:rPr>
              <a:t>int</a:t>
            </a:r>
            <a:r>
              <a:rPr lang="en-IN" sz="1600" dirty="0">
                <a:solidFill>
                  <a:srgbClr val="C00000"/>
                </a:solidFill>
              </a:rPr>
              <a:t> a[]=</a:t>
            </a:r>
            <a:r>
              <a:rPr lang="en-IN" sz="1600" b="1" dirty="0">
                <a:solidFill>
                  <a:srgbClr val="C00000"/>
                </a:solidFill>
              </a:rPr>
              <a:t>new</a:t>
            </a:r>
            <a:r>
              <a:rPr lang="en-IN" sz="1600" dirty="0">
                <a:solidFill>
                  <a:srgbClr val="C00000"/>
                </a:solidFill>
              </a:rPr>
              <a:t> </a:t>
            </a:r>
            <a:r>
              <a:rPr lang="en-IN" sz="1600" b="1" dirty="0" err="1">
                <a:solidFill>
                  <a:srgbClr val="C00000"/>
                </a:solidFill>
              </a:rPr>
              <a:t>int</a:t>
            </a:r>
            <a:r>
              <a:rPr lang="en-IN" sz="1600" dirty="0">
                <a:solidFill>
                  <a:srgbClr val="C00000"/>
                </a:solidFill>
              </a:rPr>
              <a:t>[5];  </a:t>
            </a:r>
          </a:p>
          <a:p>
            <a:pPr algn="just"/>
            <a:r>
              <a:rPr lang="en-IN" sz="1600" dirty="0">
                <a:solidFill>
                  <a:srgbClr val="C00000"/>
                </a:solidFill>
              </a:rPr>
              <a:t>a[10]=50; //</a:t>
            </a:r>
            <a:r>
              <a:rPr lang="en-IN" sz="1600" dirty="0" err="1">
                <a:solidFill>
                  <a:srgbClr val="C00000"/>
                </a:solidFill>
              </a:rPr>
              <a:t>ArrayIndexOutOfBoundsException</a:t>
            </a:r>
            <a:r>
              <a:rPr lang="en-IN" sz="1600" dirty="0"/>
              <a:t>  </a:t>
            </a: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2754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6948"/>
            <a:ext cx="4839286" cy="627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980" y="168812"/>
            <a:ext cx="4914900" cy="63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82" y="4768949"/>
            <a:ext cx="8482819" cy="20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686" y="1"/>
            <a:ext cx="6485205" cy="495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stedtr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76049" cy="6858000"/>
          </a:xfrm>
          <a:prstGeom prst="rect">
            <a:avLst/>
          </a:prstGeom>
        </p:spPr>
      </p:pic>
      <p:pic>
        <p:nvPicPr>
          <p:cNvPr id="3" name="Picture 2" descr="nestedtry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36" y="337646"/>
            <a:ext cx="3953427" cy="75258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0134" y="1595950"/>
            <a:ext cx="4543865" cy="158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808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Exception Handling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0887"/>
            <a:ext cx="7886700" cy="356230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/>
              <a:t>The </a:t>
            </a:r>
            <a:r>
              <a:rPr lang="en-IN" sz="2000" b="1" dirty="0"/>
              <a:t>exception handling in java</a:t>
            </a:r>
            <a:r>
              <a:rPr lang="en-IN" sz="2000" dirty="0"/>
              <a:t> is one of the powerful mechanism to handle </a:t>
            </a:r>
            <a:r>
              <a:rPr lang="en-IN" sz="2000" dirty="0">
                <a:solidFill>
                  <a:srgbClr val="7030A0"/>
                </a:solidFill>
              </a:rPr>
              <a:t>the runtime errors so that normal flow of the application can be maintained.</a:t>
            </a:r>
          </a:p>
          <a:p>
            <a:pPr algn="just"/>
            <a:r>
              <a:rPr lang="en-IN" sz="2000" dirty="0"/>
              <a:t>What is exception?</a:t>
            </a:r>
          </a:p>
          <a:p>
            <a:pPr algn="just"/>
            <a:r>
              <a:rPr lang="en-IN" sz="2000" b="1" dirty="0"/>
              <a:t>Meaning:</a:t>
            </a:r>
            <a:r>
              <a:rPr lang="en-IN" sz="2000" dirty="0"/>
              <a:t> </a:t>
            </a:r>
            <a:r>
              <a:rPr lang="en-IN" sz="2000" dirty="0">
                <a:solidFill>
                  <a:srgbClr val="FF0066"/>
                </a:solidFill>
              </a:rPr>
              <a:t>Exception is an abnormal condition.</a:t>
            </a:r>
          </a:p>
          <a:p>
            <a:pPr algn="just"/>
            <a:r>
              <a:rPr lang="en-IN" sz="2000" dirty="0">
                <a:solidFill>
                  <a:srgbClr val="FF0066"/>
                </a:solidFill>
              </a:rPr>
              <a:t>In java, exception is an event that disrupts the normal flow of the program. It is an object which is thrown at runtime</a:t>
            </a:r>
            <a:r>
              <a:rPr lang="en-IN" sz="2000" dirty="0"/>
              <a:t>.</a:t>
            </a:r>
          </a:p>
          <a:p>
            <a:pPr algn="just"/>
            <a:r>
              <a:rPr lang="en-IN" sz="2000" dirty="0"/>
              <a:t>What is exception handling?</a:t>
            </a:r>
          </a:p>
          <a:p>
            <a:pPr algn="just"/>
            <a:r>
              <a:rPr lang="en-IN" sz="2000" dirty="0">
                <a:solidFill>
                  <a:srgbClr val="C00000"/>
                </a:solidFill>
              </a:rPr>
              <a:t>Exception Handling is a mechanism to handle runtime errors such as </a:t>
            </a:r>
            <a:r>
              <a:rPr lang="en-IN" sz="2000" dirty="0" err="1">
                <a:solidFill>
                  <a:srgbClr val="C00000"/>
                </a:solidFill>
              </a:rPr>
              <a:t>ClassNotFound</a:t>
            </a:r>
            <a:r>
              <a:rPr lang="en-IN" sz="2000" dirty="0">
                <a:solidFill>
                  <a:srgbClr val="C00000"/>
                </a:solidFill>
              </a:rPr>
              <a:t>, IO, SQL, Remote etc</a:t>
            </a:r>
            <a:r>
              <a:rPr lang="en-IN" sz="2000" dirty="0"/>
              <a:t>.</a:t>
            </a:r>
            <a:br>
              <a:rPr lang="en-IN" sz="2000" dirty="0"/>
            </a:br>
            <a:endParaRPr lang="en-IN" sz="2000" dirty="0"/>
          </a:p>
          <a:p>
            <a:pPr algn="just"/>
            <a:endParaRPr lang="en-IN" sz="2000" dirty="0"/>
          </a:p>
        </p:txBody>
      </p:sp>
      <p:pic>
        <p:nvPicPr>
          <p:cNvPr id="24578" name="Picture 2" descr="Image result for exception handl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5563" y="4391025"/>
            <a:ext cx="5837262" cy="2466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569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206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8097" y="721555"/>
            <a:ext cx="4735903" cy="189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/>
          </a:bodyPr>
          <a:lstStyle/>
          <a:p>
            <a:r>
              <a:rPr lang="en-US" sz="3600" b="1" dirty="0"/>
              <a:t>throw 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295"/>
            <a:ext cx="7886700" cy="486866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The Java throw keyword is used to explicitly throw an exception.</a:t>
            </a:r>
          </a:p>
          <a:p>
            <a:pPr algn="just"/>
            <a:r>
              <a:rPr lang="en-US" sz="2400" dirty="0"/>
              <a:t>We can throw either checked or </a:t>
            </a:r>
            <a:r>
              <a:rPr lang="en-US" sz="2400" dirty="0" err="1"/>
              <a:t>uncheked</a:t>
            </a:r>
            <a:r>
              <a:rPr lang="en-US" sz="2400" dirty="0"/>
              <a:t> exception in java by throw keyword. The throw keyword is mainly used to throw custom exception.</a:t>
            </a:r>
          </a:p>
          <a:p>
            <a:pPr algn="just"/>
            <a:r>
              <a:rPr lang="en-US" sz="2400" dirty="0"/>
              <a:t>The syntax of java throw keyword is given below.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throw</a:t>
            </a:r>
            <a:r>
              <a:rPr lang="en-US" sz="2400" dirty="0">
                <a:solidFill>
                  <a:srgbClr val="FF0066"/>
                </a:solidFill>
              </a:rPr>
              <a:t> exception;  </a:t>
            </a:r>
          </a:p>
          <a:p>
            <a:pPr algn="just"/>
            <a:r>
              <a:rPr lang="en-US" sz="2400" dirty="0"/>
              <a:t>Let's see the example of throw </a:t>
            </a:r>
            <a:r>
              <a:rPr lang="en-US" sz="2400" dirty="0" err="1"/>
              <a:t>IOException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>
                <a:solidFill>
                  <a:srgbClr val="008000"/>
                </a:solidFill>
              </a:rPr>
              <a:t>throw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b="1" dirty="0">
                <a:solidFill>
                  <a:srgbClr val="008000"/>
                </a:solidFill>
              </a:rPr>
              <a:t>new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err="1">
                <a:solidFill>
                  <a:srgbClr val="008000"/>
                </a:solidFill>
              </a:rPr>
              <a:t>IOException</a:t>
            </a:r>
            <a:r>
              <a:rPr lang="en-US" sz="2400" dirty="0">
                <a:solidFill>
                  <a:srgbClr val="008000"/>
                </a:solidFill>
              </a:rPr>
              <a:t>("sorry device error);  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6E8D8-2E7F-EB2D-2B45-7F7C593C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14"/>
            <a:ext cx="8809703" cy="6713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E3EA17-744D-E35B-F440-7412B2C68A49}"/>
              </a:ext>
            </a:extLst>
          </p:cNvPr>
          <p:cNvSpPr/>
          <p:nvPr/>
        </p:nvSpPr>
        <p:spPr>
          <a:xfrm>
            <a:off x="1209368" y="1986116"/>
            <a:ext cx="7600335" cy="285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9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581BC3-2C3F-1CAA-2930-1D98C8F1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0" y="751856"/>
            <a:ext cx="8747174" cy="2827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FD5B6-73A6-6DFB-48E7-70FDD0736EFC}"/>
              </a:ext>
            </a:extLst>
          </p:cNvPr>
          <p:cNvSpPr txBox="1"/>
          <p:nvPr/>
        </p:nvSpPr>
        <p:spPr>
          <a:xfrm>
            <a:off x="2448232" y="3893574"/>
            <a:ext cx="5624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/>
              <a:t>The </a:t>
            </a:r>
            <a:r>
              <a:rPr lang="en-US" b="1" dirty="0" err="1"/>
              <a:t>BufferedReader</a:t>
            </a:r>
            <a:r>
              <a:rPr lang="en-US" b="1" dirty="0"/>
              <a:t> class in Java is used to read text from an input stream</a:t>
            </a:r>
            <a:r>
              <a:rPr lang="en-US" dirty="0"/>
              <a:t>, buffering characters so as to provide efficient reading of characters, arrays, and lines. </a:t>
            </a:r>
          </a:p>
          <a:p>
            <a:pPr algn="just"/>
            <a:r>
              <a:rPr lang="en-US" b="1" dirty="0"/>
              <a:t>The </a:t>
            </a:r>
            <a:r>
              <a:rPr lang="en-US" b="1" dirty="0" err="1"/>
              <a:t>InputStreamReader</a:t>
            </a:r>
            <a:r>
              <a:rPr lang="en-US" b="1" dirty="0"/>
              <a:t> class is a bridge from byte streams to character streams</a:t>
            </a:r>
            <a:r>
              <a:rPr lang="en-US" dirty="0"/>
              <a:t>. It reads bytes and decodes them into characters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068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4989"/>
            <a:ext cx="8849032" cy="556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48" y="793304"/>
            <a:ext cx="8662219" cy="329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4886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throws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b="1" dirty="0">
                <a:solidFill>
                  <a:srgbClr val="FF0000"/>
                </a:solidFill>
              </a:rPr>
              <a:t>Throws keyword</a:t>
            </a:r>
            <a:r>
              <a:rPr lang="en-US" sz="2400" dirty="0">
                <a:solidFill>
                  <a:srgbClr val="FF0000"/>
                </a:solidFill>
              </a:rPr>
              <a:t>” is mainly used for handling checked exception as using </a:t>
            </a:r>
            <a:r>
              <a:rPr lang="en-US" sz="2400" dirty="0"/>
              <a:t>throws we can declare multiple exceptions in one go.</a:t>
            </a:r>
          </a:p>
          <a:p>
            <a:pPr algn="just"/>
            <a:r>
              <a:rPr lang="en-US" sz="2400" b="1" dirty="0"/>
              <a:t>The </a:t>
            </a:r>
            <a:r>
              <a:rPr lang="en-US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throws keyword</a:t>
            </a:r>
            <a:r>
              <a:rPr lang="en-US" sz="2400" b="1" dirty="0"/>
              <a:t> is used in method declaration, in order to explicitly specify the exceptions that a particular method might throw. </a:t>
            </a:r>
          </a:p>
          <a:p>
            <a:pPr algn="just"/>
            <a:r>
              <a:rPr lang="en-US" sz="2400" dirty="0"/>
              <a:t>When a method declaration has one or more exceptions defined using throws clause then the method-call must handle all the defined exceptions.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9038"/>
            <a:ext cx="8888361" cy="549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3295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382" y="294143"/>
            <a:ext cx="7024998" cy="22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105" y="3844413"/>
            <a:ext cx="8077220" cy="14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lcaa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"/>
            <a:ext cx="870548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erarchy of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38" y="154650"/>
            <a:ext cx="5724066" cy="654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0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942" y="872197"/>
            <a:ext cx="8612919" cy="312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31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Creating your own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294228"/>
            <a:ext cx="8693834" cy="537385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you are creating your own Exception that is known as custom exception or user-defined exception. Java custom exceptions are used to customize the exception according to user need.</a:t>
            </a:r>
          </a:p>
          <a:p>
            <a:r>
              <a:rPr lang="en-US" sz="2400" dirty="0"/>
              <a:t>By the help of custom exception, you can have your own exception and message.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erexcep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14826"/>
            <a:ext cx="8963835" cy="301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37" y="326528"/>
            <a:ext cx="7886700" cy="517320"/>
          </a:xfrm>
        </p:spPr>
        <p:txBody>
          <a:bodyPr>
            <a:noAutofit/>
          </a:bodyPr>
          <a:lstStyle/>
          <a:p>
            <a:r>
              <a:rPr lang="en-IN" sz="2800" b="1" dirty="0"/>
              <a:t>Advantages of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689318"/>
            <a:ext cx="8350267" cy="2139604"/>
          </a:xfrm>
        </p:spPr>
        <p:txBody>
          <a:bodyPr>
            <a:normAutofit/>
          </a:bodyPr>
          <a:lstStyle/>
          <a:p>
            <a:pPr algn="just"/>
            <a:r>
              <a:rPr lang="en-IN" sz="1500" b="1" dirty="0"/>
              <a:t>Provision to Complete Program Execution:</a:t>
            </a:r>
            <a:endParaRPr lang="en-US" sz="1500" dirty="0"/>
          </a:p>
          <a:p>
            <a:pPr algn="just"/>
            <a:r>
              <a:rPr lang="en-IN" sz="1500" dirty="0"/>
              <a:t>One of the important purposes of exception handling in Java is to continue program execution after an </a:t>
            </a:r>
            <a:r>
              <a:rPr lang="en-IN" sz="1500" dirty="0">
                <a:hlinkClick r:id="rId2"/>
              </a:rPr>
              <a:t>exception is caught and handled</a:t>
            </a:r>
            <a:r>
              <a:rPr lang="en-IN" sz="1500" dirty="0"/>
              <a:t>. </a:t>
            </a:r>
            <a:r>
              <a:rPr lang="en-IN" sz="1500" dirty="0">
                <a:solidFill>
                  <a:srgbClr val="7030A0"/>
                </a:solidFill>
              </a:rPr>
              <a:t>The execution of a Java program does not terminate when an exception occurs.</a:t>
            </a:r>
            <a:r>
              <a:rPr lang="en-IN" sz="1500" dirty="0"/>
              <a:t> Once the exception is resolved, program execution continues till completion.</a:t>
            </a:r>
          </a:p>
          <a:p>
            <a:pPr algn="just"/>
            <a:r>
              <a:rPr lang="en-IN" sz="1500" dirty="0"/>
              <a:t>B</a:t>
            </a:r>
            <a:r>
              <a:rPr lang="en-IN" sz="1500" dirty="0">
                <a:solidFill>
                  <a:srgbClr val="FF0066"/>
                </a:solidFill>
              </a:rPr>
              <a:t>y using well-structured try, catch, and finally blocks, you can create programs that fix exceptions and continue execution as if there were no errors. </a:t>
            </a:r>
            <a:r>
              <a:rPr lang="en-IN" sz="1500" dirty="0">
                <a:solidFill>
                  <a:srgbClr val="008000"/>
                </a:solidFill>
              </a:rPr>
              <a:t>If there is a possibility of more than one exception, you can use multiple catch blocks to handle the different exceptions.</a:t>
            </a:r>
            <a:endParaRPr lang="en-US" sz="1500" dirty="0">
              <a:solidFill>
                <a:srgbClr val="008000"/>
              </a:solidFill>
            </a:endParaRPr>
          </a:p>
          <a:p>
            <a:pPr algn="just"/>
            <a:endParaRPr lang="en-IN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83492"/>
            <a:ext cx="4909624" cy="3874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641" y="2774646"/>
            <a:ext cx="3612844" cy="40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2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53" y="294280"/>
            <a:ext cx="7886700" cy="178790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Easy Identification of Program Code and Error-Handling Code</a:t>
            </a:r>
            <a:endParaRPr lang="en-US" sz="2000" dirty="0"/>
          </a:p>
          <a:p>
            <a:pPr algn="just"/>
            <a:r>
              <a:rPr lang="en-IN" sz="2000" b="1" dirty="0"/>
              <a:t>Propagation of Errors</a:t>
            </a:r>
            <a:endParaRPr lang="en-US" sz="2000" dirty="0"/>
          </a:p>
          <a:p>
            <a:pPr algn="just"/>
            <a:r>
              <a:rPr lang="en-IN" sz="2000" b="1" dirty="0"/>
              <a:t>Meaningful Error Reporting</a:t>
            </a:r>
            <a:endParaRPr lang="en-US" sz="2000" dirty="0"/>
          </a:p>
          <a:p>
            <a:pPr algn="just"/>
            <a:endParaRPr lang="en-IN" sz="2000" dirty="0"/>
          </a:p>
        </p:txBody>
      </p:sp>
      <p:pic>
        <p:nvPicPr>
          <p:cNvPr id="1026" name="Picture 2" descr="Image result for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03" y="3693539"/>
            <a:ext cx="41814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1" y="2082188"/>
            <a:ext cx="5739463" cy="11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33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1018"/>
            <a:ext cx="8693834" cy="645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64" y="0"/>
            <a:ext cx="6536567" cy="403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3777"/>
            <a:ext cx="8890782" cy="499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169"/>
            <a:ext cx="8666770" cy="626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Types of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951"/>
            <a:ext cx="4648430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There are mainly two types of exceptions: checked and unchecked where error is considered as unchecked exception. The sun microsystem says there are three types of exceptions:</a:t>
            </a:r>
          </a:p>
          <a:p>
            <a:pPr algn="just"/>
            <a:r>
              <a:rPr lang="en-IN" sz="2400" dirty="0">
                <a:solidFill>
                  <a:srgbClr val="C00000"/>
                </a:solidFill>
              </a:rPr>
              <a:t>Checked Exception</a:t>
            </a:r>
          </a:p>
          <a:p>
            <a:pPr algn="just"/>
            <a:r>
              <a:rPr lang="en-IN" sz="2400" dirty="0"/>
              <a:t>Unchecked Exception</a:t>
            </a:r>
          </a:p>
          <a:p>
            <a:pPr algn="just"/>
            <a:r>
              <a:rPr lang="en-IN" sz="2400" dirty="0">
                <a:solidFill>
                  <a:srgbClr val="7030A0"/>
                </a:solidFill>
              </a:rPr>
              <a:t>Error</a:t>
            </a:r>
          </a:p>
          <a:p>
            <a:pPr algn="just"/>
            <a:endParaRPr lang="en-IN" sz="2400" dirty="0"/>
          </a:p>
        </p:txBody>
      </p:sp>
      <p:pic>
        <p:nvPicPr>
          <p:cNvPr id="3074" name="Picture 2" descr="Image result for types of exce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30" y="2710514"/>
            <a:ext cx="3767769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8426"/>
          </a:xfrm>
        </p:spPr>
        <p:txBody>
          <a:bodyPr>
            <a:normAutofit/>
          </a:bodyPr>
          <a:lstStyle/>
          <a:p>
            <a:r>
              <a:rPr lang="en-IN" sz="3200" dirty="0"/>
              <a:t>Java try-catch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3553"/>
            <a:ext cx="7886700" cy="2052312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>
                <a:solidFill>
                  <a:srgbClr val="FF0000"/>
                </a:solidFill>
              </a:rPr>
              <a:t>Java try block </a:t>
            </a:r>
            <a:r>
              <a:rPr lang="en-IN" sz="1800" dirty="0">
                <a:solidFill>
                  <a:srgbClr val="FF0000"/>
                </a:solidFill>
              </a:rPr>
              <a:t>is used to enclose the code that might throw an exception. It must be used within the method.</a:t>
            </a:r>
          </a:p>
          <a:p>
            <a:pPr algn="just"/>
            <a:r>
              <a:rPr lang="en-IN" sz="1800" dirty="0"/>
              <a:t>Java try block must be followed by either catch or finally block.</a:t>
            </a:r>
          </a:p>
          <a:p>
            <a:pPr algn="just"/>
            <a:r>
              <a:rPr lang="en-IN" sz="1800" b="1" dirty="0"/>
              <a:t>Java catch block</a:t>
            </a:r>
          </a:p>
          <a:p>
            <a:pPr algn="just"/>
            <a:r>
              <a:rPr lang="en-IN" sz="1800" dirty="0">
                <a:solidFill>
                  <a:srgbClr val="FF0066"/>
                </a:solidFill>
              </a:rPr>
              <a:t>Java catch block is used to handle the Exception. It must be used after the try block only.</a:t>
            </a:r>
          </a:p>
          <a:p>
            <a:pPr algn="just"/>
            <a:r>
              <a:rPr lang="en-IN" sz="1800" dirty="0"/>
              <a:t>You can use multiple catch block with a single try.</a:t>
            </a:r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11" y="3335413"/>
            <a:ext cx="3162300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27" y="3398816"/>
            <a:ext cx="320040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312" y="4583131"/>
            <a:ext cx="4781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402" y="177605"/>
            <a:ext cx="63817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709" y="2710082"/>
            <a:ext cx="82391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384" y="0"/>
            <a:ext cx="80772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277" y="3355218"/>
            <a:ext cx="77152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93" y="469823"/>
            <a:ext cx="4036656" cy="1598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6" y="225083"/>
            <a:ext cx="3985894" cy="2102115"/>
          </a:xfrm>
          <a:prstGeom prst="rect">
            <a:avLst/>
          </a:prstGeom>
        </p:spPr>
      </p:pic>
      <p:pic>
        <p:nvPicPr>
          <p:cNvPr id="5122" name="Picture 2" descr="internal working of try-catch b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2349305"/>
            <a:ext cx="7849772" cy="429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85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" y="-1"/>
            <a:ext cx="9172575" cy="40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02918"/>
            <a:ext cx="8458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847</Words>
  <Application>Microsoft Office PowerPoint</Application>
  <PresentationFormat>On-screen Show (4:3)</PresentationFormat>
  <Paragraphs>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Exception Handling</vt:lpstr>
      <vt:lpstr>Exception Handling </vt:lpstr>
      <vt:lpstr>PowerPoint Presentation</vt:lpstr>
      <vt:lpstr>Types of Exception</vt:lpstr>
      <vt:lpstr>Java try-catch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checked and unchecked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throw  keyword</vt:lpstr>
      <vt:lpstr>PowerPoint Presentation</vt:lpstr>
      <vt:lpstr>PowerPoint Presentation</vt:lpstr>
      <vt:lpstr>PowerPoint Presentation</vt:lpstr>
      <vt:lpstr>PowerPoint Presentation</vt:lpstr>
      <vt:lpstr>throws keyword</vt:lpstr>
      <vt:lpstr>PowerPoint Presentation</vt:lpstr>
      <vt:lpstr>PowerPoint Presentation</vt:lpstr>
      <vt:lpstr>PowerPoint Presentation</vt:lpstr>
      <vt:lpstr>PowerPoint Presentation</vt:lpstr>
      <vt:lpstr>Creating your own exceptions</vt:lpstr>
      <vt:lpstr>PowerPoint Presentation</vt:lpstr>
      <vt:lpstr>PowerPoint Presentation</vt:lpstr>
      <vt:lpstr>Advantages of 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sana mateen</dc:creator>
  <cp:lastModifiedBy>mateensana68@outlook.com</cp:lastModifiedBy>
  <cp:revision>60</cp:revision>
  <dcterms:created xsi:type="dcterms:W3CDTF">2017-07-05T05:53:43Z</dcterms:created>
  <dcterms:modified xsi:type="dcterms:W3CDTF">2024-06-24T16:02:11Z</dcterms:modified>
</cp:coreProperties>
</file>