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6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4C15-EABF-4D3F-8F90-890551A6A258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477A4-44C3-447F-8037-EB9128F042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B976-C8C6-4C3D-AC9E-78B3678D8601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8284-50B8-49DA-BC55-543CFD024047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723E-0391-4071-89ED-A59E38815AFD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E378-AF6B-403F-A3CE-903F9112C493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7821-07A6-4954-AEC3-3687336B6E0B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70CF-F377-4CA6-9514-DF2F1C221041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09AA-83B4-4FBE-99B9-8A78C68636B3}" type="datetime1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6C8-C173-463E-B8E4-97C7D3111892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8B08-8E4C-4F91-A4EB-35151BACBD00}" type="datetime1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E1D5-BA73-4929-B3EA-8693CF9EB4A3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43A0-3A09-4A1F-A9CF-5CE42FE7F7C6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8197-EBEA-4112-8675-292E94059C83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seconditb(sana)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	Handling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SANA MATEEN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14097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replace()</a:t>
            </a:r>
            <a:r>
              <a:rPr lang="en-US" sz="2000" dirty="0" smtClean="0"/>
              <a:t> method replaces </a:t>
            </a:r>
            <a:r>
              <a:rPr lang="en-US" sz="2000" dirty="0" err="1" smtClean="0"/>
              <a:t>occurances</a:t>
            </a:r>
            <a:r>
              <a:rPr lang="en-US" sz="2000" dirty="0" smtClean="0"/>
              <a:t> of character with a specified new character.</a:t>
            </a:r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"Change me";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str.replace</a:t>
            </a:r>
            <a:r>
              <a:rPr lang="en-US" sz="2000" dirty="0" smtClean="0"/>
              <a:t>('</a:t>
            </a:r>
            <a:r>
              <a:rPr lang="en-US" sz="2000" dirty="0" err="1" smtClean="0"/>
              <a:t>m','M</a:t>
            </a:r>
            <a:r>
              <a:rPr lang="en-US" sz="2000" dirty="0" smtClean="0"/>
              <a:t>')); Output : Change Me</a:t>
            </a:r>
          </a:p>
          <a:p>
            <a:r>
              <a:rPr lang="en-US" sz="2000" b="1" dirty="0" err="1" smtClean="0"/>
              <a:t>toLowerCase</a:t>
            </a:r>
            <a:r>
              <a:rPr lang="en-US" sz="2000" b="1" dirty="0" smtClean="0"/>
              <a:t>()</a:t>
            </a:r>
            <a:r>
              <a:rPr lang="en-US" sz="2000" dirty="0" smtClean="0"/>
              <a:t> method returns string with all uppercase characters converted to lowercase.</a:t>
            </a:r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"ABCDEF";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str.toLowerCase</a:t>
            </a:r>
            <a:r>
              <a:rPr lang="en-US" sz="2000" dirty="0" smtClean="0"/>
              <a:t>()); Output : </a:t>
            </a:r>
            <a:r>
              <a:rPr lang="en-US" sz="2000" dirty="0" err="1" smtClean="0"/>
              <a:t>abcdef</a:t>
            </a:r>
            <a:endParaRPr lang="en-US" sz="2000" dirty="0" smtClean="0"/>
          </a:p>
          <a:p>
            <a:r>
              <a:rPr lang="en-US" sz="2000" b="1" dirty="0" err="1" smtClean="0"/>
              <a:t>toUpperCase</a:t>
            </a:r>
            <a:r>
              <a:rPr lang="en-US" sz="2000" b="1" dirty="0" smtClean="0"/>
              <a:t>()</a:t>
            </a:r>
          </a:p>
          <a:p>
            <a:r>
              <a:rPr lang="en-US" sz="2000" dirty="0" smtClean="0"/>
              <a:t>This method returns string with all lowercase character changed to uppercase.</a:t>
            </a:r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</a:t>
            </a:r>
            <a:r>
              <a:rPr lang="en-US" sz="2000" dirty="0" err="1" smtClean="0"/>
              <a:t>abcdef</a:t>
            </a:r>
            <a:r>
              <a:rPr lang="en-US" sz="2000" dirty="0" smtClean="0"/>
              <a:t>";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str.toUpperCase</a:t>
            </a:r>
            <a:r>
              <a:rPr lang="en-US" sz="2000" dirty="0" smtClean="0"/>
              <a:t>()); Output : ABCDEF</a:t>
            </a:r>
            <a:br>
              <a:rPr lang="en-US" sz="2000" dirty="0" smtClean="0"/>
            </a:br>
            <a:r>
              <a:rPr lang="en-US" sz="2000" b="1" dirty="0" smtClean="0"/>
              <a:t>trim()</a:t>
            </a:r>
          </a:p>
          <a:p>
            <a:r>
              <a:rPr lang="en-US" sz="2000" dirty="0" smtClean="0"/>
              <a:t>This method returns a string from which any leading and trailing whitespaces has been removed.</a:t>
            </a:r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 hello ";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str.trim</a:t>
            </a:r>
            <a:r>
              <a:rPr lang="en-US" sz="2000" dirty="0" smtClean="0"/>
              <a:t>()); Output : hello</a:t>
            </a:r>
          </a:p>
          <a:p>
            <a:r>
              <a:rPr lang="en-US" sz="2000" b="1" dirty="0" smtClean="0"/>
              <a:t>Note: </a:t>
            </a:r>
            <a:r>
              <a:rPr lang="en-US" sz="2000" dirty="0" smtClean="0"/>
              <a:t>If the whitespaces are between the string ,for example: String s1 = "study tonight"; then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(s1.trim()); will output "study tonight".</a:t>
            </a:r>
          </a:p>
          <a:p>
            <a:r>
              <a:rPr lang="en-US" sz="2000" dirty="0" smtClean="0"/>
              <a:t>trim() method removes only the leading and trailing whitespaces.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indexOf</a:t>
            </a:r>
            <a:r>
              <a:rPr lang="en-US" sz="2000" b="1" dirty="0" smtClean="0"/>
              <a:t>()</a:t>
            </a:r>
            <a:r>
              <a:rPr lang="en-US" sz="2000" dirty="0" smtClean="0"/>
              <a:t> function returns the index of first occurrence of a substring or a character. 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() method has four forms: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indexOf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)</a:t>
            </a:r>
            <a:r>
              <a:rPr lang="en-US" sz="2000" dirty="0" smtClean="0"/>
              <a:t> It returns the index within this string of the first occurrence of the specified substring.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indexOf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fromIndex</a:t>
            </a:r>
            <a:r>
              <a:rPr lang="en-US" sz="2000" b="1" dirty="0" smtClean="0"/>
              <a:t>)</a:t>
            </a:r>
            <a:r>
              <a:rPr lang="en-US" sz="2000" dirty="0" smtClean="0"/>
              <a:t> It returns the index within this string of the first occurrence of the specified character, starting the search at the specified index.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indexOf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</a:t>
            </a:r>
            <a:r>
              <a:rPr lang="en-US" sz="2000" b="1" dirty="0" smtClean="0"/>
              <a:t>)</a:t>
            </a:r>
            <a:r>
              <a:rPr lang="en-US" sz="2000" dirty="0" smtClean="0"/>
              <a:t> It returns the index within this string of the first occurrence of the specified character.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indexOf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fromIndex</a:t>
            </a:r>
            <a:r>
              <a:rPr lang="en-US" sz="2000" b="1" dirty="0" smtClean="0"/>
              <a:t>)</a:t>
            </a:r>
            <a:r>
              <a:rPr lang="en-US" sz="2000" dirty="0" smtClean="0"/>
              <a:t> It returns the index within this string of the first occurrence of the specified substring, starting at the specified index.</a:t>
            </a:r>
          </a:p>
          <a:p>
            <a:r>
              <a:rPr lang="en-US" sz="2000" b="1" dirty="0" smtClean="0"/>
              <a:t>Example:</a:t>
            </a:r>
            <a:endParaRPr lang="en-US" sz="2000" dirty="0" smtClean="0"/>
          </a:p>
          <a:p>
            <a:r>
              <a:rPr lang="en-US" sz="1800" dirty="0" smtClean="0"/>
              <a:t>public class </a:t>
            </a:r>
            <a:r>
              <a:rPr lang="en-US" sz="1800" dirty="0" err="1" smtClean="0"/>
              <a:t>StudyTonight</a:t>
            </a:r>
            <a:r>
              <a:rPr lang="en-US" sz="1800" dirty="0" smtClean="0"/>
              <a:t> { </a:t>
            </a:r>
          </a:p>
          <a:p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 </a:t>
            </a:r>
          </a:p>
          <a:p>
            <a:r>
              <a:rPr lang="en-US" sz="1800" dirty="0" smtClean="0"/>
              <a:t>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="Tonight";</a:t>
            </a:r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str.indexOf</a:t>
            </a:r>
            <a:r>
              <a:rPr lang="en-US" sz="1800" dirty="0" smtClean="0"/>
              <a:t>('u')); //3rd form </a:t>
            </a:r>
          </a:p>
          <a:p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str.indexOf</a:t>
            </a:r>
            <a:r>
              <a:rPr lang="en-US" sz="1800" dirty="0" smtClean="0"/>
              <a:t>('t', 3)); //2nd form</a:t>
            </a:r>
          </a:p>
          <a:p>
            <a:r>
              <a:rPr lang="en-US" sz="1800" dirty="0" smtClean="0"/>
              <a:t> String </a:t>
            </a:r>
            <a:r>
              <a:rPr lang="en-US" sz="1800" dirty="0" err="1" smtClean="0"/>
              <a:t>subString</a:t>
            </a:r>
            <a:r>
              <a:rPr lang="en-US" sz="1800" dirty="0" smtClean="0"/>
              <a:t>="Ton";</a:t>
            </a:r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str.indexOf</a:t>
            </a:r>
            <a:r>
              <a:rPr lang="en-US" sz="1800" dirty="0" smtClean="0"/>
              <a:t>(</a:t>
            </a:r>
            <a:r>
              <a:rPr lang="en-US" sz="1800" dirty="0" err="1" smtClean="0"/>
              <a:t>subString</a:t>
            </a:r>
            <a:r>
              <a:rPr lang="en-US" sz="1800" dirty="0" smtClean="0"/>
              <a:t>)); //1st form</a:t>
            </a:r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str.indexOf</a:t>
            </a:r>
            <a:r>
              <a:rPr lang="en-US" sz="1800" dirty="0" smtClean="0"/>
              <a:t>(subString,7)); //4th form } } Output:</a:t>
            </a:r>
            <a:br>
              <a:rPr lang="en-US" sz="1800" dirty="0" smtClean="0"/>
            </a:br>
            <a:r>
              <a:rPr lang="en-US" sz="1800" dirty="0" smtClean="0"/>
              <a:t>2</a:t>
            </a:r>
            <a:br>
              <a:rPr lang="en-US" sz="1800" dirty="0" smtClean="0"/>
            </a:br>
            <a:r>
              <a:rPr lang="en-US" sz="1800" dirty="0" smtClean="0"/>
              <a:t>11</a:t>
            </a:r>
            <a:br>
              <a:rPr lang="en-US" sz="1800" dirty="0" smtClean="0"/>
            </a:br>
            <a:r>
              <a:rPr lang="en-US" sz="1800" dirty="0" smtClean="0"/>
              <a:t>5</a:t>
            </a:r>
            <a:br>
              <a:rPr lang="en-US" sz="1800" dirty="0" smtClean="0"/>
            </a:br>
            <a:r>
              <a:rPr lang="en-US" sz="1800" dirty="0" smtClean="0"/>
              <a:t>-1</a:t>
            </a:r>
            <a:r>
              <a:rPr lang="en-US" sz="1800" b="1" dirty="0" smtClean="0"/>
              <a:t>Note:</a:t>
            </a:r>
            <a:r>
              <a:rPr lang="en-US" sz="1800" dirty="0" smtClean="0"/>
              <a:t> -1 indicates that the substring/Character is not found in the given String.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StringBuffer</a:t>
            </a:r>
            <a:r>
              <a:rPr lang="en-US" sz="3200" b="1" dirty="0" smtClean="0"/>
              <a:t> 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 err="1" smtClean="0">
                <a:solidFill>
                  <a:srgbClr val="FF0066"/>
                </a:solidFill>
              </a:rPr>
              <a:t>StringBuffer</a:t>
            </a:r>
            <a:r>
              <a:rPr lang="en-US" b="1" dirty="0" smtClean="0">
                <a:solidFill>
                  <a:srgbClr val="FF0066"/>
                </a:solidFill>
              </a:rPr>
              <a:t> class is used to create a mutable string object </a:t>
            </a:r>
            <a:r>
              <a:rPr lang="en-US" b="1" dirty="0" err="1" smtClean="0">
                <a:solidFill>
                  <a:srgbClr val="FF0066"/>
                </a:solidFill>
              </a:rPr>
              <a:t>i.e</a:t>
            </a:r>
            <a:r>
              <a:rPr lang="en-US" b="1" dirty="0" smtClean="0">
                <a:solidFill>
                  <a:srgbClr val="FF0066"/>
                </a:solidFill>
              </a:rPr>
              <a:t> its state can be changed after it is created. It represents </a:t>
            </a:r>
            <a:r>
              <a:rPr lang="en-US" b="1" dirty="0" err="1" smtClean="0">
                <a:solidFill>
                  <a:srgbClr val="FF0066"/>
                </a:solidFill>
              </a:rPr>
              <a:t>growable</a:t>
            </a:r>
            <a:r>
              <a:rPr lang="en-US" b="1" dirty="0" smtClean="0">
                <a:solidFill>
                  <a:srgbClr val="FF0066"/>
                </a:solidFill>
              </a:rPr>
              <a:t> and writable character sequence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7030A0"/>
                </a:solidFill>
              </a:rPr>
              <a:t>As we know that String objects are immutable, so if we do a lot of changes with </a:t>
            </a: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>
                <a:solidFill>
                  <a:srgbClr val="7030A0"/>
                </a:solidFill>
              </a:rPr>
              <a:t> objects, we will end up with a lot of memory leak.</a:t>
            </a:r>
          </a:p>
          <a:p>
            <a:pPr algn="just"/>
            <a:r>
              <a:rPr lang="en-US" dirty="0" smtClean="0"/>
              <a:t>So </a:t>
            </a:r>
            <a:r>
              <a:rPr lang="en-US" b="1" dirty="0" err="1" smtClean="0"/>
              <a:t>StringBuffer</a:t>
            </a:r>
            <a:r>
              <a:rPr lang="en-US" dirty="0" smtClean="0"/>
              <a:t> class is used when we have to make lot of modifications to our string. It is also thread safe </a:t>
            </a:r>
            <a:r>
              <a:rPr lang="en-US" dirty="0" err="1" smtClean="0"/>
              <a:t>i.e</a:t>
            </a:r>
            <a:r>
              <a:rPr lang="en-US" dirty="0" smtClean="0"/>
              <a:t> multiple threads cannot access it simultaneously. </a:t>
            </a:r>
            <a:r>
              <a:rPr lang="en-US" dirty="0" err="1" smtClean="0"/>
              <a:t>StringBuffer</a:t>
            </a:r>
            <a:r>
              <a:rPr lang="en-US" dirty="0" smtClean="0"/>
              <a:t> defines 4 constructors. They are,</a:t>
            </a:r>
          </a:p>
          <a:p>
            <a:pPr algn="just"/>
            <a:r>
              <a:rPr lang="en-US" b="1" dirty="0" err="1" smtClean="0"/>
              <a:t>StringBuffer</a:t>
            </a:r>
            <a:r>
              <a:rPr lang="en-US" dirty="0" smtClean="0"/>
              <a:t> ( )</a:t>
            </a:r>
          </a:p>
          <a:p>
            <a:pPr algn="just"/>
            <a:r>
              <a:rPr lang="en-US" b="1" dirty="0" err="1" smtClean="0"/>
              <a:t>StringBuffer</a:t>
            </a:r>
            <a:r>
              <a:rPr lang="en-US" dirty="0" smtClean="0"/>
              <a:t> ( </a:t>
            </a:r>
            <a:r>
              <a:rPr lang="en-US" i="1" dirty="0" err="1" smtClean="0"/>
              <a:t>int</a:t>
            </a:r>
            <a:r>
              <a:rPr lang="en-US" i="1" dirty="0" smtClean="0"/>
              <a:t> size</a:t>
            </a:r>
            <a:r>
              <a:rPr lang="en-US" dirty="0" smtClean="0"/>
              <a:t> )</a:t>
            </a:r>
          </a:p>
          <a:p>
            <a:pPr algn="just"/>
            <a:r>
              <a:rPr lang="en-US" b="1" dirty="0" err="1" smtClean="0"/>
              <a:t>StringBuffer</a:t>
            </a:r>
            <a:r>
              <a:rPr lang="en-US" dirty="0" smtClean="0"/>
              <a:t> ( </a:t>
            </a:r>
            <a:r>
              <a:rPr lang="en-US" i="1" dirty="0" smtClean="0"/>
              <a:t>String </a:t>
            </a:r>
            <a:r>
              <a:rPr lang="en-US" i="1" dirty="0" err="1" smtClean="0"/>
              <a:t>str</a:t>
            </a:r>
            <a:r>
              <a:rPr lang="en-US" dirty="0" smtClean="0"/>
              <a:t> )</a:t>
            </a:r>
          </a:p>
          <a:p>
            <a:pPr algn="just"/>
            <a:r>
              <a:rPr lang="en-US" b="1" dirty="0" err="1" smtClean="0"/>
              <a:t>StringBuffer</a:t>
            </a:r>
            <a:r>
              <a:rPr lang="en-US" dirty="0" smtClean="0"/>
              <a:t> ( </a:t>
            </a:r>
            <a:r>
              <a:rPr lang="en-US" i="1" dirty="0" err="1" smtClean="0"/>
              <a:t>charSequence</a:t>
            </a:r>
            <a:r>
              <a:rPr lang="en-US" i="1" dirty="0" smtClean="0"/>
              <a:t> [ ]</a:t>
            </a:r>
            <a:r>
              <a:rPr lang="en-US" i="1" dirty="0" err="1" smtClean="0"/>
              <a:t>ch</a:t>
            </a:r>
            <a:r>
              <a:rPr lang="en-US" dirty="0" smtClean="0"/>
              <a:t> )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StringBuffer</a:t>
            </a:r>
            <a:r>
              <a:rPr lang="en-US" b="1" dirty="0" smtClean="0"/>
              <a:t>() creates an empty string buffer and reserves room for 16 characters.</a:t>
            </a:r>
          </a:p>
          <a:p>
            <a:pPr algn="just"/>
            <a:r>
              <a:rPr lang="en-US" dirty="0" err="1" smtClean="0"/>
              <a:t>StringBuffer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size) creates an empty string and takes an integer argument to set capacity of the buffer.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/>
              <a:t>Example showing difference between String and </a:t>
            </a:r>
            <a:r>
              <a:rPr lang="en-US" sz="2000" b="1" dirty="0" err="1" smtClean="0"/>
              <a:t>StringBuffer</a:t>
            </a: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endParaRPr lang="en-US" sz="2000" b="1" dirty="0" smtClean="0"/>
          </a:p>
          <a:p>
            <a:pPr algn="just">
              <a:buNone/>
            </a:pPr>
            <a:r>
              <a:rPr lang="en-US" sz="2000" b="1" dirty="0" smtClean="0"/>
              <a:t>Reason:</a:t>
            </a:r>
            <a:endParaRPr lang="en-US" sz="2000" dirty="0" smtClean="0"/>
          </a:p>
          <a:p>
            <a:pPr algn="just"/>
            <a:r>
              <a:rPr lang="en-US" sz="2000" dirty="0" smtClean="0"/>
              <a:t>Output is such because String objects are immutable objects. Hence, if we concatenate on the same String object, it won't be altered</a:t>
            </a:r>
            <a:r>
              <a:rPr lang="en-US" sz="2000" b="1" dirty="0" smtClean="0"/>
              <a:t>(Output: study)</a:t>
            </a:r>
            <a:r>
              <a:rPr lang="en-US" sz="2000" dirty="0" smtClean="0"/>
              <a:t>. But </a:t>
            </a:r>
            <a:r>
              <a:rPr lang="en-US" sz="2000" dirty="0" err="1" smtClean="0"/>
              <a:t>StringBuffer</a:t>
            </a:r>
            <a:r>
              <a:rPr lang="en-US" sz="2000" dirty="0" smtClean="0"/>
              <a:t> creates mutable objects. Hence, it can be altered</a:t>
            </a:r>
            <a:r>
              <a:rPr lang="en-US" sz="2000" b="1" dirty="0" smtClean="0"/>
              <a:t>(Output: </a:t>
            </a:r>
            <a:r>
              <a:rPr lang="en-US" sz="2000" b="1" dirty="0" err="1" smtClean="0"/>
              <a:t>studytonight</a:t>
            </a:r>
            <a:r>
              <a:rPr lang="en-US" sz="2000" b="1" dirty="0" smtClean="0"/>
              <a:t>)</a:t>
            </a:r>
            <a:endParaRPr lang="en-US" sz="2000" dirty="0" smtClean="0"/>
          </a:p>
          <a:p>
            <a:pPr algn="just"/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38330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86200"/>
            <a:ext cx="5791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/>
              <a:t>Important methods of </a:t>
            </a:r>
            <a:r>
              <a:rPr lang="en-US" sz="2000" b="1" dirty="0" err="1" smtClean="0"/>
              <a:t>StringBuffer</a:t>
            </a:r>
            <a:r>
              <a:rPr lang="en-US" sz="2000" b="1" dirty="0" smtClean="0"/>
              <a:t> class</a:t>
            </a:r>
          </a:p>
          <a:p>
            <a:pPr algn="just"/>
            <a:r>
              <a:rPr lang="en-US" sz="2000" dirty="0" smtClean="0"/>
              <a:t>The following methods are some most commonly used methods of </a:t>
            </a:r>
            <a:r>
              <a:rPr lang="en-US" sz="2000" dirty="0" err="1" smtClean="0"/>
              <a:t>StringBuffer</a:t>
            </a:r>
            <a:r>
              <a:rPr lang="en-US" sz="2000" dirty="0" smtClean="0"/>
              <a:t> class.</a:t>
            </a:r>
          </a:p>
          <a:p>
            <a:pPr algn="just"/>
            <a:r>
              <a:rPr lang="en-US" sz="2000" b="1" dirty="0" smtClean="0"/>
              <a:t>append()</a:t>
            </a:r>
          </a:p>
          <a:p>
            <a:pPr algn="just"/>
            <a:r>
              <a:rPr lang="en-US" sz="2000" dirty="0" smtClean="0">
                <a:solidFill>
                  <a:srgbClr val="7030A0"/>
                </a:solidFill>
              </a:rPr>
              <a:t>This method will concatenate on the string representation of any type of data to the end of the invoking </a:t>
            </a:r>
            <a:r>
              <a:rPr lang="en-US" sz="2000" b="1" dirty="0" err="1" smtClean="0">
                <a:solidFill>
                  <a:srgbClr val="7030A0"/>
                </a:solidFill>
              </a:rPr>
              <a:t>StringBuffer</a:t>
            </a:r>
            <a:r>
              <a:rPr lang="en-US" sz="2000" dirty="0" smtClean="0">
                <a:solidFill>
                  <a:srgbClr val="7030A0"/>
                </a:solidFill>
              </a:rPr>
              <a:t> object.</a:t>
            </a:r>
            <a:r>
              <a:rPr lang="en-US" sz="2000" dirty="0" smtClean="0"/>
              <a:t> append() method has several overloaded forms.</a:t>
            </a:r>
          </a:p>
          <a:p>
            <a:pPr algn="just"/>
            <a:r>
              <a:rPr lang="en-US" sz="2000" i="1" dirty="0" err="1" smtClean="0">
                <a:solidFill>
                  <a:srgbClr val="FF0000"/>
                </a:solidFill>
              </a:rPr>
              <a:t>StringBuffer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append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String </a:t>
            </a:r>
            <a:r>
              <a:rPr lang="en-US" sz="2000" i="1" dirty="0" err="1" smtClean="0">
                <a:solidFill>
                  <a:srgbClr val="FF0000"/>
                </a:solidFill>
              </a:rPr>
              <a:t>str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</a:p>
          <a:p>
            <a:pPr algn="just"/>
            <a:r>
              <a:rPr lang="en-US" sz="2000" i="1" dirty="0" err="1" smtClean="0">
                <a:solidFill>
                  <a:srgbClr val="FF0000"/>
                </a:solidFill>
              </a:rPr>
              <a:t>StringBuffer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append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i="1" dirty="0" err="1" smtClean="0">
                <a:solidFill>
                  <a:srgbClr val="FF0000"/>
                </a:solidFill>
              </a:rPr>
              <a:t>int</a:t>
            </a:r>
            <a:r>
              <a:rPr lang="en-US" sz="2000" i="1" dirty="0" smtClean="0">
                <a:solidFill>
                  <a:srgbClr val="FF0000"/>
                </a:solidFill>
              </a:rPr>
              <a:t> n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</a:p>
          <a:p>
            <a:pPr algn="just"/>
            <a:r>
              <a:rPr lang="en-US" sz="2000" i="1" dirty="0" err="1" smtClean="0">
                <a:solidFill>
                  <a:srgbClr val="FF0000"/>
                </a:solidFill>
              </a:rPr>
              <a:t>StringBuffer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append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Object </a:t>
            </a:r>
            <a:r>
              <a:rPr lang="en-US" sz="2000" i="1" dirty="0" err="1" smtClean="0">
                <a:solidFill>
                  <a:srgbClr val="FF0000"/>
                </a:solidFill>
              </a:rPr>
              <a:t>obj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</a:p>
          <a:p>
            <a:pPr algn="just"/>
            <a:r>
              <a:rPr lang="en-US" sz="2000" dirty="0" smtClean="0"/>
              <a:t>The string representation of each parameter is appended to </a:t>
            </a:r>
            <a:r>
              <a:rPr lang="en-US" sz="2000" b="1" dirty="0" err="1" smtClean="0"/>
              <a:t>StringBuffer</a:t>
            </a:r>
            <a:r>
              <a:rPr lang="en-US" sz="2000" dirty="0" smtClean="0"/>
              <a:t> object.</a:t>
            </a:r>
          </a:p>
          <a:p>
            <a:pPr algn="just"/>
            <a:r>
              <a:rPr lang="en-US" sz="2000" b="1" dirty="0" err="1" smtClean="0"/>
              <a:t>StringBuffer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StringBuffer</a:t>
            </a:r>
            <a:r>
              <a:rPr lang="en-US" sz="2000" b="1" dirty="0" smtClean="0"/>
              <a:t>("test"); </a:t>
            </a:r>
          </a:p>
          <a:p>
            <a:pPr algn="just"/>
            <a:r>
              <a:rPr lang="en-US" sz="2000" b="1" dirty="0" err="1" smtClean="0"/>
              <a:t>str.append</a:t>
            </a:r>
            <a:r>
              <a:rPr lang="en-US" sz="2000" b="1" dirty="0" smtClean="0"/>
              <a:t>(123); </a:t>
            </a:r>
          </a:p>
          <a:p>
            <a:pPr algn="just"/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);</a:t>
            </a:r>
          </a:p>
          <a:p>
            <a:pPr algn="just"/>
            <a:r>
              <a:rPr lang="en-US" sz="2000" dirty="0" smtClean="0"/>
              <a:t> Output : test123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9037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insert()</a:t>
            </a:r>
          </a:p>
          <a:p>
            <a:pPr algn="just"/>
            <a:r>
              <a:rPr lang="en-US" sz="2000" dirty="0" smtClean="0"/>
              <a:t>This method inserts one string into another. Here are few forms of insert() method.</a:t>
            </a:r>
          </a:p>
          <a:p>
            <a:pPr algn="just"/>
            <a:r>
              <a:rPr lang="en-US" sz="2000" i="1" dirty="0" err="1" smtClean="0">
                <a:solidFill>
                  <a:srgbClr val="CC0066"/>
                </a:solidFill>
              </a:rPr>
              <a:t>StringBuffer</a:t>
            </a:r>
            <a:r>
              <a:rPr lang="en-US" sz="2000" dirty="0" smtClean="0">
                <a:solidFill>
                  <a:srgbClr val="CC0066"/>
                </a:solidFill>
              </a:rPr>
              <a:t> </a:t>
            </a:r>
            <a:r>
              <a:rPr lang="en-US" sz="2000" b="1" dirty="0" smtClean="0">
                <a:solidFill>
                  <a:srgbClr val="CC0066"/>
                </a:solidFill>
              </a:rPr>
              <a:t>insert</a:t>
            </a:r>
            <a:r>
              <a:rPr lang="en-US" sz="2000" dirty="0" smtClean="0">
                <a:solidFill>
                  <a:srgbClr val="CC0066"/>
                </a:solidFill>
              </a:rPr>
              <a:t>(</a:t>
            </a:r>
            <a:r>
              <a:rPr lang="en-US" sz="2000" i="1" dirty="0" err="1" smtClean="0">
                <a:solidFill>
                  <a:srgbClr val="CC0066"/>
                </a:solidFill>
              </a:rPr>
              <a:t>int</a:t>
            </a:r>
            <a:r>
              <a:rPr lang="en-US" sz="2000" i="1" dirty="0" smtClean="0">
                <a:solidFill>
                  <a:srgbClr val="CC0066"/>
                </a:solidFill>
              </a:rPr>
              <a:t> index</a:t>
            </a:r>
            <a:r>
              <a:rPr lang="en-US" sz="2000" dirty="0" smtClean="0">
                <a:solidFill>
                  <a:srgbClr val="CC0066"/>
                </a:solidFill>
              </a:rPr>
              <a:t>, </a:t>
            </a:r>
            <a:r>
              <a:rPr lang="en-US" sz="2000" i="1" dirty="0" smtClean="0">
                <a:solidFill>
                  <a:srgbClr val="CC0066"/>
                </a:solidFill>
              </a:rPr>
              <a:t>String </a:t>
            </a:r>
            <a:r>
              <a:rPr lang="en-US" sz="2000" i="1" dirty="0" err="1" smtClean="0">
                <a:solidFill>
                  <a:srgbClr val="CC0066"/>
                </a:solidFill>
              </a:rPr>
              <a:t>str</a:t>
            </a:r>
            <a:r>
              <a:rPr lang="en-US" sz="2000" dirty="0" smtClean="0">
                <a:solidFill>
                  <a:srgbClr val="CC0066"/>
                </a:solidFill>
              </a:rPr>
              <a:t>) </a:t>
            </a:r>
          </a:p>
          <a:p>
            <a:pPr algn="just"/>
            <a:r>
              <a:rPr lang="en-US" sz="2000" i="1" dirty="0" err="1" smtClean="0">
                <a:solidFill>
                  <a:srgbClr val="CC0066"/>
                </a:solidFill>
              </a:rPr>
              <a:t>StringBuffer</a:t>
            </a:r>
            <a:r>
              <a:rPr lang="en-US" sz="2000" dirty="0" smtClean="0">
                <a:solidFill>
                  <a:srgbClr val="CC0066"/>
                </a:solidFill>
              </a:rPr>
              <a:t> </a:t>
            </a:r>
            <a:r>
              <a:rPr lang="en-US" sz="2000" b="1" dirty="0" smtClean="0">
                <a:solidFill>
                  <a:srgbClr val="CC0066"/>
                </a:solidFill>
              </a:rPr>
              <a:t>insert</a:t>
            </a:r>
            <a:r>
              <a:rPr lang="en-US" sz="2000" dirty="0" smtClean="0">
                <a:solidFill>
                  <a:srgbClr val="CC0066"/>
                </a:solidFill>
              </a:rPr>
              <a:t>(</a:t>
            </a:r>
            <a:r>
              <a:rPr lang="en-US" sz="2000" i="1" dirty="0" err="1" smtClean="0">
                <a:solidFill>
                  <a:srgbClr val="CC0066"/>
                </a:solidFill>
              </a:rPr>
              <a:t>int</a:t>
            </a:r>
            <a:r>
              <a:rPr lang="en-US" sz="2000" i="1" dirty="0" smtClean="0">
                <a:solidFill>
                  <a:srgbClr val="CC0066"/>
                </a:solidFill>
              </a:rPr>
              <a:t> index</a:t>
            </a:r>
            <a:r>
              <a:rPr lang="en-US" sz="2000" dirty="0" smtClean="0">
                <a:solidFill>
                  <a:srgbClr val="CC0066"/>
                </a:solidFill>
              </a:rPr>
              <a:t>, </a:t>
            </a:r>
            <a:r>
              <a:rPr lang="en-US" sz="2000" i="1" dirty="0" err="1" smtClean="0">
                <a:solidFill>
                  <a:srgbClr val="CC0066"/>
                </a:solidFill>
              </a:rPr>
              <a:t>int</a:t>
            </a:r>
            <a:r>
              <a:rPr lang="en-US" sz="2000" i="1" dirty="0" smtClean="0">
                <a:solidFill>
                  <a:srgbClr val="CC0066"/>
                </a:solidFill>
              </a:rPr>
              <a:t> num</a:t>
            </a:r>
            <a:r>
              <a:rPr lang="en-US" sz="2000" dirty="0" smtClean="0">
                <a:solidFill>
                  <a:srgbClr val="CC0066"/>
                </a:solidFill>
              </a:rPr>
              <a:t>) </a:t>
            </a:r>
          </a:p>
          <a:p>
            <a:pPr algn="just"/>
            <a:r>
              <a:rPr lang="en-US" sz="2000" i="1" dirty="0" err="1" smtClean="0">
                <a:solidFill>
                  <a:srgbClr val="CC0066"/>
                </a:solidFill>
              </a:rPr>
              <a:t>StringBuffer</a:t>
            </a:r>
            <a:r>
              <a:rPr lang="en-US" sz="2000" dirty="0" smtClean="0">
                <a:solidFill>
                  <a:srgbClr val="CC0066"/>
                </a:solidFill>
              </a:rPr>
              <a:t> </a:t>
            </a:r>
            <a:r>
              <a:rPr lang="en-US" sz="2000" b="1" dirty="0" smtClean="0">
                <a:solidFill>
                  <a:srgbClr val="CC0066"/>
                </a:solidFill>
              </a:rPr>
              <a:t>insert</a:t>
            </a:r>
            <a:r>
              <a:rPr lang="en-US" sz="2000" dirty="0" smtClean="0">
                <a:solidFill>
                  <a:srgbClr val="CC0066"/>
                </a:solidFill>
              </a:rPr>
              <a:t>(</a:t>
            </a:r>
            <a:r>
              <a:rPr lang="en-US" sz="2000" i="1" dirty="0" err="1" smtClean="0">
                <a:solidFill>
                  <a:srgbClr val="CC0066"/>
                </a:solidFill>
              </a:rPr>
              <a:t>int</a:t>
            </a:r>
            <a:r>
              <a:rPr lang="en-US" sz="2000" i="1" dirty="0" smtClean="0">
                <a:solidFill>
                  <a:srgbClr val="CC0066"/>
                </a:solidFill>
              </a:rPr>
              <a:t> index</a:t>
            </a:r>
            <a:r>
              <a:rPr lang="en-US" sz="2000" dirty="0" smtClean="0">
                <a:solidFill>
                  <a:srgbClr val="CC0066"/>
                </a:solidFill>
              </a:rPr>
              <a:t>, </a:t>
            </a:r>
            <a:r>
              <a:rPr lang="en-US" sz="2000" i="1" dirty="0" smtClean="0">
                <a:solidFill>
                  <a:srgbClr val="CC0066"/>
                </a:solidFill>
              </a:rPr>
              <a:t>Object </a:t>
            </a:r>
            <a:r>
              <a:rPr lang="en-US" sz="2000" i="1" dirty="0" err="1" smtClean="0">
                <a:solidFill>
                  <a:srgbClr val="CC0066"/>
                </a:solidFill>
              </a:rPr>
              <a:t>obj</a:t>
            </a:r>
            <a:r>
              <a:rPr lang="en-US" sz="2000" dirty="0" smtClean="0">
                <a:solidFill>
                  <a:srgbClr val="CC0066"/>
                </a:solidFill>
              </a:rPr>
              <a:t>) </a:t>
            </a:r>
          </a:p>
          <a:p>
            <a:pPr algn="just"/>
            <a:r>
              <a:rPr lang="en-US" sz="2000" dirty="0" smtClean="0"/>
              <a:t>Here </a:t>
            </a:r>
            <a:r>
              <a:rPr lang="en-US" sz="2000" b="1" dirty="0" smtClean="0"/>
              <a:t>the first parameter gives the index at which position the string will be inserted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CC0066"/>
                </a:solidFill>
              </a:rPr>
              <a:t>string representation of second parameter is inserted into </a:t>
            </a:r>
            <a:r>
              <a:rPr lang="en-US" sz="2000" b="1" dirty="0" err="1" smtClean="0">
                <a:solidFill>
                  <a:srgbClr val="CC0066"/>
                </a:solidFill>
              </a:rPr>
              <a:t>StringBuffer</a:t>
            </a:r>
            <a:r>
              <a:rPr lang="en-US" sz="2000" dirty="0" smtClean="0">
                <a:solidFill>
                  <a:srgbClr val="CC0066"/>
                </a:solidFill>
              </a:rPr>
              <a:t> object.</a:t>
            </a:r>
          </a:p>
          <a:p>
            <a:pPr algn="just"/>
            <a:r>
              <a:rPr lang="en-US" sz="2000" b="1" dirty="0" err="1" smtClean="0"/>
              <a:t>StringBuffer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StringBuffer</a:t>
            </a:r>
            <a:r>
              <a:rPr lang="en-US" sz="2000" b="1" dirty="0" smtClean="0"/>
              <a:t>("test"); </a:t>
            </a:r>
          </a:p>
          <a:p>
            <a:pPr algn="just"/>
            <a:r>
              <a:rPr lang="en-US" sz="2000" b="1" dirty="0" err="1" smtClean="0"/>
              <a:t>str.insert</a:t>
            </a:r>
            <a:r>
              <a:rPr lang="en-US" sz="2000" b="1" dirty="0" smtClean="0"/>
              <a:t>(4, 123); </a:t>
            </a:r>
          </a:p>
          <a:p>
            <a:pPr algn="just"/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); </a:t>
            </a:r>
          </a:p>
          <a:p>
            <a:pPr algn="just"/>
            <a:r>
              <a:rPr lang="en-US" sz="2000" dirty="0" smtClean="0"/>
              <a:t>Output : test123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/>
              <a:t>reverse()</a:t>
            </a:r>
          </a:p>
          <a:p>
            <a:pPr algn="just"/>
            <a:r>
              <a:rPr lang="en-US" sz="2000" b="1" dirty="0" smtClean="0">
                <a:solidFill>
                  <a:srgbClr val="002060"/>
                </a:solidFill>
              </a:rPr>
              <a:t>This method reverses the characters within a </a:t>
            </a:r>
            <a:r>
              <a:rPr lang="en-US" sz="2000" b="1" dirty="0" err="1" smtClean="0">
                <a:solidFill>
                  <a:srgbClr val="002060"/>
                </a:solidFill>
              </a:rPr>
              <a:t>StringBuffer</a:t>
            </a:r>
            <a:r>
              <a:rPr lang="en-US" sz="2000" b="1" dirty="0" smtClean="0">
                <a:solidFill>
                  <a:srgbClr val="002060"/>
                </a:solidFill>
              </a:rPr>
              <a:t> object.</a:t>
            </a:r>
          </a:p>
          <a:p>
            <a:pPr algn="just"/>
            <a:r>
              <a:rPr lang="en-US" sz="2000" dirty="0" err="1" smtClean="0">
                <a:solidFill>
                  <a:srgbClr val="FF0000"/>
                </a:solidFill>
              </a:rPr>
              <a:t>StringBuffer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str</a:t>
            </a:r>
            <a:r>
              <a:rPr lang="en-US" sz="2000" dirty="0" smtClean="0">
                <a:solidFill>
                  <a:srgbClr val="FF0000"/>
                </a:solidFill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</a:rPr>
              <a:t>StringBuffer</a:t>
            </a:r>
            <a:r>
              <a:rPr lang="en-US" sz="2000" dirty="0" smtClean="0">
                <a:solidFill>
                  <a:srgbClr val="FF0000"/>
                </a:solidFill>
              </a:rPr>
              <a:t>("Hello"); </a:t>
            </a:r>
          </a:p>
          <a:p>
            <a:pPr algn="just"/>
            <a:r>
              <a:rPr lang="en-US" sz="2000" dirty="0" err="1" smtClean="0">
                <a:solidFill>
                  <a:srgbClr val="FF0000"/>
                </a:solidFill>
              </a:rPr>
              <a:t>str.reverse</a:t>
            </a:r>
            <a:r>
              <a:rPr lang="en-US" sz="2000" dirty="0" smtClean="0">
                <a:solidFill>
                  <a:srgbClr val="FF0000"/>
                </a:solidFill>
              </a:rPr>
              <a:t>(); </a:t>
            </a:r>
          </a:p>
          <a:p>
            <a:pPr algn="just"/>
            <a:r>
              <a:rPr lang="en-US" sz="20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str</a:t>
            </a:r>
            <a:r>
              <a:rPr lang="en-US" sz="2000" dirty="0" smtClean="0">
                <a:solidFill>
                  <a:srgbClr val="FF0000"/>
                </a:solidFill>
              </a:rPr>
              <a:t>); </a:t>
            </a:r>
            <a:r>
              <a:rPr lang="en-US" sz="2000" dirty="0" smtClean="0"/>
              <a:t>Output : </a:t>
            </a:r>
            <a:r>
              <a:rPr lang="en-US" sz="2000" dirty="0" err="1" smtClean="0"/>
              <a:t>olleH</a:t>
            </a:r>
            <a:endParaRPr lang="en-US" sz="2000" dirty="0" smtClean="0"/>
          </a:p>
          <a:p>
            <a:pPr algn="just"/>
            <a:r>
              <a:rPr lang="en-US" sz="2000" b="1" dirty="0" smtClean="0"/>
              <a:t>replace()</a:t>
            </a:r>
          </a:p>
          <a:p>
            <a:pPr algn="just"/>
            <a:r>
              <a:rPr lang="en-US" sz="2000" dirty="0" smtClean="0"/>
              <a:t>This method replaces the string from </a:t>
            </a:r>
            <a:r>
              <a:rPr lang="en-US" sz="2000" dirty="0" smtClean="0">
                <a:solidFill>
                  <a:srgbClr val="CC0066"/>
                </a:solidFill>
              </a:rPr>
              <a:t>specified start index to the end index.</a:t>
            </a:r>
          </a:p>
          <a:p>
            <a:pPr algn="just"/>
            <a:r>
              <a:rPr lang="en-US" sz="2000" b="1" dirty="0" err="1" smtClean="0"/>
              <a:t>StringBuffer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StringBuffer</a:t>
            </a:r>
            <a:r>
              <a:rPr lang="en-US" sz="2000" b="1" dirty="0" smtClean="0"/>
              <a:t>("Hello World"); </a:t>
            </a:r>
          </a:p>
          <a:p>
            <a:pPr algn="just"/>
            <a:r>
              <a:rPr lang="en-US" sz="2000" b="1" dirty="0" err="1" smtClean="0"/>
              <a:t>str.replace</a:t>
            </a:r>
            <a:r>
              <a:rPr lang="en-US" sz="2000" b="1" dirty="0" smtClean="0"/>
              <a:t>( 6, 11, "java");</a:t>
            </a:r>
          </a:p>
          <a:p>
            <a:pPr algn="just"/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); </a:t>
            </a:r>
            <a:r>
              <a:rPr lang="en-US" sz="2000" dirty="0" smtClean="0"/>
              <a:t>Output : Hello java</a:t>
            </a:r>
          </a:p>
          <a:p>
            <a:pPr algn="just"/>
            <a:r>
              <a:rPr lang="en-US" sz="2000" b="1" dirty="0" smtClean="0"/>
              <a:t>capacity()</a:t>
            </a:r>
          </a:p>
          <a:p>
            <a:pPr algn="just"/>
            <a:r>
              <a:rPr lang="en-US" sz="2000" dirty="0" smtClean="0"/>
              <a:t>This method returns the current capacity of </a:t>
            </a:r>
            <a:r>
              <a:rPr lang="en-US" sz="2000" b="1" dirty="0" err="1" smtClean="0"/>
              <a:t>StringBuffer</a:t>
            </a:r>
            <a:r>
              <a:rPr lang="en-US" sz="2000" dirty="0" smtClean="0"/>
              <a:t> object.</a:t>
            </a:r>
          </a:p>
          <a:p>
            <a:pPr algn="just"/>
            <a:r>
              <a:rPr lang="en-US" sz="2000" b="1" dirty="0" err="1" smtClean="0"/>
              <a:t>StringBuffer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StringBuffer</a:t>
            </a:r>
            <a:r>
              <a:rPr lang="en-US" sz="2000" b="1" dirty="0" smtClean="0"/>
              <a:t>(); </a:t>
            </a:r>
          </a:p>
          <a:p>
            <a:pPr algn="just"/>
            <a:r>
              <a:rPr lang="en-US" sz="2000" b="1" dirty="0" err="1" smtClean="0"/>
              <a:t>System.out.println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str.capacity</a:t>
            </a:r>
            <a:r>
              <a:rPr lang="en-US" sz="2000" b="1" dirty="0" smtClean="0"/>
              <a:t>() ); </a:t>
            </a:r>
            <a:r>
              <a:rPr lang="en-US" sz="2000" dirty="0" smtClean="0"/>
              <a:t>Output : 16</a:t>
            </a:r>
          </a:p>
          <a:p>
            <a:pPr algn="just"/>
            <a:r>
              <a:rPr lang="en-US" sz="2000" b="1" dirty="0" smtClean="0"/>
              <a:t>Note:</a:t>
            </a:r>
            <a:r>
              <a:rPr lang="en-US" sz="2000" dirty="0" smtClean="0"/>
              <a:t> Empty constructor reserves space for 16 characters. Therefore the output is 16.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StringBuilder</a:t>
            </a:r>
            <a:r>
              <a:rPr lang="en-US" sz="3200" b="1" dirty="0" smtClean="0"/>
              <a:t> 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4290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err="1" smtClean="0"/>
              <a:t>StringBuilder</a:t>
            </a:r>
            <a:r>
              <a:rPr lang="en-US" sz="2000" dirty="0" smtClean="0"/>
              <a:t> is identical to </a:t>
            </a:r>
            <a:r>
              <a:rPr lang="en-US" sz="2000" dirty="0" err="1" smtClean="0"/>
              <a:t>StringBuffer</a:t>
            </a:r>
            <a:r>
              <a:rPr lang="en-US" sz="2000" dirty="0" smtClean="0"/>
              <a:t> except for one important difference that </a:t>
            </a:r>
            <a:r>
              <a:rPr lang="en-US" sz="2000" b="1" dirty="0" smtClean="0"/>
              <a:t>it is not synchronized, which means it is not thread safe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rgbClr val="FF0066"/>
                </a:solidFill>
              </a:rPr>
              <a:t>Its because </a:t>
            </a:r>
            <a:r>
              <a:rPr lang="en-US" sz="2000" dirty="0" err="1" smtClean="0">
                <a:solidFill>
                  <a:srgbClr val="FF0066"/>
                </a:solidFill>
              </a:rPr>
              <a:t>StringBuilder</a:t>
            </a:r>
            <a:r>
              <a:rPr lang="en-US" sz="2000" dirty="0" smtClean="0">
                <a:solidFill>
                  <a:srgbClr val="FF0066"/>
                </a:solidFill>
              </a:rPr>
              <a:t> methods are not </a:t>
            </a:r>
            <a:r>
              <a:rPr lang="en-US" sz="2000" dirty="0" err="1" smtClean="0">
                <a:solidFill>
                  <a:srgbClr val="FF0066"/>
                </a:solidFill>
              </a:rPr>
              <a:t>synchronised</a:t>
            </a:r>
            <a:r>
              <a:rPr lang="en-US" sz="2000" dirty="0" smtClean="0">
                <a:solidFill>
                  <a:srgbClr val="FF0066"/>
                </a:solidFill>
              </a:rPr>
              <a:t>.</a:t>
            </a:r>
          </a:p>
          <a:p>
            <a:pPr algn="just"/>
            <a:r>
              <a:rPr lang="en-US" sz="2000" b="1" dirty="0" err="1" smtClean="0"/>
              <a:t>StringBuilder</a:t>
            </a:r>
            <a:r>
              <a:rPr lang="en-US" sz="2000" b="1" dirty="0" smtClean="0"/>
              <a:t> Constructors</a:t>
            </a:r>
          </a:p>
          <a:p>
            <a:pPr algn="just"/>
            <a:r>
              <a:rPr lang="en-US" sz="2000" b="1" dirty="0" err="1" smtClean="0"/>
              <a:t>StringBuilder</a:t>
            </a:r>
            <a:r>
              <a:rPr lang="en-US" sz="2000" dirty="0" smtClean="0"/>
              <a:t> ( ), </a:t>
            </a:r>
            <a:r>
              <a:rPr lang="en-US" sz="2000" dirty="0" smtClean="0">
                <a:solidFill>
                  <a:srgbClr val="CC0066"/>
                </a:solidFill>
              </a:rPr>
              <a:t>creates an empty </a:t>
            </a:r>
            <a:r>
              <a:rPr lang="en-US" sz="2000" dirty="0" err="1" smtClean="0">
                <a:solidFill>
                  <a:srgbClr val="CC0066"/>
                </a:solidFill>
              </a:rPr>
              <a:t>StringBuilder</a:t>
            </a:r>
            <a:r>
              <a:rPr lang="en-US" sz="2000" dirty="0" smtClean="0">
                <a:solidFill>
                  <a:srgbClr val="CC0066"/>
                </a:solidFill>
              </a:rPr>
              <a:t> and reserves room for 16 characters.</a:t>
            </a:r>
          </a:p>
          <a:p>
            <a:pPr algn="just"/>
            <a:r>
              <a:rPr lang="en-US" sz="2000" b="1" dirty="0" err="1" smtClean="0"/>
              <a:t>StringBuilder</a:t>
            </a:r>
            <a:r>
              <a:rPr lang="en-US" sz="2000" dirty="0" smtClean="0"/>
              <a:t> ( 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size</a:t>
            </a:r>
            <a:r>
              <a:rPr lang="en-US" sz="2000" dirty="0" smtClean="0"/>
              <a:t> ), </a:t>
            </a:r>
            <a:r>
              <a:rPr lang="en-US" sz="2000" dirty="0" smtClean="0">
                <a:solidFill>
                  <a:srgbClr val="002060"/>
                </a:solidFill>
              </a:rPr>
              <a:t>create an empty string and takes an integer argument to set capacity of the buffer.</a:t>
            </a:r>
          </a:p>
          <a:p>
            <a:pPr algn="just"/>
            <a:r>
              <a:rPr lang="en-US" sz="2000" b="1" dirty="0" err="1" smtClean="0"/>
              <a:t>StringBuilder</a:t>
            </a:r>
            <a:r>
              <a:rPr lang="en-US" sz="2000" dirty="0" smtClean="0"/>
              <a:t> ( </a:t>
            </a:r>
            <a:r>
              <a:rPr lang="en-US" sz="2000" i="1" dirty="0" smtClean="0"/>
              <a:t>String </a:t>
            </a:r>
            <a:r>
              <a:rPr lang="en-US" sz="2000" i="1" dirty="0" err="1" smtClean="0"/>
              <a:t>str</a:t>
            </a:r>
            <a:r>
              <a:rPr lang="en-US" sz="2000" dirty="0" smtClean="0"/>
              <a:t> ), create a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 and initialize it with string str.</a:t>
            </a:r>
          </a:p>
          <a:p>
            <a:pPr algn="just"/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637765"/>
            <a:ext cx="7239000" cy="222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Example of </a:t>
            </a:r>
            <a:r>
              <a:rPr lang="en-US" sz="2000" b="1" dirty="0" err="1" smtClean="0"/>
              <a:t>StringBuilder</a:t>
            </a:r>
            <a:endParaRPr lang="en-US" sz="2000" b="1" dirty="0" smtClean="0"/>
          </a:p>
          <a:p>
            <a:pPr algn="just"/>
            <a:r>
              <a:rPr lang="en-US" sz="2000" dirty="0" smtClean="0"/>
              <a:t>class Test { </a:t>
            </a:r>
          </a:p>
          <a:p>
            <a:pPr algn="just"/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{ </a:t>
            </a:r>
          </a:p>
          <a:p>
            <a:pPr algn="just"/>
            <a:r>
              <a:rPr lang="en-US" sz="2000" dirty="0" err="1" smtClean="0"/>
              <a:t>StringBuilder</a:t>
            </a:r>
            <a:r>
              <a:rPr lang="en-US" sz="2000" dirty="0" smtClean="0"/>
              <a:t> </a:t>
            </a:r>
            <a:r>
              <a:rPr lang="en-US" sz="2000" dirty="0" err="1" smtClean="0"/>
              <a:t>str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("study"); </a:t>
            </a:r>
          </a:p>
          <a:p>
            <a:pPr algn="just"/>
            <a:r>
              <a:rPr lang="en-US" sz="2000" dirty="0" err="1" smtClean="0"/>
              <a:t>str.append</a:t>
            </a:r>
            <a:r>
              <a:rPr lang="en-US" sz="2000" dirty="0" smtClean="0"/>
              <a:t>( "tonight" ); </a:t>
            </a:r>
          </a:p>
          <a:p>
            <a:pPr algn="just"/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str</a:t>
            </a:r>
            <a:r>
              <a:rPr lang="en-US" sz="2000" dirty="0" smtClean="0"/>
              <a:t>); </a:t>
            </a:r>
          </a:p>
          <a:p>
            <a:pPr algn="just"/>
            <a:r>
              <a:rPr lang="en-US" sz="2000" dirty="0" err="1" smtClean="0"/>
              <a:t>str.replace</a:t>
            </a:r>
            <a:r>
              <a:rPr lang="en-US" sz="2000" dirty="0" smtClean="0"/>
              <a:t>( 6, 13, "today"); </a:t>
            </a:r>
          </a:p>
          <a:p>
            <a:pPr algn="just"/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str</a:t>
            </a:r>
            <a:r>
              <a:rPr lang="en-US" sz="2000" dirty="0" smtClean="0"/>
              <a:t>); </a:t>
            </a:r>
          </a:p>
          <a:p>
            <a:pPr algn="just"/>
            <a:r>
              <a:rPr lang="en-US" sz="2000" dirty="0" err="1" smtClean="0"/>
              <a:t>str.reverse</a:t>
            </a:r>
            <a:r>
              <a:rPr lang="en-US" sz="2000" dirty="0" smtClean="0"/>
              <a:t>(); </a:t>
            </a:r>
          </a:p>
          <a:p>
            <a:pPr algn="just"/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str</a:t>
            </a:r>
            <a:r>
              <a:rPr lang="en-US" sz="2000" dirty="0" smtClean="0"/>
              <a:t>);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err="1" smtClean="0"/>
              <a:t>str.replace</a:t>
            </a:r>
            <a:r>
              <a:rPr lang="en-US" sz="2000" dirty="0" smtClean="0"/>
              <a:t>( 6, 13, "today"); } } </a:t>
            </a:r>
          </a:p>
          <a:p>
            <a:pPr algn="just"/>
            <a:r>
              <a:rPr lang="en-US" sz="2000" b="1" dirty="0" smtClean="0"/>
              <a:t>Output :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studytonight</a:t>
            </a:r>
            <a:r>
              <a:rPr lang="en-US" sz="2000" dirty="0" smtClean="0"/>
              <a:t> </a:t>
            </a:r>
            <a:r>
              <a:rPr lang="en-US" sz="2000" dirty="0" err="1" smtClean="0"/>
              <a:t>studyttoday</a:t>
            </a:r>
            <a:r>
              <a:rPr lang="en-US" sz="2000" dirty="0" smtClean="0"/>
              <a:t> </a:t>
            </a:r>
            <a:r>
              <a:rPr lang="en-US" sz="2000" dirty="0" err="1" smtClean="0"/>
              <a:t>yadottyduts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String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1355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String is probably the most commonly used class in java library. </a:t>
            </a:r>
          </a:p>
          <a:p>
            <a:pPr algn="just"/>
            <a:r>
              <a:rPr lang="en-US" sz="2400" b="1" dirty="0" smtClean="0"/>
              <a:t>String class is encapsulated under </a:t>
            </a:r>
            <a:r>
              <a:rPr lang="en-US" sz="2400" b="1" dirty="0" err="1" smtClean="0"/>
              <a:t>java.lang</a:t>
            </a:r>
            <a:r>
              <a:rPr lang="en-US" sz="2400" b="1" dirty="0" smtClean="0"/>
              <a:t> package. In java, every string that you create is actually an object of type String. </a:t>
            </a:r>
          </a:p>
          <a:p>
            <a:pPr algn="just"/>
            <a:r>
              <a:rPr lang="en-US" sz="2400" dirty="0" smtClean="0">
                <a:solidFill>
                  <a:srgbClr val="FF0066"/>
                </a:solidFill>
              </a:rPr>
              <a:t>One important thing to notice about string object is that string objects are immutable that means once a string object is created it cannot be altered.</a:t>
            </a:r>
          </a:p>
          <a:p>
            <a:pPr algn="just"/>
            <a:r>
              <a:rPr lang="en-US" sz="2400" b="1" dirty="0" smtClean="0"/>
              <a:t>What is an Immutable object?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An object whose state cannot be changed after it is created is known as an Immutable object. </a:t>
            </a:r>
          </a:p>
          <a:p>
            <a:pPr algn="just"/>
            <a:r>
              <a:rPr lang="en-US" sz="2400" dirty="0" smtClean="0"/>
              <a:t>String, Integer, Byte, Short, Float, Double and all other wrapper classes objects are immutable.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Creating a String object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String can be created in number of ways, here are a few ways of creating string object.</a:t>
            </a:r>
          </a:p>
          <a:p>
            <a:pPr algn="just"/>
            <a:r>
              <a:rPr lang="en-US" sz="2000" b="1" dirty="0" smtClean="0"/>
              <a:t>1) Using a String literal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String literal is a simple string enclosed in double quotes " ". A string literal is treated as a String object.</a:t>
            </a:r>
          </a:p>
          <a:p>
            <a:pPr algn="just"/>
            <a:r>
              <a:rPr lang="en-US" sz="2000" dirty="0" smtClean="0">
                <a:solidFill>
                  <a:srgbClr val="7030A0"/>
                </a:solidFill>
              </a:rPr>
              <a:t>String str1 = "Hello";</a:t>
            </a:r>
          </a:p>
          <a:p>
            <a:pPr algn="just"/>
            <a:r>
              <a:rPr lang="en-US" sz="2000" b="1" dirty="0" smtClean="0"/>
              <a:t>2) Using another String object</a:t>
            </a:r>
          </a:p>
          <a:p>
            <a:pPr algn="just"/>
            <a:r>
              <a:rPr lang="en-US" sz="2000" dirty="0" smtClean="0"/>
              <a:t>String str2 = new String(str1);</a:t>
            </a:r>
          </a:p>
          <a:p>
            <a:pPr algn="just"/>
            <a:r>
              <a:rPr lang="en-US" sz="2000" b="1" dirty="0" smtClean="0"/>
              <a:t>3)Using new Keyword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String str3 = new String("Java");</a:t>
            </a:r>
          </a:p>
          <a:p>
            <a:pPr algn="just"/>
            <a:r>
              <a:rPr lang="en-US" sz="2000" b="1" dirty="0" smtClean="0"/>
              <a:t>4) Using + operator (Concatenation)</a:t>
            </a:r>
          </a:p>
          <a:p>
            <a:pPr algn="just"/>
            <a:r>
              <a:rPr lang="en-US" sz="2000" dirty="0" smtClean="0"/>
              <a:t>String str4 = str1 + str2; or, String str5 = "hello"+"Java";</a:t>
            </a:r>
          </a:p>
          <a:p>
            <a:pPr algn="just"/>
            <a:r>
              <a:rPr lang="en-US" sz="2000" dirty="0" smtClean="0">
                <a:solidFill>
                  <a:srgbClr val="FF0066"/>
                </a:solidFill>
              </a:rPr>
              <a:t>String objects are stored in a special memory area known as </a:t>
            </a:r>
            <a:r>
              <a:rPr lang="en-US" sz="2000" b="1" dirty="0" smtClean="0">
                <a:solidFill>
                  <a:srgbClr val="FF0066"/>
                </a:solidFill>
              </a:rPr>
              <a:t>string constant pool</a:t>
            </a:r>
            <a:r>
              <a:rPr lang="en-US" sz="2000" dirty="0" smtClean="0">
                <a:solidFill>
                  <a:srgbClr val="FF0066"/>
                </a:solidFill>
              </a:rPr>
              <a:t> inside the heap memory.</a:t>
            </a:r>
            <a:endParaRPr lang="en-US" sz="2000" b="1" dirty="0" smtClean="0">
              <a:solidFill>
                <a:srgbClr val="FF0066"/>
              </a:solidFill>
            </a:endParaRP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21336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String object and How they are stored</a:t>
            </a:r>
          </a:p>
          <a:p>
            <a:pPr algn="just"/>
            <a:r>
              <a:rPr lang="en-US" sz="2000" dirty="0" smtClean="0"/>
              <a:t>When we create a new string object using string literal, </a:t>
            </a:r>
            <a:r>
              <a:rPr lang="en-US" sz="2000" dirty="0" smtClean="0">
                <a:solidFill>
                  <a:srgbClr val="FF0066"/>
                </a:solidFill>
              </a:rPr>
              <a:t>that string literal is added to the string pool, if it is not present there already.</a:t>
            </a:r>
          </a:p>
          <a:p>
            <a:pPr algn="just"/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= "Hello";</a:t>
            </a:r>
          </a:p>
          <a:p>
            <a:pPr algn="just"/>
            <a:r>
              <a:rPr lang="en-US" sz="2000" dirty="0" smtClean="0"/>
              <a:t>String str2=</a:t>
            </a:r>
            <a:r>
              <a:rPr lang="en-US" sz="2000" dirty="0" err="1" smtClean="0"/>
              <a:t>str</a:t>
            </a:r>
            <a:r>
              <a:rPr lang="en-US" sz="2000" dirty="0" smtClean="0"/>
              <a:t>;</a:t>
            </a:r>
          </a:p>
          <a:p>
            <a:pPr algn="just"/>
            <a:endParaRPr lang="en-US" sz="2000" dirty="0"/>
          </a:p>
        </p:txBody>
      </p:sp>
      <p:pic>
        <p:nvPicPr>
          <p:cNvPr id="1026" name="Picture 2" descr="Creating String in he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5200"/>
            <a:ext cx="4441903" cy="2276476"/>
          </a:xfrm>
          <a:prstGeom prst="rect">
            <a:avLst/>
          </a:prstGeom>
          <a:noFill/>
        </p:spPr>
      </p:pic>
      <p:pic>
        <p:nvPicPr>
          <p:cNvPr id="1028" name="Picture 4" descr="Creating String in he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19400"/>
            <a:ext cx="4191000" cy="2667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334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66"/>
                </a:solidFill>
              </a:rPr>
              <a:t>But if we change the new string, its reference gets modified.</a:t>
            </a:r>
          </a:p>
          <a:p>
            <a:r>
              <a:rPr lang="en-US" sz="2400" dirty="0" smtClean="0">
                <a:solidFill>
                  <a:srgbClr val="FF0066"/>
                </a:solidFill>
              </a:rPr>
              <a:t>str2=str2.concat("world");</a:t>
            </a:r>
            <a:endParaRPr lang="en-US" sz="2400" dirty="0">
              <a:solidFill>
                <a:srgbClr val="FF0066"/>
              </a:solidFill>
            </a:endParaRPr>
          </a:p>
        </p:txBody>
      </p:sp>
      <p:pic>
        <p:nvPicPr>
          <p:cNvPr id="17411" name="Picture 3" descr="Creating String in he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6096000" cy="311181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Concatenating String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are 2 methods to concatenate two or more string.</a:t>
            </a:r>
          </a:p>
          <a:p>
            <a:r>
              <a:rPr lang="en-US" sz="2000" dirty="0" smtClean="0"/>
              <a:t>Using </a:t>
            </a:r>
            <a:r>
              <a:rPr lang="en-US" sz="2000" b="1" dirty="0" err="1" smtClean="0"/>
              <a:t>concat</a:t>
            </a:r>
            <a:r>
              <a:rPr lang="en-US" sz="2000" b="1" dirty="0" smtClean="0"/>
              <a:t>()</a:t>
            </a:r>
            <a:r>
              <a:rPr lang="en-US" sz="2000" dirty="0" smtClean="0"/>
              <a:t> method</a:t>
            </a:r>
          </a:p>
          <a:p>
            <a:r>
              <a:rPr lang="en-US" sz="2000" dirty="0" smtClean="0"/>
              <a:t>Using + operator</a:t>
            </a:r>
            <a:br>
              <a:rPr lang="en-US" sz="2000" dirty="0" smtClean="0"/>
            </a:br>
            <a:r>
              <a:rPr lang="en-US" sz="2000" b="1" dirty="0" smtClean="0"/>
              <a:t>1) Using </a:t>
            </a:r>
            <a:r>
              <a:rPr lang="en-US" sz="2000" b="1" dirty="0" err="1" smtClean="0"/>
              <a:t>concat</a:t>
            </a:r>
            <a:r>
              <a:rPr lang="en-US" sz="2000" b="1" dirty="0" smtClean="0"/>
              <a:t>() method</a:t>
            </a:r>
          </a:p>
          <a:p>
            <a:r>
              <a:rPr lang="en-US" sz="2000" dirty="0" smtClean="0">
                <a:solidFill>
                  <a:srgbClr val="FF0066"/>
                </a:solidFill>
              </a:rPr>
              <a:t>String s = "Hello";</a:t>
            </a:r>
          </a:p>
          <a:p>
            <a:r>
              <a:rPr lang="en-US" sz="2000" dirty="0" smtClean="0">
                <a:solidFill>
                  <a:srgbClr val="FF0066"/>
                </a:solidFill>
              </a:rPr>
              <a:t> String </a:t>
            </a:r>
            <a:r>
              <a:rPr lang="en-US" sz="2000" dirty="0" err="1" smtClean="0">
                <a:solidFill>
                  <a:srgbClr val="FF0066"/>
                </a:solidFill>
              </a:rPr>
              <a:t>str</a:t>
            </a:r>
            <a:r>
              <a:rPr lang="en-US" sz="2000" dirty="0" smtClean="0">
                <a:solidFill>
                  <a:srgbClr val="FF0066"/>
                </a:solidFill>
              </a:rPr>
              <a:t> = "Java"; </a:t>
            </a:r>
          </a:p>
          <a:p>
            <a:r>
              <a:rPr lang="en-US" sz="2000" dirty="0" smtClean="0">
                <a:solidFill>
                  <a:srgbClr val="FF0066"/>
                </a:solidFill>
              </a:rPr>
              <a:t>String str2 = </a:t>
            </a:r>
            <a:r>
              <a:rPr lang="en-US" sz="2000" dirty="0" err="1" smtClean="0">
                <a:solidFill>
                  <a:srgbClr val="FF0066"/>
                </a:solidFill>
              </a:rPr>
              <a:t>s.concat</a:t>
            </a:r>
            <a:r>
              <a:rPr lang="en-US" sz="2000" dirty="0" smtClean="0">
                <a:solidFill>
                  <a:srgbClr val="FF0066"/>
                </a:solidFill>
              </a:rPr>
              <a:t>(</a:t>
            </a:r>
            <a:r>
              <a:rPr lang="en-US" sz="2000" dirty="0" err="1" smtClean="0">
                <a:solidFill>
                  <a:srgbClr val="FF0066"/>
                </a:solidFill>
              </a:rPr>
              <a:t>str</a:t>
            </a:r>
            <a:r>
              <a:rPr lang="en-US" sz="2000" dirty="0" smtClean="0">
                <a:solidFill>
                  <a:srgbClr val="FF0066"/>
                </a:solidFill>
              </a:rPr>
              <a:t>); </a:t>
            </a:r>
          </a:p>
          <a:p>
            <a:r>
              <a:rPr lang="en-US" sz="2000" dirty="0" smtClean="0">
                <a:solidFill>
                  <a:srgbClr val="FF0066"/>
                </a:solidFill>
              </a:rPr>
              <a:t>String str1 = "</a:t>
            </a:r>
            <a:r>
              <a:rPr lang="en-US" sz="2000" dirty="0" err="1" smtClean="0">
                <a:solidFill>
                  <a:srgbClr val="FF0066"/>
                </a:solidFill>
              </a:rPr>
              <a:t>Hello".concat</a:t>
            </a:r>
            <a:r>
              <a:rPr lang="en-US" sz="2000" dirty="0" smtClean="0">
                <a:solidFill>
                  <a:srgbClr val="FF0066"/>
                </a:solidFill>
              </a:rPr>
              <a:t>("Java"); </a:t>
            </a:r>
          </a:p>
          <a:p>
            <a:r>
              <a:rPr lang="en-US" sz="2000" b="1" dirty="0" smtClean="0"/>
              <a:t>2) Using + operator</a:t>
            </a:r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</a:t>
            </a:r>
            <a:r>
              <a:rPr lang="en-US" sz="2000" dirty="0" err="1" smtClean="0"/>
              <a:t>Rahul</a:t>
            </a:r>
            <a:r>
              <a:rPr lang="en-US" sz="2000" dirty="0" smtClean="0"/>
              <a:t>"; </a:t>
            </a:r>
          </a:p>
          <a:p>
            <a:r>
              <a:rPr lang="en-US" sz="2000" dirty="0" smtClean="0"/>
              <a:t>String str1 = "</a:t>
            </a:r>
            <a:r>
              <a:rPr lang="en-US" sz="2000" dirty="0" err="1" smtClean="0"/>
              <a:t>Dravid</a:t>
            </a:r>
            <a:r>
              <a:rPr lang="en-US" sz="2000" dirty="0" smtClean="0"/>
              <a:t>"; </a:t>
            </a:r>
          </a:p>
          <a:p>
            <a:r>
              <a:rPr lang="en-US" sz="2000" dirty="0" smtClean="0"/>
              <a:t>String str2 = </a:t>
            </a:r>
            <a:r>
              <a:rPr lang="en-US" sz="2000" dirty="0" err="1" smtClean="0"/>
              <a:t>str</a:t>
            </a:r>
            <a:r>
              <a:rPr lang="en-US" sz="2000" dirty="0" smtClean="0"/>
              <a:t> + str1; </a:t>
            </a:r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st</a:t>
            </a:r>
            <a:r>
              <a:rPr lang="en-US" sz="2000" dirty="0" smtClean="0"/>
              <a:t> = "</a:t>
            </a:r>
            <a:r>
              <a:rPr lang="en-US" sz="2000" dirty="0" err="1" smtClean="0"/>
              <a:t>Rahul</a:t>
            </a:r>
            <a:r>
              <a:rPr lang="en-US" sz="2000" dirty="0" smtClean="0"/>
              <a:t>"+"</a:t>
            </a:r>
            <a:r>
              <a:rPr lang="en-US" sz="2000" dirty="0" err="1" smtClean="0"/>
              <a:t>Dravid</a:t>
            </a:r>
            <a:r>
              <a:rPr lang="en-US" sz="2000" dirty="0" smtClean="0"/>
              <a:t>";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String Comparison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686800" cy="55626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FF0066"/>
                </a:solidFill>
              </a:rPr>
              <a:t>String comparison can be done in 3 ways.</a:t>
            </a:r>
          </a:p>
          <a:p>
            <a:pPr lvl="1"/>
            <a:r>
              <a:rPr lang="en-US" sz="1400" dirty="0" smtClean="0"/>
              <a:t>Using </a:t>
            </a:r>
            <a:r>
              <a:rPr lang="en-US" sz="1400" b="1" dirty="0" smtClean="0"/>
              <a:t>equals()</a:t>
            </a:r>
            <a:r>
              <a:rPr lang="en-US" sz="1400" dirty="0" smtClean="0"/>
              <a:t> method</a:t>
            </a:r>
          </a:p>
          <a:p>
            <a:pPr lvl="1"/>
            <a:r>
              <a:rPr lang="en-US" sz="1400" dirty="0" smtClean="0"/>
              <a:t>Using == operator</a:t>
            </a:r>
          </a:p>
          <a:p>
            <a:pPr lvl="1"/>
            <a:r>
              <a:rPr lang="en-US" sz="1400" dirty="0" smtClean="0"/>
              <a:t>By </a:t>
            </a:r>
            <a:r>
              <a:rPr lang="en-US" sz="1400" b="1" dirty="0" err="1" smtClean="0"/>
              <a:t>CompareTo</a:t>
            </a:r>
            <a:r>
              <a:rPr lang="en-US" sz="1400" b="1" dirty="0" smtClean="0"/>
              <a:t>()</a:t>
            </a:r>
            <a:r>
              <a:rPr lang="en-US" sz="1400" dirty="0" smtClean="0"/>
              <a:t> method</a:t>
            </a:r>
          </a:p>
          <a:p>
            <a:r>
              <a:rPr lang="en-US" sz="1800" b="1" dirty="0" smtClean="0"/>
              <a:t>Using equals() method</a:t>
            </a:r>
          </a:p>
          <a:p>
            <a:r>
              <a:rPr lang="en-US" sz="1800" dirty="0" smtClean="0">
                <a:solidFill>
                  <a:srgbClr val="FF0066"/>
                </a:solidFill>
              </a:rPr>
              <a:t>equals() method compares two strings for equality. Its general syntax is,</a:t>
            </a:r>
          </a:p>
          <a:p>
            <a:r>
              <a:rPr lang="en-US" sz="1800" i="1" dirty="0" err="1" smtClean="0">
                <a:solidFill>
                  <a:srgbClr val="FF0066"/>
                </a:solidFill>
              </a:rPr>
              <a:t>boolean</a:t>
            </a:r>
            <a:r>
              <a:rPr lang="en-US" sz="1800" dirty="0" smtClean="0">
                <a:solidFill>
                  <a:srgbClr val="FF0066"/>
                </a:solidFill>
              </a:rPr>
              <a:t> </a:t>
            </a:r>
            <a:r>
              <a:rPr lang="en-US" sz="1800" b="1" dirty="0" smtClean="0">
                <a:solidFill>
                  <a:srgbClr val="FF0066"/>
                </a:solidFill>
              </a:rPr>
              <a:t>equals</a:t>
            </a:r>
            <a:r>
              <a:rPr lang="en-US" sz="1800" dirty="0" smtClean="0">
                <a:solidFill>
                  <a:srgbClr val="FF0066"/>
                </a:solidFill>
              </a:rPr>
              <a:t> (Object </a:t>
            </a:r>
            <a:r>
              <a:rPr lang="en-US" sz="1800" i="1" dirty="0" err="1" smtClean="0">
                <a:solidFill>
                  <a:srgbClr val="FF0066"/>
                </a:solidFill>
              </a:rPr>
              <a:t>str</a:t>
            </a:r>
            <a:r>
              <a:rPr lang="en-US" sz="1800" dirty="0" smtClean="0">
                <a:solidFill>
                  <a:srgbClr val="FF0066"/>
                </a:solidFill>
              </a:rPr>
              <a:t>) </a:t>
            </a:r>
          </a:p>
          <a:p>
            <a:r>
              <a:rPr lang="en-US" sz="1800" dirty="0" smtClean="0"/>
              <a:t>It compares the content of the strings. It will return </a:t>
            </a:r>
            <a:r>
              <a:rPr lang="en-US" sz="1800" b="1" dirty="0" smtClean="0"/>
              <a:t>true</a:t>
            </a:r>
            <a:r>
              <a:rPr lang="en-US" sz="1800" dirty="0" smtClean="0"/>
              <a:t> if string matches, else returns </a:t>
            </a:r>
            <a:r>
              <a:rPr lang="en-US" sz="1800" b="1" dirty="0" smtClean="0"/>
              <a:t>false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String s = "Hell"; </a:t>
            </a:r>
          </a:p>
          <a:p>
            <a:r>
              <a:rPr lang="en-US" sz="1800" dirty="0" smtClean="0"/>
              <a:t>String s1 = "Hello"; </a:t>
            </a:r>
          </a:p>
          <a:p>
            <a:r>
              <a:rPr lang="en-US" sz="1800" dirty="0" smtClean="0"/>
              <a:t>String s2 = "Hello"; </a:t>
            </a:r>
          </a:p>
          <a:p>
            <a:r>
              <a:rPr lang="en-US" sz="1800" dirty="0" smtClean="0"/>
              <a:t>s1.equals(s2); //true </a:t>
            </a:r>
            <a:r>
              <a:rPr lang="en-US" sz="1800" dirty="0" err="1" smtClean="0"/>
              <a:t>s.equals</a:t>
            </a:r>
            <a:r>
              <a:rPr lang="en-US" sz="1800" dirty="0" smtClean="0"/>
              <a:t>(s1) ; //false</a:t>
            </a:r>
          </a:p>
          <a:p>
            <a:r>
              <a:rPr lang="en-US" sz="1800" b="1" dirty="0" smtClean="0"/>
              <a:t>Using == operator</a:t>
            </a:r>
          </a:p>
          <a:p>
            <a:r>
              <a:rPr lang="en-US" sz="1800" dirty="0" smtClean="0">
                <a:solidFill>
                  <a:srgbClr val="FF0066"/>
                </a:solidFill>
              </a:rPr>
              <a:t>== operator compares two object references to check whether they refer to same instance. This also, will return </a:t>
            </a:r>
            <a:r>
              <a:rPr lang="en-US" sz="1800" b="1" dirty="0" smtClean="0">
                <a:solidFill>
                  <a:srgbClr val="FF0066"/>
                </a:solidFill>
              </a:rPr>
              <a:t>true</a:t>
            </a:r>
            <a:r>
              <a:rPr lang="en-US" sz="1800" dirty="0" smtClean="0">
                <a:solidFill>
                  <a:srgbClr val="FF0066"/>
                </a:solidFill>
              </a:rPr>
              <a:t> on successful match.</a:t>
            </a:r>
          </a:p>
          <a:p>
            <a:r>
              <a:rPr lang="en-US" sz="1800" dirty="0" smtClean="0"/>
              <a:t>String s1 = "Java";</a:t>
            </a:r>
          </a:p>
          <a:p>
            <a:r>
              <a:rPr lang="en-US" sz="1800" dirty="0" smtClean="0"/>
              <a:t> String s2 = "Java"; </a:t>
            </a:r>
          </a:p>
          <a:p>
            <a:r>
              <a:rPr lang="en-US" sz="1800" dirty="0" smtClean="0"/>
              <a:t>String s3 = new string ("Java"); </a:t>
            </a:r>
          </a:p>
          <a:p>
            <a:r>
              <a:rPr lang="en-US" sz="1800" dirty="0" smtClean="0"/>
              <a:t>test(s1 == s2) //true test(s1 == s3)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ata Warehouse Back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6324600" cy="2971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3124200"/>
            <a:ext cx="89289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/>
              <a:t>By </a:t>
            </a:r>
            <a:r>
              <a:rPr lang="en-US" b="1" dirty="0" err="1" smtClean="0"/>
              <a:t>compareTo</a:t>
            </a:r>
            <a:r>
              <a:rPr lang="en-US" b="1" dirty="0" smtClean="0"/>
              <a:t>() method</a:t>
            </a:r>
          </a:p>
          <a:p>
            <a:pPr algn="just"/>
            <a:r>
              <a:rPr lang="en-US" dirty="0" err="1" smtClean="0">
                <a:solidFill>
                  <a:srgbClr val="FF0066"/>
                </a:solidFill>
              </a:rPr>
              <a:t>compareTo</a:t>
            </a:r>
            <a:r>
              <a:rPr lang="en-US" dirty="0" smtClean="0">
                <a:solidFill>
                  <a:srgbClr val="FF0066"/>
                </a:solidFill>
              </a:rPr>
              <a:t>() method compares values and returns an </a:t>
            </a:r>
            <a:r>
              <a:rPr lang="en-US" dirty="0" err="1" smtClean="0">
                <a:solidFill>
                  <a:srgbClr val="FF0066"/>
                </a:solidFill>
              </a:rPr>
              <a:t>int</a:t>
            </a:r>
            <a:r>
              <a:rPr lang="en-US" dirty="0" smtClean="0">
                <a:solidFill>
                  <a:srgbClr val="FF0066"/>
                </a:solidFill>
              </a:rPr>
              <a:t> which tells if the string compared is </a:t>
            </a:r>
          </a:p>
          <a:p>
            <a:pPr algn="just"/>
            <a:r>
              <a:rPr lang="en-US" dirty="0" smtClean="0">
                <a:solidFill>
                  <a:srgbClr val="FF0066"/>
                </a:solidFill>
              </a:rPr>
              <a:t>less than, equal to or greater than the other string. It compares the String based on natural </a:t>
            </a:r>
          </a:p>
          <a:p>
            <a:pPr algn="just"/>
            <a:r>
              <a:rPr lang="en-US" dirty="0" smtClean="0">
                <a:solidFill>
                  <a:srgbClr val="FF0066"/>
                </a:solidFill>
              </a:rPr>
              <a:t>Ordering  </a:t>
            </a:r>
            <a:r>
              <a:rPr lang="en-US" dirty="0" err="1" smtClean="0">
                <a:solidFill>
                  <a:srgbClr val="FF0066"/>
                </a:solidFill>
              </a:rPr>
              <a:t>i.e</a:t>
            </a:r>
            <a:r>
              <a:rPr lang="en-US" dirty="0" smtClean="0">
                <a:solidFill>
                  <a:srgbClr val="FF0066"/>
                </a:solidFill>
              </a:rPr>
              <a:t> alphabetically. </a:t>
            </a:r>
          </a:p>
          <a:p>
            <a:pPr algn="just"/>
            <a:r>
              <a:rPr lang="en-US" dirty="0" smtClean="0"/>
              <a:t>Its general syntax is,</a:t>
            </a:r>
          </a:p>
          <a:p>
            <a:pPr lvl="1" algn="just"/>
            <a:r>
              <a:rPr lang="en-US" b="1" i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compareTo</a:t>
            </a:r>
            <a:r>
              <a:rPr lang="en-US" b="1" dirty="0" smtClean="0"/>
              <a:t>(String </a:t>
            </a:r>
            <a:r>
              <a:rPr lang="en-US" b="1" i="1" dirty="0" err="1" smtClean="0"/>
              <a:t>str</a:t>
            </a:r>
            <a:r>
              <a:rPr lang="en-US" b="1" dirty="0" smtClean="0"/>
              <a:t>)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String s1 = "</a:t>
            </a:r>
            <a:r>
              <a:rPr lang="en-US" dirty="0" err="1" smtClean="0">
                <a:solidFill>
                  <a:srgbClr val="FF0000"/>
                </a:solidFill>
              </a:rPr>
              <a:t>Abhi</a:t>
            </a:r>
            <a:r>
              <a:rPr lang="en-US" dirty="0" smtClean="0">
                <a:solidFill>
                  <a:srgbClr val="FF0000"/>
                </a:solidFill>
              </a:rPr>
              <a:t>";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String s2 = "</a:t>
            </a:r>
            <a:r>
              <a:rPr lang="en-US" dirty="0" err="1" smtClean="0">
                <a:solidFill>
                  <a:srgbClr val="FF0000"/>
                </a:solidFill>
              </a:rPr>
              <a:t>Viraaj</a:t>
            </a:r>
            <a:r>
              <a:rPr lang="en-US" dirty="0" smtClean="0">
                <a:solidFill>
                  <a:srgbClr val="FF0000"/>
                </a:solidFill>
              </a:rPr>
              <a:t>";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String s3 = "</a:t>
            </a:r>
            <a:r>
              <a:rPr lang="en-US" dirty="0" err="1" smtClean="0">
                <a:solidFill>
                  <a:srgbClr val="FF0000"/>
                </a:solidFill>
              </a:rPr>
              <a:t>Abhi</a:t>
            </a:r>
            <a:r>
              <a:rPr lang="en-US" dirty="0" smtClean="0">
                <a:solidFill>
                  <a:srgbClr val="FF0000"/>
                </a:solidFill>
              </a:rPr>
              <a:t>"; </a:t>
            </a:r>
          </a:p>
          <a:p>
            <a:pPr algn="just"/>
            <a:r>
              <a:rPr lang="en-US" dirty="0" smtClean="0"/>
              <a:t>s1.compareTo(S2); //return -1 because s1 &lt; s2 </a:t>
            </a:r>
          </a:p>
          <a:p>
            <a:pPr algn="just"/>
            <a:r>
              <a:rPr lang="en-US" dirty="0" smtClean="0"/>
              <a:t>s1.compareTo(S3); //return 0 because s1 == s3 </a:t>
            </a:r>
          </a:p>
          <a:p>
            <a:pPr algn="just"/>
            <a:r>
              <a:rPr lang="en-US" dirty="0" smtClean="0"/>
              <a:t>s2.compareTo(s1); //return 1 because s2 &gt; s1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String class functions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 smtClean="0"/>
              <a:t>String class function</a:t>
            </a:r>
          </a:p>
          <a:p>
            <a:pPr algn="just"/>
            <a:r>
              <a:rPr lang="en-US" dirty="0" smtClean="0"/>
              <a:t>The following methods are some of the most commonly used methods of String class.</a:t>
            </a:r>
          </a:p>
          <a:p>
            <a:pPr algn="just"/>
            <a:r>
              <a:rPr lang="en-US" b="1" dirty="0" err="1" smtClean="0"/>
              <a:t>charAt</a:t>
            </a:r>
            <a:r>
              <a:rPr lang="en-US" b="1" dirty="0" smtClean="0"/>
              <a:t>()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charAt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>
                <a:solidFill>
                  <a:srgbClr val="FF0000"/>
                </a:solidFill>
              </a:rPr>
              <a:t> function returns the character located at the specified index.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 = "tonight";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str.charAt</a:t>
            </a:r>
            <a:r>
              <a:rPr lang="en-US" dirty="0" smtClean="0">
                <a:solidFill>
                  <a:srgbClr val="FF0000"/>
                </a:solidFill>
              </a:rPr>
              <a:t>(2)); Output : u</a:t>
            </a:r>
          </a:p>
          <a:p>
            <a:pPr algn="just"/>
            <a:r>
              <a:rPr lang="en-US" b="1" dirty="0" smtClean="0"/>
              <a:t>Note: </a:t>
            </a:r>
            <a:r>
              <a:rPr lang="en-US" dirty="0" smtClean="0"/>
              <a:t>Index of a String starts from 0, hence </a:t>
            </a:r>
            <a:r>
              <a:rPr lang="en-US" dirty="0" err="1" smtClean="0"/>
              <a:t>str.charAt</a:t>
            </a:r>
            <a:r>
              <a:rPr lang="en-US" dirty="0" smtClean="0"/>
              <a:t>(2) means third character of the String str.</a:t>
            </a:r>
          </a:p>
          <a:p>
            <a:pPr algn="just"/>
            <a:r>
              <a:rPr lang="en-US" b="1" dirty="0" err="1" smtClean="0"/>
              <a:t>equalsIgnoreCase</a:t>
            </a:r>
            <a:r>
              <a:rPr lang="en-US" b="1" dirty="0" smtClean="0"/>
              <a:t>()</a:t>
            </a:r>
          </a:p>
          <a:p>
            <a:pPr algn="just"/>
            <a:r>
              <a:rPr lang="en-US" b="1" dirty="0" err="1" smtClean="0">
                <a:solidFill>
                  <a:srgbClr val="7030A0"/>
                </a:solidFill>
              </a:rPr>
              <a:t>equalsIgnoreCase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en-US" dirty="0" smtClean="0">
                <a:solidFill>
                  <a:srgbClr val="7030A0"/>
                </a:solidFill>
              </a:rPr>
              <a:t> determines the equality of two Strings, ignoring </a:t>
            </a:r>
            <a:r>
              <a:rPr lang="en-US" dirty="0" err="1" smtClean="0">
                <a:solidFill>
                  <a:srgbClr val="7030A0"/>
                </a:solidFill>
              </a:rPr>
              <a:t>thier</a:t>
            </a:r>
            <a:r>
              <a:rPr lang="en-US" dirty="0" smtClean="0">
                <a:solidFill>
                  <a:srgbClr val="7030A0"/>
                </a:solidFill>
              </a:rPr>
              <a:t> case (upper or lower case doesn't matters with this </a:t>
            </a:r>
            <a:r>
              <a:rPr lang="en-US" dirty="0" err="1" smtClean="0">
                <a:solidFill>
                  <a:srgbClr val="7030A0"/>
                </a:solidFill>
              </a:rPr>
              <a:t>fuction</a:t>
            </a:r>
            <a:r>
              <a:rPr lang="en-US" dirty="0" smtClean="0">
                <a:solidFill>
                  <a:srgbClr val="7030A0"/>
                </a:solidFill>
              </a:rPr>
              <a:t> ).</a:t>
            </a:r>
          </a:p>
          <a:p>
            <a:pPr algn="just"/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"java"; </a:t>
            </a:r>
          </a:p>
          <a:p>
            <a:pPr algn="just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str.equalsIgnoreCase</a:t>
            </a:r>
            <a:r>
              <a:rPr lang="en-US" dirty="0" smtClean="0"/>
              <a:t>("JAVA")); Output : true</a:t>
            </a:r>
          </a:p>
          <a:p>
            <a:pPr algn="just"/>
            <a:r>
              <a:rPr lang="en-US" b="1" dirty="0" smtClean="0"/>
              <a:t>length()</a:t>
            </a:r>
          </a:p>
          <a:p>
            <a:pPr algn="just"/>
            <a:r>
              <a:rPr lang="en-US" dirty="0" smtClean="0"/>
              <a:t>length() function returns the number of characters in a String.</a:t>
            </a:r>
          </a:p>
          <a:p>
            <a:pPr algn="just"/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"Count me"; </a:t>
            </a:r>
          </a:p>
          <a:p>
            <a:pPr algn="just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str.length</a:t>
            </a:r>
            <a:r>
              <a:rPr lang="en-US" dirty="0" smtClean="0"/>
              <a:t>()); Output : 8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seconditb(sana)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601</Words>
  <Application>Microsoft Office PowerPoint</Application>
  <PresentationFormat>On-screen Show (4:3)</PresentationFormat>
  <Paragraphs>229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String  Handling </vt:lpstr>
      <vt:lpstr>String</vt:lpstr>
      <vt:lpstr>Creating a String object</vt:lpstr>
      <vt:lpstr>Slide 4</vt:lpstr>
      <vt:lpstr>Slide 5</vt:lpstr>
      <vt:lpstr>Concatenating String</vt:lpstr>
      <vt:lpstr>String Comparison</vt:lpstr>
      <vt:lpstr>Slide 8</vt:lpstr>
      <vt:lpstr>String class functions</vt:lpstr>
      <vt:lpstr>Slide 10</vt:lpstr>
      <vt:lpstr>Slide 11</vt:lpstr>
      <vt:lpstr>StringBuffer class</vt:lpstr>
      <vt:lpstr>Slide 13</vt:lpstr>
      <vt:lpstr>Slide 14</vt:lpstr>
      <vt:lpstr>Slide 15</vt:lpstr>
      <vt:lpstr>Slide 16</vt:lpstr>
      <vt:lpstr>StringBuilder class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 Handling </dc:title>
  <dc:creator>sana mateen</dc:creator>
  <cp:lastModifiedBy>sana mateen</cp:lastModifiedBy>
  <cp:revision>29</cp:revision>
  <dcterms:created xsi:type="dcterms:W3CDTF">2006-08-16T00:00:00Z</dcterms:created>
  <dcterms:modified xsi:type="dcterms:W3CDTF">2017-08-21T15:49:09Z</dcterms:modified>
</cp:coreProperties>
</file>