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94" r:id="rId17"/>
    <p:sldId id="295" r:id="rId18"/>
    <p:sldId id="296" r:id="rId19"/>
    <p:sldId id="272" r:id="rId20"/>
    <p:sldId id="273" r:id="rId21"/>
    <p:sldId id="277" r:id="rId22"/>
    <p:sldId id="274" r:id="rId23"/>
    <p:sldId id="275" r:id="rId24"/>
    <p:sldId id="276" r:id="rId25"/>
    <p:sldId id="278" r:id="rId26"/>
    <p:sldId id="279" r:id="rId27"/>
    <p:sldId id="280" r:id="rId28"/>
    <p:sldId id="281" r:id="rId29"/>
    <p:sldId id="282" r:id="rId30"/>
    <p:sldId id="283" r:id="rId31"/>
    <p:sldId id="284" r:id="rId32"/>
    <p:sldId id="290" r:id="rId33"/>
    <p:sldId id="291" r:id="rId34"/>
    <p:sldId id="286" r:id="rId35"/>
    <p:sldId id="292" r:id="rId36"/>
    <p:sldId id="293" r:id="rId37"/>
    <p:sldId id="285" r:id="rId38"/>
    <p:sldId id="287" r:id="rId39"/>
    <p:sldId id="288" r:id="rId40"/>
    <p:sldId id="289"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0CEBCF-6D1A-4E96-914A-F3AA564DE1BB}" type="datetimeFigureOut">
              <a:rPr lang="en-US" smtClean="0"/>
              <a:pPr/>
              <a:t>3/25/2024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A6DB7C-9026-4362-BC27-D195EC0305E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A6DB7C-9026-4362-BC27-D195EC0305E6}"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Java_version_history"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Java_version_history"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Java_version_history"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jpe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solidFill>
                  <a:schemeClr val="tx1"/>
                </a:solidFill>
              </a:rPr>
              <a:t>By</a:t>
            </a:r>
          </a:p>
          <a:p>
            <a:r>
              <a:rPr lang="en-US" dirty="0" smtClean="0">
                <a:solidFill>
                  <a:schemeClr val="tx1"/>
                </a:solidFill>
              </a:rPr>
              <a:t>Sana Mateen</a:t>
            </a:r>
            <a:endParaRPr lang="en-US" dirty="0">
              <a:solidFill>
                <a:schemeClr val="tx1"/>
              </a:solidFill>
            </a:endParaRPr>
          </a:p>
        </p:txBody>
      </p:sp>
      <p:pic>
        <p:nvPicPr>
          <p:cNvPr id="1026" name="Picture 2" descr="Image result for Java buzzwords,"/>
          <p:cNvPicPr>
            <a:picLocks noChangeAspect="1" noChangeArrowheads="1"/>
          </p:cNvPicPr>
          <p:nvPr/>
        </p:nvPicPr>
        <p:blipFill>
          <a:blip r:embed="rId2"/>
          <a:srcRect/>
          <a:stretch>
            <a:fillRect/>
          </a:stretch>
        </p:blipFill>
        <p:spPr bwMode="auto">
          <a:xfrm>
            <a:off x="762000" y="533400"/>
            <a:ext cx="3876675" cy="26765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724400" y="5867400"/>
            <a:ext cx="914400" cy="457200"/>
          </a:xfrm>
          <a:prstGeom prst="round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effectLst>
                <a:glow rad="228600">
                  <a:schemeClr val="accent2">
                    <a:satMod val="175000"/>
                    <a:alpha val="40000"/>
                  </a:schemeClr>
                </a:glow>
              </a:effectLst>
            </a:endParaRPr>
          </a:p>
        </p:txBody>
      </p:sp>
      <p:graphicFrame>
        <p:nvGraphicFramePr>
          <p:cNvPr id="2" name="Table 1"/>
          <p:cNvGraphicFramePr>
            <a:graphicFrameLocks noGrp="1"/>
          </p:cNvGraphicFramePr>
          <p:nvPr/>
        </p:nvGraphicFramePr>
        <p:xfrm>
          <a:off x="304800" y="228600"/>
          <a:ext cx="8458200" cy="640080"/>
        </p:xfrm>
        <a:graphic>
          <a:graphicData uri="http://schemas.openxmlformats.org/drawingml/2006/table">
            <a:tbl>
              <a:tblPr>
                <a:tableStyleId>{08FB837D-C827-4EFA-A057-4D05807E0F7C}</a:tableStyleId>
              </a:tblPr>
              <a:tblGrid>
                <a:gridCol w="8458200"/>
              </a:tblGrid>
              <a:tr h="278241">
                <a:tc>
                  <a:txBody>
                    <a:bodyPr/>
                    <a:lstStyle/>
                    <a:p>
                      <a:r>
                        <a:rPr lang="en-US" sz="1800" b="0" i="0" kern="1200" dirty="0" smtClean="0">
                          <a:solidFill>
                            <a:schemeClr val="dk1"/>
                          </a:solidFill>
                          <a:latin typeface="+mn-lt"/>
                          <a:ea typeface="+mn-ea"/>
                          <a:cs typeface="+mn-cs"/>
                        </a:rPr>
                        <a:t>Portable</a:t>
                      </a:r>
                    </a:p>
                    <a:p>
                      <a:r>
                        <a:rPr lang="en-US" sz="1800" b="0" i="0" kern="1200" dirty="0" smtClean="0">
                          <a:solidFill>
                            <a:schemeClr val="dk1"/>
                          </a:solidFill>
                          <a:latin typeface="+mn-lt"/>
                          <a:ea typeface="+mn-ea"/>
                          <a:cs typeface="+mn-cs"/>
                        </a:rPr>
                        <a:t>We may carry the java </a:t>
                      </a:r>
                      <a:r>
                        <a:rPr lang="en-US" sz="1800" b="0" i="0" kern="1200" dirty="0" err="1" smtClean="0">
                          <a:solidFill>
                            <a:schemeClr val="dk1"/>
                          </a:solidFill>
                          <a:latin typeface="+mn-lt"/>
                          <a:ea typeface="+mn-ea"/>
                          <a:cs typeface="+mn-cs"/>
                        </a:rPr>
                        <a:t>bytecode</a:t>
                      </a:r>
                      <a:r>
                        <a:rPr lang="en-US" sz="1800" b="0" i="0" kern="1200" dirty="0" smtClean="0">
                          <a:solidFill>
                            <a:schemeClr val="dk1"/>
                          </a:solidFill>
                          <a:latin typeface="+mn-lt"/>
                          <a:ea typeface="+mn-ea"/>
                          <a:cs typeface="+mn-cs"/>
                        </a:rPr>
                        <a:t> to any platform.</a:t>
                      </a:r>
                      <a:endParaRPr lang="en-US" sz="1800" b="0" i="0" kern="1200" dirty="0">
                        <a:solidFill>
                          <a:schemeClr val="dk1"/>
                        </a:solidFill>
                        <a:latin typeface="+mn-lt"/>
                        <a:ea typeface="+mn-ea"/>
                        <a:cs typeface="+mn-cs"/>
                      </a:endParaRPr>
                    </a:p>
                  </a:txBody>
                  <a:tcPr anchor="ctr"/>
                </a:tc>
              </a:tr>
            </a:tbl>
          </a:graphicData>
        </a:graphic>
      </p:graphicFrame>
      <p:pic>
        <p:nvPicPr>
          <p:cNvPr id="4" name="Picture 4" descr="Java Features"/>
          <p:cNvPicPr>
            <a:picLocks noChangeAspect="1" noChangeArrowheads="1"/>
          </p:cNvPicPr>
          <p:nvPr/>
        </p:nvPicPr>
        <p:blipFill>
          <a:blip r:embed="rId2"/>
          <a:srcRect/>
          <a:stretch>
            <a:fillRect/>
          </a:stretch>
        </p:blipFill>
        <p:spPr bwMode="auto">
          <a:xfrm>
            <a:off x="914400" y="2209800"/>
            <a:ext cx="5715000" cy="4343400"/>
          </a:xfrm>
          <a:prstGeom prst="rect">
            <a:avLst/>
          </a:prstGeom>
          <a:noFill/>
        </p:spPr>
      </p:pic>
      <p:cxnSp>
        <p:nvCxnSpPr>
          <p:cNvPr id="7" name="Straight Arrow Connector 6"/>
          <p:cNvCxnSpPr/>
          <p:nvPr/>
        </p:nvCxnSpPr>
        <p:spPr>
          <a:xfrm rot="16200000" flipV="1">
            <a:off x="1143000" y="2057400"/>
            <a:ext cx="4953000" cy="26670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81200" y="4267200"/>
            <a:ext cx="914400" cy="457200"/>
          </a:xfrm>
          <a:prstGeom prst="round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effectLst>
                <a:glow rad="228600">
                  <a:schemeClr val="accent2">
                    <a:satMod val="175000"/>
                    <a:alpha val="40000"/>
                  </a:schemeClr>
                </a:glow>
              </a:effectLst>
            </a:endParaRPr>
          </a:p>
        </p:txBody>
      </p:sp>
      <p:graphicFrame>
        <p:nvGraphicFramePr>
          <p:cNvPr id="2" name="Table 1"/>
          <p:cNvGraphicFramePr>
            <a:graphicFrameLocks noGrp="1"/>
          </p:cNvGraphicFramePr>
          <p:nvPr/>
        </p:nvGraphicFramePr>
        <p:xfrm>
          <a:off x="304800" y="228600"/>
          <a:ext cx="8458200" cy="1066800"/>
        </p:xfrm>
        <a:graphic>
          <a:graphicData uri="http://schemas.openxmlformats.org/drawingml/2006/table">
            <a:tbl>
              <a:tblPr>
                <a:tableStyleId>{08FB837D-C827-4EFA-A057-4D05807E0F7C}</a:tableStyleId>
              </a:tblPr>
              <a:tblGrid>
                <a:gridCol w="8458200"/>
              </a:tblGrid>
              <a:tr h="1066800">
                <a:tc>
                  <a:txBody>
                    <a:bodyPr/>
                    <a:lstStyle/>
                    <a:p>
                      <a:pPr algn="just"/>
                      <a:r>
                        <a:rPr lang="en-US" b="0" i="0" dirty="0">
                          <a:solidFill>
                            <a:srgbClr val="000000"/>
                          </a:solidFill>
                          <a:latin typeface="+mn-lt"/>
                        </a:rPr>
                        <a:t>Java is faster than traditional interpretation since byte code is "close" to native code still somewhat slower than a compiled language (e.g., C++)</a:t>
                      </a:r>
                    </a:p>
                  </a:txBody>
                  <a:tcPr anchor="ctr"/>
                </a:tc>
              </a:tr>
            </a:tbl>
          </a:graphicData>
        </a:graphic>
      </p:graphicFrame>
      <p:pic>
        <p:nvPicPr>
          <p:cNvPr id="4" name="Picture 4" descr="Java Features"/>
          <p:cNvPicPr>
            <a:picLocks noChangeAspect="1" noChangeArrowheads="1"/>
          </p:cNvPicPr>
          <p:nvPr/>
        </p:nvPicPr>
        <p:blipFill>
          <a:blip r:embed="rId2"/>
          <a:srcRect/>
          <a:stretch>
            <a:fillRect/>
          </a:stretch>
        </p:blipFill>
        <p:spPr bwMode="auto">
          <a:xfrm>
            <a:off x="1905000" y="2286000"/>
            <a:ext cx="5715000" cy="4343400"/>
          </a:xfrm>
          <a:prstGeom prst="rect">
            <a:avLst/>
          </a:prstGeom>
          <a:noFill/>
        </p:spPr>
      </p:pic>
      <p:cxnSp>
        <p:nvCxnSpPr>
          <p:cNvPr id="7" name="Straight Arrow Connector 6"/>
          <p:cNvCxnSpPr/>
          <p:nvPr/>
        </p:nvCxnSpPr>
        <p:spPr>
          <a:xfrm rot="16200000" flipV="1">
            <a:off x="-76200" y="1981200"/>
            <a:ext cx="2971800" cy="14478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971800" y="3124200"/>
            <a:ext cx="914400" cy="457200"/>
          </a:xfrm>
          <a:prstGeom prst="round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effectLst>
                <a:glow rad="228600">
                  <a:schemeClr val="accent2">
                    <a:satMod val="175000"/>
                    <a:alpha val="40000"/>
                  </a:schemeClr>
                </a:glow>
              </a:effectLst>
            </a:endParaRPr>
          </a:p>
        </p:txBody>
      </p:sp>
      <p:graphicFrame>
        <p:nvGraphicFramePr>
          <p:cNvPr id="2" name="Table 1"/>
          <p:cNvGraphicFramePr>
            <a:graphicFrameLocks noGrp="1"/>
          </p:cNvGraphicFramePr>
          <p:nvPr/>
        </p:nvGraphicFramePr>
        <p:xfrm>
          <a:off x="304800" y="228600"/>
          <a:ext cx="8458200" cy="1066800"/>
        </p:xfrm>
        <a:graphic>
          <a:graphicData uri="http://schemas.openxmlformats.org/drawingml/2006/table">
            <a:tbl>
              <a:tblPr>
                <a:tableStyleId>{08FB837D-C827-4EFA-A057-4D05807E0F7C}</a:tableStyleId>
              </a:tblPr>
              <a:tblGrid>
                <a:gridCol w="8458200"/>
              </a:tblGrid>
              <a:tr h="1066800">
                <a:tc>
                  <a:txBody>
                    <a:bodyPr/>
                    <a:lstStyle/>
                    <a:p>
                      <a:pPr algn="just"/>
                      <a:r>
                        <a:rPr lang="en-US" b="0" i="0" dirty="0">
                          <a:solidFill>
                            <a:srgbClr val="000000"/>
                          </a:solidFill>
                          <a:latin typeface="+mn-lt"/>
                        </a:rPr>
                        <a:t>We can create distributed applications in java. RMI and EJB are used for creating distributed applications. We may access files by calling the methods from any machine on the internet.</a:t>
                      </a:r>
                    </a:p>
                  </a:txBody>
                  <a:tcPr anchor="ctr"/>
                </a:tc>
              </a:tr>
            </a:tbl>
          </a:graphicData>
        </a:graphic>
      </p:graphicFrame>
      <p:pic>
        <p:nvPicPr>
          <p:cNvPr id="4" name="Picture 4" descr="Java Features"/>
          <p:cNvPicPr>
            <a:picLocks noChangeAspect="1" noChangeArrowheads="1"/>
          </p:cNvPicPr>
          <p:nvPr/>
        </p:nvPicPr>
        <p:blipFill>
          <a:blip r:embed="rId2"/>
          <a:srcRect/>
          <a:stretch>
            <a:fillRect/>
          </a:stretch>
        </p:blipFill>
        <p:spPr bwMode="auto">
          <a:xfrm>
            <a:off x="1981200" y="2895600"/>
            <a:ext cx="5715000" cy="4343400"/>
          </a:xfrm>
          <a:prstGeom prst="rect">
            <a:avLst/>
          </a:prstGeom>
          <a:noFill/>
        </p:spPr>
      </p:pic>
      <p:cxnSp>
        <p:nvCxnSpPr>
          <p:cNvPr id="7" name="Straight Arrow Connector 6"/>
          <p:cNvCxnSpPr/>
          <p:nvPr/>
        </p:nvCxnSpPr>
        <p:spPr>
          <a:xfrm rot="16200000" flipV="1">
            <a:off x="2019300" y="1790700"/>
            <a:ext cx="1752600" cy="9144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971800" y="3124200"/>
            <a:ext cx="914400" cy="457200"/>
          </a:xfrm>
          <a:prstGeom prst="round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effectLst>
                <a:glow rad="228600">
                  <a:schemeClr val="accent2">
                    <a:satMod val="175000"/>
                    <a:alpha val="40000"/>
                  </a:schemeClr>
                </a:glow>
              </a:effectLst>
            </a:endParaRPr>
          </a:p>
        </p:txBody>
      </p:sp>
      <p:graphicFrame>
        <p:nvGraphicFramePr>
          <p:cNvPr id="2" name="Table 1"/>
          <p:cNvGraphicFramePr>
            <a:graphicFrameLocks noGrp="1"/>
          </p:cNvGraphicFramePr>
          <p:nvPr/>
        </p:nvGraphicFramePr>
        <p:xfrm>
          <a:off x="304800" y="228600"/>
          <a:ext cx="8458200" cy="1463040"/>
        </p:xfrm>
        <a:graphic>
          <a:graphicData uri="http://schemas.openxmlformats.org/drawingml/2006/table">
            <a:tbl>
              <a:tblPr>
                <a:tableStyleId>{08FB837D-C827-4EFA-A057-4D05807E0F7C}</a:tableStyleId>
              </a:tblPr>
              <a:tblGrid>
                <a:gridCol w="8458200"/>
              </a:tblGrid>
              <a:tr h="1066800">
                <a:tc>
                  <a:txBody>
                    <a:bodyPr/>
                    <a:lstStyle/>
                    <a:p>
                      <a:r>
                        <a:rPr lang="en-US" sz="1800" b="1" i="0" kern="1200" dirty="0" smtClean="0">
                          <a:solidFill>
                            <a:schemeClr val="dk1"/>
                          </a:solidFill>
                          <a:latin typeface="+mn-lt"/>
                          <a:ea typeface="+mn-ea"/>
                          <a:cs typeface="+mn-cs"/>
                        </a:rPr>
                        <a:t>Multi-threaded</a:t>
                      </a:r>
                    </a:p>
                    <a:p>
                      <a:r>
                        <a:rPr lang="en-US" sz="1800" b="0" i="0" kern="1200" dirty="0" smtClean="0">
                          <a:solidFill>
                            <a:schemeClr val="dk1"/>
                          </a:solidFill>
                          <a:latin typeface="+mn-lt"/>
                          <a:ea typeface="+mn-ea"/>
                          <a:cs typeface="+mn-cs"/>
                        </a:rPr>
                        <a:t>A thread is like a separate program, executing concurrently. </a:t>
                      </a:r>
                      <a:r>
                        <a:rPr lang="en-US" sz="1800" b="1" i="0" kern="1200" dirty="0" smtClean="0">
                          <a:solidFill>
                            <a:schemeClr val="dk1"/>
                          </a:solidFill>
                          <a:latin typeface="+mn-lt"/>
                          <a:ea typeface="+mn-ea"/>
                          <a:cs typeface="+mn-cs"/>
                        </a:rPr>
                        <a:t>We can write Java programs that deal with many tasks at once by defining multiple threads. </a:t>
                      </a:r>
                      <a:r>
                        <a:rPr lang="en-US" sz="1800" b="1" i="0" kern="1200" dirty="0" smtClean="0">
                          <a:solidFill>
                            <a:srgbClr val="FF0000"/>
                          </a:solidFill>
                          <a:latin typeface="+mn-lt"/>
                          <a:ea typeface="+mn-ea"/>
                          <a:cs typeface="+mn-cs"/>
                        </a:rPr>
                        <a:t>The main advantage of multi-threading is that it doesn't occupy memory for each thread. It shares a common memory area</a:t>
                      </a:r>
                      <a:r>
                        <a:rPr lang="en-US" sz="1800" b="0" i="0" kern="1200" dirty="0" smtClean="0">
                          <a:solidFill>
                            <a:schemeClr val="dk1"/>
                          </a:solidFill>
                          <a:latin typeface="+mn-lt"/>
                          <a:ea typeface="+mn-ea"/>
                          <a:cs typeface="+mn-cs"/>
                        </a:rPr>
                        <a:t>. Threads are important for multi-media, Web applications etc.</a:t>
                      </a:r>
                      <a:endParaRPr lang="en-US" sz="1800" b="0" i="0" kern="1200" dirty="0">
                        <a:solidFill>
                          <a:schemeClr val="dk1"/>
                        </a:solidFill>
                        <a:latin typeface="+mn-lt"/>
                        <a:ea typeface="+mn-ea"/>
                        <a:cs typeface="+mn-cs"/>
                      </a:endParaRPr>
                    </a:p>
                  </a:txBody>
                  <a:tcPr anchor="ctr"/>
                </a:tc>
              </a:tr>
            </a:tbl>
          </a:graphicData>
        </a:graphic>
      </p:graphicFrame>
      <p:pic>
        <p:nvPicPr>
          <p:cNvPr id="4" name="Picture 4" descr="Java Features"/>
          <p:cNvPicPr>
            <a:picLocks noChangeAspect="1" noChangeArrowheads="1"/>
          </p:cNvPicPr>
          <p:nvPr/>
        </p:nvPicPr>
        <p:blipFill>
          <a:blip r:embed="rId2"/>
          <a:srcRect/>
          <a:stretch>
            <a:fillRect/>
          </a:stretch>
        </p:blipFill>
        <p:spPr bwMode="auto">
          <a:xfrm>
            <a:off x="2667000" y="2057400"/>
            <a:ext cx="5715000" cy="4343400"/>
          </a:xfrm>
          <a:prstGeom prst="rect">
            <a:avLst/>
          </a:prstGeom>
          <a:noFill/>
        </p:spPr>
      </p:pic>
      <p:cxnSp>
        <p:nvCxnSpPr>
          <p:cNvPr id="7" name="Straight Arrow Connector 6"/>
          <p:cNvCxnSpPr/>
          <p:nvPr/>
        </p:nvCxnSpPr>
        <p:spPr>
          <a:xfrm rot="16200000" flipV="1">
            <a:off x="1866900" y="2095500"/>
            <a:ext cx="1447800" cy="7620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657600" y="5562600"/>
            <a:ext cx="914400" cy="457200"/>
          </a:xfrm>
          <a:prstGeom prst="round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effectLst>
                <a:glow rad="228600">
                  <a:schemeClr val="accent2">
                    <a:satMod val="175000"/>
                    <a:alpha val="40000"/>
                  </a:schemeClr>
                </a:glow>
              </a:effectLst>
            </a:endParaRPr>
          </a:p>
        </p:txBody>
      </p:sp>
      <p:graphicFrame>
        <p:nvGraphicFramePr>
          <p:cNvPr id="2" name="Table 1"/>
          <p:cNvGraphicFramePr>
            <a:graphicFrameLocks noGrp="1"/>
          </p:cNvGraphicFramePr>
          <p:nvPr/>
        </p:nvGraphicFramePr>
        <p:xfrm>
          <a:off x="304800" y="228600"/>
          <a:ext cx="8458200" cy="1188720"/>
        </p:xfrm>
        <a:graphic>
          <a:graphicData uri="http://schemas.openxmlformats.org/drawingml/2006/table">
            <a:tbl>
              <a:tblPr>
                <a:tableStyleId>{08FB837D-C827-4EFA-A057-4D05807E0F7C}</a:tableStyleId>
              </a:tblPr>
              <a:tblGrid>
                <a:gridCol w="8458200"/>
              </a:tblGrid>
              <a:tr h="1066800">
                <a:tc>
                  <a:txBody>
                    <a:bodyPr/>
                    <a:lstStyle/>
                    <a:p>
                      <a:r>
                        <a:rPr lang="en-US" sz="1800" b="0" i="0" kern="1200" dirty="0" smtClean="0">
                          <a:solidFill>
                            <a:schemeClr val="dk1"/>
                          </a:solidFill>
                          <a:latin typeface="+mn-lt"/>
                          <a:ea typeface="+mn-ea"/>
                          <a:cs typeface="+mn-cs"/>
                        </a:rPr>
                        <a:t>•The Java Virtual Machine(JVM) maintains a lot of runtime information about the program and the objects in the program. </a:t>
                      </a:r>
                      <a:r>
                        <a:rPr lang="en-US" dirty="0" smtClean="0"/>
                        <a:t/>
                      </a:r>
                      <a:br>
                        <a:rPr lang="en-US" dirty="0" smtClean="0"/>
                      </a:br>
                      <a:r>
                        <a:rPr lang="en-US" sz="1800" b="0" i="0" kern="1200" dirty="0" smtClean="0">
                          <a:solidFill>
                            <a:schemeClr val="dk1"/>
                          </a:solidFill>
                          <a:latin typeface="+mn-lt"/>
                          <a:ea typeface="+mn-ea"/>
                          <a:cs typeface="+mn-cs"/>
                        </a:rPr>
                        <a:t>•Libraries are dynamically linked during runtime. </a:t>
                      </a:r>
                      <a:r>
                        <a:rPr lang="en-US" dirty="0" smtClean="0"/>
                        <a:t/>
                      </a:r>
                      <a:br>
                        <a:rPr lang="en-US" dirty="0" smtClean="0"/>
                      </a:br>
                      <a:r>
                        <a:rPr lang="en-US" sz="1800" b="0" i="0" kern="1200" dirty="0" smtClean="0">
                          <a:solidFill>
                            <a:schemeClr val="dk1"/>
                          </a:solidFill>
                          <a:latin typeface="+mn-lt"/>
                          <a:ea typeface="+mn-ea"/>
                          <a:cs typeface="+mn-cs"/>
                        </a:rPr>
                        <a:t>•So, even if you make dynamic changes to pieces of code, the program is not effected.</a:t>
                      </a:r>
                      <a:endParaRPr lang="en-US" sz="1800" b="0" i="0" kern="1200" dirty="0">
                        <a:solidFill>
                          <a:schemeClr val="dk1"/>
                        </a:solidFill>
                        <a:latin typeface="+mn-lt"/>
                        <a:ea typeface="+mn-ea"/>
                        <a:cs typeface="+mn-cs"/>
                      </a:endParaRPr>
                    </a:p>
                  </a:txBody>
                  <a:tcPr anchor="ctr"/>
                </a:tc>
              </a:tr>
            </a:tbl>
          </a:graphicData>
        </a:graphic>
      </p:graphicFrame>
      <p:pic>
        <p:nvPicPr>
          <p:cNvPr id="4" name="Picture 4" descr="Java Features"/>
          <p:cNvPicPr>
            <a:picLocks noChangeAspect="1" noChangeArrowheads="1"/>
          </p:cNvPicPr>
          <p:nvPr/>
        </p:nvPicPr>
        <p:blipFill>
          <a:blip r:embed="rId2"/>
          <a:srcRect/>
          <a:stretch>
            <a:fillRect/>
          </a:stretch>
        </p:blipFill>
        <p:spPr bwMode="auto">
          <a:xfrm>
            <a:off x="2667000" y="1905000"/>
            <a:ext cx="5715000" cy="4343400"/>
          </a:xfrm>
          <a:prstGeom prst="rect">
            <a:avLst/>
          </a:prstGeom>
          <a:noFill/>
        </p:spPr>
      </p:pic>
      <p:cxnSp>
        <p:nvCxnSpPr>
          <p:cNvPr id="7" name="Straight Arrow Connector 6"/>
          <p:cNvCxnSpPr/>
          <p:nvPr/>
        </p:nvCxnSpPr>
        <p:spPr>
          <a:xfrm rot="16200000" flipV="1">
            <a:off x="-114300" y="2171700"/>
            <a:ext cx="4495800" cy="30480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3" name="Content Placeholder 2"/>
          <p:cNvSpPr>
            <a:spLocks noGrp="1"/>
          </p:cNvSpPr>
          <p:nvPr>
            <p:ph idx="1"/>
          </p:nvPr>
        </p:nvSpPr>
        <p:spPr>
          <a:xfrm>
            <a:off x="0" y="1828800"/>
            <a:ext cx="8229600" cy="3429000"/>
          </a:xfrm>
        </p:spPr>
        <p:txBody>
          <a:bodyPr>
            <a:normAutofit lnSpcReduction="10000"/>
          </a:bodyPr>
          <a:lstStyle/>
          <a:p>
            <a:pPr algn="just"/>
            <a:r>
              <a:rPr lang="en-US" sz="2400" b="1" dirty="0" smtClean="0"/>
              <a:t>Java programming language was originally developed by Sun Microsystems which was initiated by James Gosling and released in 1996 as core component of Sun Microsystems' Java platform (Java 1.0 [J2SE]).</a:t>
            </a:r>
          </a:p>
          <a:p>
            <a:pPr algn="just"/>
            <a:r>
              <a:rPr lang="en-US" sz="2400" dirty="0" smtClean="0">
                <a:solidFill>
                  <a:srgbClr val="FF0066"/>
                </a:solidFill>
              </a:rPr>
              <a:t>The latest release of the Java Standard Edition is Java SE 21. With the advancement of Java and its widespread popularity, multiple configurations were built to suit various types of platforms. For example: J2EE for Enterprise Applications, J2ME for Mobile Applications.</a:t>
            </a:r>
          </a:p>
          <a:p>
            <a:pPr algn="just"/>
            <a:endParaRPr lang="en-US" sz="2400" dirty="0"/>
          </a:p>
        </p:txBody>
      </p:sp>
      <p:pic>
        <p:nvPicPr>
          <p:cNvPr id="19458" name="Picture 2" descr="Image result for james gosling"/>
          <p:cNvPicPr>
            <a:picLocks noChangeAspect="1" noChangeArrowheads="1"/>
          </p:cNvPicPr>
          <p:nvPr/>
        </p:nvPicPr>
        <p:blipFill>
          <a:blip r:embed="rId2"/>
          <a:srcRect/>
          <a:stretch>
            <a:fillRect/>
          </a:stretch>
        </p:blipFill>
        <p:spPr bwMode="auto">
          <a:xfrm>
            <a:off x="5562600" y="4571999"/>
            <a:ext cx="3048000" cy="228600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152400"/>
          <a:ext cx="7924800" cy="6059215"/>
        </p:xfrm>
        <a:graphic>
          <a:graphicData uri="http://schemas.openxmlformats.org/drawingml/2006/table">
            <a:tbl>
              <a:tblPr/>
              <a:tblGrid>
                <a:gridCol w="2152650"/>
                <a:gridCol w="2152650"/>
                <a:gridCol w="3619500"/>
              </a:tblGrid>
              <a:tr h="360051">
                <a:tc>
                  <a:txBody>
                    <a:bodyPr/>
                    <a:lstStyle/>
                    <a:p>
                      <a:pPr algn="ctr"/>
                      <a:r>
                        <a:rPr lang="en-US" sz="1400" dirty="0"/>
                        <a:t>Version</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400" dirty="0"/>
                        <a:t>Release date</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400" dirty="0"/>
                        <a:t>End of Public Updates (Free)</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r>
              <a:tr h="276628">
                <a:tc>
                  <a:txBody>
                    <a:bodyPr/>
                    <a:lstStyle/>
                    <a:p>
                      <a:r>
                        <a:rPr lang="en-US" sz="1400"/>
                        <a:t>JDK 1.0</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23rd January 1996</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May 1996</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276628">
                <a:tc>
                  <a:txBody>
                    <a:bodyPr/>
                    <a:lstStyle/>
                    <a:p>
                      <a:r>
                        <a:rPr lang="en-US" sz="1400"/>
                        <a:t>JDK 1.1</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18th February 1997</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October 2002</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276628">
                <a:tc>
                  <a:txBody>
                    <a:bodyPr/>
                    <a:lstStyle/>
                    <a:p>
                      <a:r>
                        <a:rPr lang="en-US" sz="1400"/>
                        <a:t>J2SE 1.2</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4th December 1998</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November 2003</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193205">
                <a:tc>
                  <a:txBody>
                    <a:bodyPr/>
                    <a:lstStyle/>
                    <a:p>
                      <a:r>
                        <a:rPr lang="en-US" sz="1400"/>
                        <a:t>J2SE 1.3</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8th May 2000</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March 2006</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276628">
                <a:tc>
                  <a:txBody>
                    <a:bodyPr/>
                    <a:lstStyle/>
                    <a:p>
                      <a:r>
                        <a:rPr lang="en-US" sz="1400"/>
                        <a:t>J2SE 1.4</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13th February 2002</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October 2008</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276628">
                <a:tc>
                  <a:txBody>
                    <a:bodyPr/>
                    <a:lstStyle/>
                    <a:p>
                      <a:r>
                        <a:rPr lang="en-US" sz="1400"/>
                        <a:t>J2SE 5.0</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30th September 2004</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October 2009</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1110864">
                <a:tc>
                  <a:txBody>
                    <a:bodyPr/>
                    <a:lstStyle/>
                    <a:p>
                      <a:r>
                        <a:rPr lang="en-US" sz="1400"/>
                        <a:t>Java SE 6</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11th December 2006</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April 2013</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1110864">
                <a:tc>
                  <a:txBody>
                    <a:bodyPr/>
                    <a:lstStyle/>
                    <a:p>
                      <a:r>
                        <a:rPr lang="en-US" sz="1400"/>
                        <a:t>Java SE 7</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28th July 2011</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July 2015</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1861676">
                <a:tc>
                  <a:txBody>
                    <a:bodyPr/>
                    <a:lstStyle/>
                    <a:p>
                      <a:r>
                        <a:rPr lang="en-US" sz="1400"/>
                        <a:t>Java SE 8 (LTS)</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EF8C6"/>
                    </a:solidFill>
                  </a:tcPr>
                </a:tc>
                <a:tc>
                  <a:txBody>
                    <a:bodyPr/>
                    <a:lstStyle/>
                    <a:p>
                      <a:r>
                        <a:rPr lang="en-US" sz="1400"/>
                        <a:t>18th March 2014</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dirty="0"/>
                        <a:t>April 2019 for Oracle</a:t>
                      </a:r>
                      <a:br>
                        <a:rPr lang="en-US" sz="1400" dirty="0"/>
                      </a:br>
                      <a:r>
                        <a:rPr lang="en-US" sz="1400" dirty="0"/>
                        <a:t>July 2026 for Amazon </a:t>
                      </a:r>
                      <a:r>
                        <a:rPr lang="en-US" sz="1400" dirty="0" err="1"/>
                        <a:t>Corretto</a:t>
                      </a:r>
                      <a:r>
                        <a:rPr lang="en-US" sz="1400" b="0" i="0" u="none" strike="noStrike" baseline="30000" dirty="0">
                          <a:solidFill>
                            <a:srgbClr val="3366CC"/>
                          </a:solidFill>
                          <a:hlinkClick r:id="rId2"/>
                        </a:rPr>
                        <a:t>[12]</a:t>
                      </a:r>
                      <a:r>
                        <a:rPr lang="en-US" sz="1400" dirty="0"/>
                        <a:t/>
                      </a:r>
                      <a:br>
                        <a:rPr lang="en-US" sz="1400" dirty="0"/>
                      </a:br>
                      <a:r>
                        <a:rPr lang="en-US" sz="1400" dirty="0"/>
                        <a:t>November 2026 for Eclipse </a:t>
                      </a:r>
                      <a:r>
                        <a:rPr lang="en-US" sz="1400" dirty="0" err="1"/>
                        <a:t>Temurin</a:t>
                      </a:r>
                      <a:r>
                        <a:rPr lang="en-US" sz="1400" b="0" i="0" u="none" strike="noStrike" baseline="30000" dirty="0">
                          <a:solidFill>
                            <a:srgbClr val="3366CC"/>
                          </a:solidFill>
                          <a:hlinkClick r:id="rId2"/>
                        </a:rPr>
                        <a:t>[13]</a:t>
                      </a:r>
                      <a:r>
                        <a:rPr lang="en-US" sz="1400" dirty="0"/>
                        <a:t/>
                      </a:r>
                      <a:br>
                        <a:rPr lang="en-US" sz="1400" dirty="0"/>
                      </a:br>
                      <a:r>
                        <a:rPr lang="en-US" sz="1400" dirty="0"/>
                        <a:t>November 2026 for Red Hat</a:t>
                      </a:r>
                      <a:r>
                        <a:rPr lang="en-US" sz="1400" b="0" i="0" u="none" strike="noStrike" baseline="30000" dirty="0">
                          <a:solidFill>
                            <a:srgbClr val="3366CC"/>
                          </a:solidFill>
                          <a:hlinkClick r:id="rId2"/>
                        </a:rPr>
                        <a:t>[7]</a:t>
                      </a:r>
                      <a:r>
                        <a:rPr lang="en-US" sz="1400" dirty="0"/>
                        <a:t/>
                      </a:r>
                      <a:br>
                        <a:rPr lang="en-US" sz="1400" dirty="0"/>
                      </a:br>
                      <a:r>
                        <a:rPr lang="en-US" sz="1400" dirty="0"/>
                        <a:t>December 2030 for </a:t>
                      </a:r>
                      <a:r>
                        <a:rPr lang="en-US" sz="1400" dirty="0" err="1"/>
                        <a:t>Azul</a:t>
                      </a:r>
                      <a:r>
                        <a:rPr lang="en-US" sz="1400" b="0" i="0" u="none" strike="noStrike" baseline="30000" dirty="0">
                          <a:solidFill>
                            <a:srgbClr val="3366CC"/>
                          </a:solidFill>
                          <a:hlinkClick r:id="rId2"/>
                        </a:rPr>
                        <a:t>[10]</a:t>
                      </a:r>
                      <a:r>
                        <a:rPr lang="en-US" sz="1400" dirty="0"/>
                        <a:t/>
                      </a:r>
                      <a:br>
                        <a:rPr lang="en-US" sz="1400" dirty="0"/>
                      </a:br>
                      <a:r>
                        <a:rPr lang="en-US" sz="1400" dirty="0"/>
                        <a:t>March 2031 for </a:t>
                      </a:r>
                      <a:r>
                        <a:rPr lang="en-US" sz="1400" dirty="0" err="1"/>
                        <a:t>BellSoft</a:t>
                      </a:r>
                      <a:r>
                        <a:rPr lang="en-US" sz="1400" dirty="0"/>
                        <a:t> </a:t>
                      </a:r>
                      <a:r>
                        <a:rPr lang="en-US" sz="1400" dirty="0" err="1"/>
                        <a:t>Liberica</a:t>
                      </a:r>
                      <a:r>
                        <a:rPr lang="en-US" sz="1400" b="0" i="0" u="none" strike="noStrike" baseline="30000" dirty="0">
                          <a:solidFill>
                            <a:srgbClr val="3366CC"/>
                          </a:solidFill>
                          <a:hlinkClick r:id="rId2"/>
                        </a:rPr>
                        <a:t>[9]</a:t>
                      </a:r>
                      <a:endParaRPr lang="en-US" sz="1400" dirty="0"/>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228600"/>
          <a:ext cx="8001000" cy="6809157"/>
        </p:xfrm>
        <a:graphic>
          <a:graphicData uri="http://schemas.openxmlformats.org/drawingml/2006/table">
            <a:tbl>
              <a:tblPr/>
              <a:tblGrid>
                <a:gridCol w="2152650"/>
                <a:gridCol w="2152650"/>
                <a:gridCol w="3695700"/>
              </a:tblGrid>
              <a:tr h="332154">
                <a:tc>
                  <a:txBody>
                    <a:bodyPr/>
                    <a:lstStyle/>
                    <a:p>
                      <a:pPr algn="ctr"/>
                      <a:r>
                        <a:rPr lang="en-US" sz="1400" dirty="0"/>
                        <a:t>Version</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pPr algn="ctr"/>
                      <a:r>
                        <a:rPr lang="en-US" sz="1400" dirty="0"/>
                        <a:t>Release date</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400" dirty="0"/>
                        <a:t>End of Public Updates (Free)</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32154">
                <a:tc>
                  <a:txBody>
                    <a:bodyPr/>
                    <a:lstStyle/>
                    <a:p>
                      <a:r>
                        <a:rPr lang="en-US" sz="1400" dirty="0"/>
                        <a:t>Java SE 9</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dirty="0"/>
                        <a:t>21st September 2017</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dirty="0"/>
                        <a:t>March 2018</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32154">
                <a:tc>
                  <a:txBody>
                    <a:bodyPr/>
                    <a:lstStyle/>
                    <a:p>
                      <a:r>
                        <a:rPr lang="en-US" sz="1400"/>
                        <a:t>Java SE 10</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20th March 2018</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September 2018</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2026139">
                <a:tc>
                  <a:txBody>
                    <a:bodyPr/>
                    <a:lstStyle/>
                    <a:p>
                      <a:r>
                        <a:rPr lang="en-US" sz="1400"/>
                        <a:t>Java SE 11 (LTS)</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EF8C6"/>
                    </a:solidFill>
                  </a:tcPr>
                </a:tc>
                <a:tc>
                  <a:txBody>
                    <a:bodyPr/>
                    <a:lstStyle/>
                    <a:p>
                      <a:r>
                        <a:rPr lang="en-US" sz="1400"/>
                        <a:t>25th September 2018</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dirty="0"/>
                        <a:t>April 2019 for Oracle</a:t>
                      </a:r>
                      <a:br>
                        <a:rPr lang="en-US" sz="1400" dirty="0"/>
                      </a:br>
                      <a:r>
                        <a:rPr lang="en-US" sz="1400" dirty="0"/>
                        <a:t>October 2024 for Eclipse </a:t>
                      </a:r>
                      <a:r>
                        <a:rPr lang="en-US" sz="1400" dirty="0" err="1"/>
                        <a:t>Temurin</a:t>
                      </a:r>
                      <a:r>
                        <a:rPr lang="en-US" sz="1400" b="0" i="0" u="none" strike="noStrike" baseline="30000" dirty="0">
                          <a:solidFill>
                            <a:srgbClr val="3366CC"/>
                          </a:solidFill>
                          <a:hlinkClick r:id="rId2"/>
                        </a:rPr>
                        <a:t>[13]</a:t>
                      </a:r>
                      <a:r>
                        <a:rPr lang="en-US" sz="1400" dirty="0"/>
                        <a:t/>
                      </a:r>
                      <a:br>
                        <a:rPr lang="en-US" sz="1400" dirty="0"/>
                      </a:br>
                      <a:r>
                        <a:rPr lang="en-US" sz="1400" dirty="0"/>
                        <a:t>October 2024 for Red Hat</a:t>
                      </a:r>
                      <a:r>
                        <a:rPr lang="en-US" sz="1400" b="0" i="0" u="none" strike="noStrike" baseline="30000" dirty="0">
                          <a:solidFill>
                            <a:srgbClr val="3366CC"/>
                          </a:solidFill>
                          <a:hlinkClick r:id="rId2"/>
                        </a:rPr>
                        <a:t>[7]</a:t>
                      </a:r>
                      <a:r>
                        <a:rPr lang="en-US" sz="1400" dirty="0"/>
                        <a:t/>
                      </a:r>
                      <a:br>
                        <a:rPr lang="en-US" sz="1400" dirty="0"/>
                      </a:br>
                      <a:r>
                        <a:rPr lang="en-US" sz="1400" dirty="0"/>
                        <a:t>March 2027 for </a:t>
                      </a:r>
                      <a:r>
                        <a:rPr lang="en-US" sz="1400" dirty="0" err="1"/>
                        <a:t>BellSoft</a:t>
                      </a:r>
                      <a:r>
                        <a:rPr lang="en-US" sz="1400" dirty="0"/>
                        <a:t> </a:t>
                      </a:r>
                      <a:r>
                        <a:rPr lang="en-US" sz="1400" dirty="0" err="1"/>
                        <a:t>Liberica</a:t>
                      </a:r>
                      <a:r>
                        <a:rPr lang="en-US" sz="1400" b="0" i="0" u="none" strike="noStrike" baseline="30000" dirty="0">
                          <a:solidFill>
                            <a:srgbClr val="3366CC"/>
                          </a:solidFill>
                          <a:hlinkClick r:id="rId2"/>
                        </a:rPr>
                        <a:t>[9]</a:t>
                      </a:r>
                      <a:r>
                        <a:rPr lang="en-US" sz="1400" dirty="0"/>
                        <a:t/>
                      </a:r>
                      <a:br>
                        <a:rPr lang="en-US" sz="1400" dirty="0"/>
                      </a:br>
                      <a:r>
                        <a:rPr lang="en-US" sz="1400" dirty="0"/>
                        <a:t>October 2027 for Amazon </a:t>
                      </a:r>
                      <a:r>
                        <a:rPr lang="en-US" sz="1400" dirty="0" err="1"/>
                        <a:t>Corretto</a:t>
                      </a:r>
                      <a:r>
                        <a:rPr lang="en-US" sz="1400" b="0" i="0" u="none" strike="noStrike" baseline="30000" dirty="0">
                          <a:solidFill>
                            <a:srgbClr val="3366CC"/>
                          </a:solidFill>
                          <a:hlinkClick r:id="rId2"/>
                        </a:rPr>
                        <a:t>[12]</a:t>
                      </a:r>
                      <a:r>
                        <a:rPr lang="en-US" sz="1400" dirty="0"/>
                        <a:t/>
                      </a:r>
                      <a:br>
                        <a:rPr lang="en-US" sz="1400" dirty="0"/>
                      </a:br>
                      <a:r>
                        <a:rPr lang="en-US" sz="1400" dirty="0"/>
                        <a:t>January 2032 for </a:t>
                      </a:r>
                      <a:r>
                        <a:rPr lang="en-US" sz="1400" dirty="0" err="1"/>
                        <a:t>Azul</a:t>
                      </a:r>
                      <a:r>
                        <a:rPr lang="en-US" sz="1400" b="0" i="0" u="none" strike="noStrike" baseline="30000" dirty="0">
                          <a:solidFill>
                            <a:srgbClr val="3366CC"/>
                          </a:solidFill>
                          <a:hlinkClick r:id="rId2"/>
                        </a:rPr>
                        <a:t>[10]</a:t>
                      </a:r>
                      <a:endParaRPr lang="en-US" sz="1400" dirty="0"/>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32154">
                <a:tc>
                  <a:txBody>
                    <a:bodyPr/>
                    <a:lstStyle/>
                    <a:p>
                      <a:r>
                        <a:rPr lang="en-US" sz="1400"/>
                        <a:t>Java SE 12</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19th March 2019</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September 2019</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32154">
                <a:tc>
                  <a:txBody>
                    <a:bodyPr/>
                    <a:lstStyle/>
                    <a:p>
                      <a:r>
                        <a:rPr lang="en-US" sz="1400"/>
                        <a:t>Java SE 13</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17th September 2019</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March 2020</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32154">
                <a:tc>
                  <a:txBody>
                    <a:bodyPr/>
                    <a:lstStyle/>
                    <a:p>
                      <a:r>
                        <a:rPr lang="en-US" sz="1400"/>
                        <a:t>Java SE 14</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17th March 2020</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September 2020</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32154">
                <a:tc>
                  <a:txBody>
                    <a:bodyPr/>
                    <a:lstStyle/>
                    <a:p>
                      <a:r>
                        <a:rPr lang="en-US" sz="1400"/>
                        <a:t>Java SE 15</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16th September 2020</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March 2021</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32154">
                <a:tc>
                  <a:txBody>
                    <a:bodyPr/>
                    <a:lstStyle/>
                    <a:p>
                      <a:r>
                        <a:rPr lang="en-US" sz="1400"/>
                        <a:t>Java SE 16</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16th March 2021</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September 2021</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2125786">
                <a:tc>
                  <a:txBody>
                    <a:bodyPr/>
                    <a:lstStyle/>
                    <a:p>
                      <a:r>
                        <a:rPr lang="en-US" sz="1400"/>
                        <a:t>Java SE 17 (LTS)</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EF8C6"/>
                    </a:solidFill>
                  </a:tcPr>
                </a:tc>
                <a:tc>
                  <a:txBody>
                    <a:bodyPr/>
                    <a:lstStyle/>
                    <a:p>
                      <a:r>
                        <a:rPr lang="en-US" sz="1400"/>
                        <a:t>14th September 2021</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dirty="0"/>
                        <a:t>September 2024 for Oracle</a:t>
                      </a:r>
                      <a:r>
                        <a:rPr lang="en-US" sz="1400" b="0" i="0" u="none" strike="noStrike" baseline="30000" dirty="0">
                          <a:solidFill>
                            <a:srgbClr val="3366CC"/>
                          </a:solidFill>
                          <a:hlinkClick r:id="rId2"/>
                        </a:rPr>
                        <a:t>[15]</a:t>
                      </a:r>
                      <a:r>
                        <a:rPr lang="en-US" sz="1400" dirty="0"/>
                        <a:t/>
                      </a:r>
                      <a:br>
                        <a:rPr lang="en-US" sz="1400" dirty="0"/>
                      </a:br>
                      <a:r>
                        <a:rPr lang="en-US" sz="1400" dirty="0"/>
                        <a:t>October 2027 for Eclipse </a:t>
                      </a:r>
                      <a:r>
                        <a:rPr lang="en-US" sz="1400" dirty="0" err="1"/>
                        <a:t>Temurin</a:t>
                      </a:r>
                      <a:r>
                        <a:rPr lang="en-US" sz="1400" b="0" i="0" u="none" strike="noStrike" baseline="30000" dirty="0">
                          <a:solidFill>
                            <a:srgbClr val="3366CC"/>
                          </a:solidFill>
                          <a:hlinkClick r:id="rId2"/>
                        </a:rPr>
                        <a:t>[13]</a:t>
                      </a:r>
                      <a:r>
                        <a:rPr lang="en-US" sz="1400" dirty="0"/>
                        <a:t/>
                      </a:r>
                      <a:br>
                        <a:rPr lang="en-US" sz="1400" dirty="0"/>
                      </a:br>
                      <a:r>
                        <a:rPr lang="en-US" sz="1400" dirty="0"/>
                        <a:t>October 2027 for Red Hat</a:t>
                      </a:r>
                      <a:r>
                        <a:rPr lang="en-US" sz="1400" b="0" i="0" u="none" strike="noStrike" baseline="30000" dirty="0">
                          <a:solidFill>
                            <a:srgbClr val="3366CC"/>
                          </a:solidFill>
                          <a:hlinkClick r:id="rId2"/>
                        </a:rPr>
                        <a:t>[7]</a:t>
                      </a:r>
                      <a:r>
                        <a:rPr lang="en-US" sz="1400" dirty="0"/>
                        <a:t/>
                      </a:r>
                      <a:br>
                        <a:rPr lang="en-US" sz="1400" dirty="0"/>
                      </a:br>
                      <a:r>
                        <a:rPr lang="en-US" sz="1400" dirty="0"/>
                        <a:t>October 2028 for Amazon </a:t>
                      </a:r>
                      <a:r>
                        <a:rPr lang="en-US" sz="1400" dirty="0" err="1"/>
                        <a:t>Corretto</a:t>
                      </a:r>
                      <a:r>
                        <a:rPr lang="en-US" sz="1400" b="0" i="0" u="none" strike="noStrike" baseline="30000" dirty="0">
                          <a:solidFill>
                            <a:srgbClr val="3366CC"/>
                          </a:solidFill>
                          <a:hlinkClick r:id="rId2"/>
                        </a:rPr>
                        <a:t>[12]</a:t>
                      </a:r>
                      <a:r>
                        <a:rPr lang="en-US" sz="1400" dirty="0"/>
                        <a:t/>
                      </a:r>
                      <a:br>
                        <a:rPr lang="en-US" sz="1400" dirty="0"/>
                      </a:br>
                      <a:r>
                        <a:rPr lang="en-US" sz="1400" dirty="0"/>
                        <a:t>September 2029 for </a:t>
                      </a:r>
                      <a:r>
                        <a:rPr lang="en-US" sz="1400" dirty="0" err="1"/>
                        <a:t>Azul</a:t>
                      </a:r>
                      <a:r>
                        <a:rPr lang="en-US" sz="1400" b="0" i="0" u="none" strike="noStrike" baseline="30000" dirty="0">
                          <a:solidFill>
                            <a:srgbClr val="3366CC"/>
                          </a:solidFill>
                          <a:hlinkClick r:id="rId2"/>
                        </a:rPr>
                        <a:t>[10]</a:t>
                      </a:r>
                      <a:r>
                        <a:rPr lang="en-US" sz="1400" dirty="0"/>
                        <a:t/>
                      </a:r>
                      <a:br>
                        <a:rPr lang="en-US" sz="1400" dirty="0"/>
                      </a:br>
                      <a:r>
                        <a:rPr lang="en-US" sz="1400" dirty="0"/>
                        <a:t>March 2030 for </a:t>
                      </a:r>
                      <a:r>
                        <a:rPr lang="en-US" sz="1400" dirty="0" err="1"/>
                        <a:t>BellSoft</a:t>
                      </a:r>
                      <a:r>
                        <a:rPr lang="en-US" sz="1400" dirty="0"/>
                        <a:t> </a:t>
                      </a:r>
                      <a:r>
                        <a:rPr lang="en-US" sz="1400" dirty="0" err="1"/>
                        <a:t>Liberica</a:t>
                      </a:r>
                      <a:r>
                        <a:rPr lang="en-US" sz="1400" b="0" i="0" u="none" strike="noStrike" baseline="30000" dirty="0">
                          <a:solidFill>
                            <a:srgbClr val="3366CC"/>
                          </a:solidFill>
                          <a:hlinkClick r:id="rId2"/>
                        </a:rPr>
                        <a:t>[9]</a:t>
                      </a:r>
                      <a:endParaRPr lang="en-US" sz="1400" dirty="0"/>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304798"/>
          <a:ext cx="8001000" cy="5943601"/>
        </p:xfrm>
        <a:graphic>
          <a:graphicData uri="http://schemas.openxmlformats.org/drawingml/2006/table">
            <a:tbl>
              <a:tblPr/>
              <a:tblGrid>
                <a:gridCol w="2000250"/>
                <a:gridCol w="2000250"/>
                <a:gridCol w="4000500"/>
              </a:tblGrid>
              <a:tr h="285990">
                <a:tc>
                  <a:txBody>
                    <a:bodyPr/>
                    <a:lstStyle/>
                    <a:p>
                      <a:pPr algn="ctr"/>
                      <a:r>
                        <a:rPr lang="en-US" sz="1400" dirty="0"/>
                        <a:t>Version</a:t>
                      </a:r>
                    </a:p>
                  </a:txBody>
                  <a:tcPr marL="19261" marR="19261" marT="9630" marB="9630" anchor="ctr">
                    <a:lnB w="9525" cap="flat" cmpd="sng" algn="ctr">
                      <a:solidFill>
                        <a:srgbClr val="A2A9B1"/>
                      </a:solidFill>
                      <a:prstDash val="solid"/>
                      <a:round/>
                      <a:headEnd type="none" w="med" len="med"/>
                      <a:tailEnd type="none" w="med" len="med"/>
                    </a:lnB>
                  </a:tcPr>
                </a:tc>
                <a:tc>
                  <a:txBody>
                    <a:bodyPr/>
                    <a:lstStyle/>
                    <a:p>
                      <a:pPr algn="ctr"/>
                      <a:r>
                        <a:rPr lang="en-US" sz="1400" dirty="0"/>
                        <a:t>Release date</a:t>
                      </a:r>
                    </a:p>
                  </a:txBody>
                  <a:tcPr marL="19261" marR="19261" marT="9630" marB="9630" anchor="ctr">
                    <a:lnB w="9525" cap="flat" cmpd="sng" algn="ctr">
                      <a:solidFill>
                        <a:srgbClr val="A2A9B1"/>
                      </a:solidFill>
                      <a:prstDash val="solid"/>
                      <a:round/>
                      <a:headEnd type="none" w="med" len="med"/>
                      <a:tailEnd type="none" w="med" len="med"/>
                    </a:lnB>
                  </a:tcPr>
                </a:tc>
                <a:tc>
                  <a:txBody>
                    <a:bodyPr/>
                    <a:lstStyle/>
                    <a:p>
                      <a:pPr algn="ctr"/>
                      <a:r>
                        <a:rPr lang="en-US" sz="1400" dirty="0"/>
                        <a:t>End of Public Updates (Free)</a:t>
                      </a:r>
                    </a:p>
                  </a:txBody>
                  <a:tcPr marL="19261" marR="19261" marT="9630" marB="9630" anchor="ctr">
                    <a:lnB w="9525" cap="flat" cmpd="sng" algn="ctr">
                      <a:solidFill>
                        <a:srgbClr val="A2A9B1"/>
                      </a:solidFill>
                      <a:prstDash val="solid"/>
                      <a:round/>
                      <a:headEnd type="none" w="med" len="med"/>
                      <a:tailEnd type="none" w="med" len="med"/>
                    </a:lnB>
                  </a:tcPr>
                </a:tc>
              </a:tr>
              <a:tr h="544001">
                <a:tc>
                  <a:txBody>
                    <a:bodyPr/>
                    <a:lstStyle/>
                    <a:p>
                      <a:r>
                        <a:rPr lang="en-US" sz="1400"/>
                        <a:t>ava SE 18</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22nd March 2022</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September 2022</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44001">
                <a:tc>
                  <a:txBody>
                    <a:bodyPr/>
                    <a:lstStyle/>
                    <a:p>
                      <a:r>
                        <a:rPr lang="en-US" sz="1400"/>
                        <a:t>Java SE 19</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20th September 2022</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March 2023</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44001">
                <a:tc>
                  <a:txBody>
                    <a:bodyPr/>
                    <a:lstStyle/>
                    <a:p>
                      <a:r>
                        <a:rPr lang="en-US" sz="1400"/>
                        <a:t>Java SE 20</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21st March 2023</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September 2023</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481607">
                <a:tc>
                  <a:txBody>
                    <a:bodyPr/>
                    <a:lstStyle/>
                    <a:p>
                      <a:r>
                        <a:rPr lang="en-US" sz="1400" b="1"/>
                        <a:t>Java SE 21 (LTS)</a:t>
                      </a:r>
                      <a:endParaRPr lang="en-US" sz="1400"/>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4F4B4"/>
                    </a:solidFill>
                  </a:tcPr>
                </a:tc>
                <a:tc>
                  <a:txBody>
                    <a:bodyPr/>
                    <a:lstStyle/>
                    <a:p>
                      <a:r>
                        <a:rPr lang="en-US" sz="1400"/>
                        <a:t>19th September 2023</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September 2026 for Oracle</a:t>
                      </a:r>
                      <a:r>
                        <a:rPr lang="en-US" sz="1400" b="0" i="0" u="none" strike="noStrike" baseline="30000">
                          <a:solidFill>
                            <a:srgbClr val="3366CC"/>
                          </a:solidFill>
                          <a:hlinkClick r:id="rId2"/>
                        </a:rPr>
                        <a:t>[15]</a:t>
                      </a:r>
                      <a:r>
                        <a:rPr lang="en-US" sz="1400"/>
                        <a:t/>
                      </a:r>
                      <a:br>
                        <a:rPr lang="en-US" sz="1400"/>
                      </a:br>
                      <a:r>
                        <a:rPr lang="en-US" sz="1400"/>
                        <a:t>September 2029 for Eclipse Temurin</a:t>
                      </a:r>
                      <a:r>
                        <a:rPr lang="en-US" sz="1400" b="0" i="0" u="none" strike="noStrike" baseline="30000">
                          <a:solidFill>
                            <a:srgbClr val="3366CC"/>
                          </a:solidFill>
                          <a:hlinkClick r:id="rId2"/>
                        </a:rPr>
                        <a:t>[13]</a:t>
                      </a:r>
                      <a:r>
                        <a:rPr lang="en-US" sz="1400"/>
                        <a:t/>
                      </a:r>
                      <a:br>
                        <a:rPr lang="en-US" sz="1400"/>
                      </a:br>
                      <a:r>
                        <a:rPr lang="en-US" sz="1400"/>
                        <a:t>September 2029 for Red Hat</a:t>
                      </a:r>
                      <a:r>
                        <a:rPr lang="en-US" sz="1400" b="0" i="0" u="none" strike="noStrike" baseline="30000">
                          <a:solidFill>
                            <a:srgbClr val="3366CC"/>
                          </a:solidFill>
                          <a:hlinkClick r:id="rId2"/>
                        </a:rPr>
                        <a:t>[7]</a:t>
                      </a:r>
                      <a:r>
                        <a:rPr lang="en-US" sz="1400"/>
                        <a:t/>
                      </a:r>
                      <a:br>
                        <a:rPr lang="en-US" sz="1400"/>
                      </a:br>
                      <a:r>
                        <a:rPr lang="en-US" sz="1400"/>
                        <a:t>October 2030 for Amazon Corretto</a:t>
                      </a:r>
                      <a:r>
                        <a:rPr lang="en-US" sz="1400" b="0" i="0" u="none" strike="noStrike" baseline="30000">
                          <a:solidFill>
                            <a:srgbClr val="3366CC"/>
                          </a:solidFill>
                          <a:hlinkClick r:id="rId2"/>
                        </a:rPr>
                        <a:t>[12]</a:t>
                      </a:r>
                      <a:r>
                        <a:rPr lang="en-US" sz="1400"/>
                        <a:t/>
                      </a:r>
                      <a:br>
                        <a:rPr lang="en-US" sz="1400"/>
                      </a:br>
                      <a:r>
                        <a:rPr lang="en-US" sz="1400"/>
                        <a:t>September 2031 for Azul</a:t>
                      </a:r>
                      <a:r>
                        <a:rPr lang="en-US" sz="1400" b="0" i="0" u="none" strike="noStrike" baseline="30000">
                          <a:solidFill>
                            <a:srgbClr val="3366CC"/>
                          </a:solidFill>
                          <a:hlinkClick r:id="rId2"/>
                        </a:rPr>
                        <a:t>[10]</a:t>
                      </a:r>
                      <a:r>
                        <a:rPr lang="en-US" sz="1400"/>
                        <a:t/>
                      </a:r>
                      <a:br>
                        <a:rPr lang="en-US" sz="1400"/>
                      </a:br>
                      <a:r>
                        <a:rPr lang="en-US" sz="1400"/>
                        <a:t>March 2032 for BellSoft Liberica</a:t>
                      </a:r>
                      <a:r>
                        <a:rPr lang="en-US" sz="1400" b="0" i="0" u="none" strike="noStrike" baseline="30000">
                          <a:solidFill>
                            <a:srgbClr val="3366CC"/>
                          </a:solidFill>
                          <a:hlinkClick r:id="rId2"/>
                        </a:rPr>
                        <a:t>[9]</a:t>
                      </a:r>
                      <a:endParaRPr lang="en-US" sz="1400"/>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44001">
                <a:tc>
                  <a:txBody>
                    <a:bodyPr/>
                    <a:lstStyle/>
                    <a:p>
                      <a:r>
                        <a:rPr lang="en-US" sz="1400"/>
                        <a:t>Java SE 22</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1E6F5"/>
                    </a:solidFill>
                  </a:tcPr>
                </a:tc>
                <a:tc>
                  <a:txBody>
                    <a:bodyPr/>
                    <a:lstStyle/>
                    <a:p>
                      <a:r>
                        <a:rPr lang="en-US" sz="1400"/>
                        <a:t>19th March 2024</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dirty="0"/>
                        <a:t>September 2024</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Image result for java editions"/>
          <p:cNvPicPr>
            <a:picLocks noChangeAspect="1" noChangeArrowheads="1"/>
          </p:cNvPicPr>
          <p:nvPr/>
        </p:nvPicPr>
        <p:blipFill>
          <a:blip r:embed="rId2"/>
          <a:srcRect/>
          <a:stretch>
            <a:fillRect/>
          </a:stretch>
        </p:blipFill>
        <p:spPr bwMode="auto">
          <a:xfrm>
            <a:off x="304800" y="0"/>
            <a:ext cx="4391025" cy="2419351"/>
          </a:xfrm>
          <a:prstGeom prst="rect">
            <a:avLst/>
          </a:prstGeom>
          <a:noFill/>
        </p:spPr>
      </p:pic>
      <p:pic>
        <p:nvPicPr>
          <p:cNvPr id="28676" name="Picture 4" descr="Image result for java editions"/>
          <p:cNvPicPr>
            <a:picLocks noChangeAspect="1" noChangeArrowheads="1"/>
          </p:cNvPicPr>
          <p:nvPr/>
        </p:nvPicPr>
        <p:blipFill>
          <a:blip r:embed="rId3"/>
          <a:srcRect/>
          <a:stretch>
            <a:fillRect/>
          </a:stretch>
        </p:blipFill>
        <p:spPr bwMode="auto">
          <a:xfrm>
            <a:off x="1181100" y="1836129"/>
            <a:ext cx="7962900" cy="502187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Java buzzwords,"/>
          <p:cNvPicPr>
            <a:picLocks noChangeAspect="1" noChangeArrowheads="1"/>
          </p:cNvPicPr>
          <p:nvPr/>
        </p:nvPicPr>
        <p:blipFill>
          <a:blip r:embed="rId2"/>
          <a:srcRect/>
          <a:stretch>
            <a:fillRect/>
          </a:stretch>
        </p:blipFill>
        <p:spPr bwMode="auto">
          <a:xfrm>
            <a:off x="228600" y="0"/>
            <a:ext cx="4495800" cy="3362326"/>
          </a:xfrm>
          <a:prstGeom prst="rect">
            <a:avLst/>
          </a:prstGeom>
          <a:noFill/>
        </p:spPr>
      </p:pic>
      <p:pic>
        <p:nvPicPr>
          <p:cNvPr id="14340" name="Picture 4" descr="Java Features"/>
          <p:cNvPicPr>
            <a:picLocks noChangeAspect="1" noChangeArrowheads="1"/>
          </p:cNvPicPr>
          <p:nvPr/>
        </p:nvPicPr>
        <p:blipFill>
          <a:blip r:embed="rId3"/>
          <a:srcRect/>
          <a:stretch>
            <a:fillRect/>
          </a:stretch>
        </p:blipFill>
        <p:spPr bwMode="auto">
          <a:xfrm>
            <a:off x="3429000" y="2514601"/>
            <a:ext cx="5438775" cy="43434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Image result for compile java program"/>
          <p:cNvPicPr>
            <a:picLocks noChangeAspect="1" noChangeArrowheads="1"/>
          </p:cNvPicPr>
          <p:nvPr/>
        </p:nvPicPr>
        <p:blipFill>
          <a:blip r:embed="rId2"/>
          <a:srcRect/>
          <a:stretch>
            <a:fillRect/>
          </a:stretch>
        </p:blipFill>
        <p:spPr bwMode="auto">
          <a:xfrm>
            <a:off x="381000" y="381000"/>
            <a:ext cx="6934200" cy="60960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mage result for java code execution"/>
          <p:cNvPicPr>
            <a:picLocks noChangeAspect="1" noChangeArrowheads="1"/>
          </p:cNvPicPr>
          <p:nvPr/>
        </p:nvPicPr>
        <p:blipFill>
          <a:blip r:embed="rId2"/>
          <a:srcRect/>
          <a:stretch>
            <a:fillRect/>
          </a:stretch>
        </p:blipFill>
        <p:spPr bwMode="auto">
          <a:xfrm>
            <a:off x="914400" y="304800"/>
            <a:ext cx="7172325" cy="62484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0"/>
            <a:ext cx="2438400" cy="4495800"/>
          </a:xfrm>
          <a:prstGeom prst="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Rectangle 2"/>
          <p:cNvSpPr/>
          <p:nvPr/>
        </p:nvSpPr>
        <p:spPr>
          <a:xfrm>
            <a:off x="304800" y="4724400"/>
            <a:ext cx="4572000" cy="1754326"/>
          </a:xfrm>
          <a:prstGeom prst="rect">
            <a:avLst/>
          </a:prstGeom>
        </p:spPr>
        <p:txBody>
          <a:bodyPr>
            <a:spAutoFit/>
          </a:bodyPr>
          <a:lstStyle/>
          <a:p>
            <a:r>
              <a:rPr lang="en-US" b="1" dirty="0" smtClean="0"/>
              <a:t>JVMs are not same for all hardware and software</a:t>
            </a:r>
            <a:r>
              <a:rPr lang="en-US" dirty="0" smtClean="0"/>
              <a:t>, for example for window </a:t>
            </a:r>
            <a:r>
              <a:rPr lang="en-US" dirty="0" err="1" smtClean="0"/>
              <a:t>os</a:t>
            </a:r>
            <a:r>
              <a:rPr lang="en-US" dirty="0" smtClean="0"/>
              <a:t> JVM is different and for Linux VJM is different. JVM, JRE and JDK are platform dependent because configuration of each OS differs. But, Java is platform independent.</a:t>
            </a:r>
            <a:endParaRPr lang="en-US" dirty="0"/>
          </a:p>
        </p:txBody>
      </p:sp>
      <p:pic>
        <p:nvPicPr>
          <p:cNvPr id="31747" name="Picture 3"/>
          <p:cNvPicPr>
            <a:picLocks noChangeAspect="1" noChangeArrowheads="1"/>
          </p:cNvPicPr>
          <p:nvPr/>
        </p:nvPicPr>
        <p:blipFill>
          <a:blip r:embed="rId2"/>
          <a:srcRect/>
          <a:stretch>
            <a:fillRect/>
          </a:stretch>
        </p:blipFill>
        <p:spPr bwMode="auto">
          <a:xfrm>
            <a:off x="1219200" y="0"/>
            <a:ext cx="2324100" cy="4524375"/>
          </a:xfrm>
          <a:prstGeom prst="rect">
            <a:avLst/>
          </a:prstGeom>
          <a:noFill/>
          <a:ln w="9525">
            <a:noFill/>
            <a:miter lim="800000"/>
            <a:headEnd/>
            <a:tailEnd/>
          </a:ln>
          <a:effectLst/>
        </p:spPr>
      </p:pic>
      <p:pic>
        <p:nvPicPr>
          <p:cNvPr id="31748" name="Picture 4"/>
          <p:cNvPicPr>
            <a:picLocks noChangeAspect="1" noChangeArrowheads="1"/>
          </p:cNvPicPr>
          <p:nvPr/>
        </p:nvPicPr>
        <p:blipFill>
          <a:blip r:embed="rId3"/>
          <a:srcRect/>
          <a:stretch>
            <a:fillRect/>
          </a:stretch>
        </p:blipFill>
        <p:spPr bwMode="auto">
          <a:xfrm>
            <a:off x="3962400" y="0"/>
            <a:ext cx="2200275" cy="4295775"/>
          </a:xfrm>
          <a:prstGeom prst="rect">
            <a:avLst/>
          </a:prstGeom>
          <a:noFill/>
          <a:ln w="9525">
            <a:noFill/>
            <a:miter lim="800000"/>
            <a:headEnd/>
            <a:tailEnd/>
          </a:ln>
          <a:effectLst/>
        </p:spPr>
      </p:pic>
      <p:pic>
        <p:nvPicPr>
          <p:cNvPr id="31749" name="Picture 5"/>
          <p:cNvPicPr>
            <a:picLocks noChangeAspect="1" noChangeArrowheads="1"/>
          </p:cNvPicPr>
          <p:nvPr/>
        </p:nvPicPr>
        <p:blipFill>
          <a:blip r:embed="rId4"/>
          <a:srcRect/>
          <a:stretch>
            <a:fillRect/>
          </a:stretch>
        </p:blipFill>
        <p:spPr bwMode="auto">
          <a:xfrm>
            <a:off x="6248400" y="228600"/>
            <a:ext cx="2552700" cy="4333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86200" y="0"/>
            <a:ext cx="2438400" cy="4495800"/>
          </a:xfrm>
          <a:prstGeom prst="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Rectangle 2"/>
          <p:cNvSpPr/>
          <p:nvPr/>
        </p:nvSpPr>
        <p:spPr>
          <a:xfrm>
            <a:off x="304800" y="4724400"/>
            <a:ext cx="4572000" cy="923330"/>
          </a:xfrm>
          <a:prstGeom prst="rect">
            <a:avLst/>
          </a:prstGeom>
        </p:spPr>
        <p:txBody>
          <a:bodyPr>
            <a:spAutoFit/>
          </a:bodyPr>
          <a:lstStyle/>
          <a:p>
            <a:r>
              <a:rPr lang="en-US" dirty="0" smtClean="0"/>
              <a:t>The Java Development Kit (JDK) is primary components. It physically exists. It is collection of programming tools and JRE, JVM.</a:t>
            </a:r>
            <a:endParaRPr lang="en-US" dirty="0"/>
          </a:p>
        </p:txBody>
      </p:sp>
      <p:pic>
        <p:nvPicPr>
          <p:cNvPr id="31747" name="Picture 3"/>
          <p:cNvPicPr>
            <a:picLocks noChangeAspect="1" noChangeArrowheads="1"/>
          </p:cNvPicPr>
          <p:nvPr/>
        </p:nvPicPr>
        <p:blipFill>
          <a:blip r:embed="rId2"/>
          <a:srcRect/>
          <a:stretch>
            <a:fillRect/>
          </a:stretch>
        </p:blipFill>
        <p:spPr bwMode="auto">
          <a:xfrm>
            <a:off x="685800" y="0"/>
            <a:ext cx="2324100" cy="4524375"/>
          </a:xfrm>
          <a:prstGeom prst="rect">
            <a:avLst/>
          </a:prstGeom>
          <a:noFill/>
          <a:ln w="9525">
            <a:noFill/>
            <a:miter lim="800000"/>
            <a:headEnd/>
            <a:tailEnd/>
          </a:ln>
          <a:effectLst/>
        </p:spPr>
      </p:pic>
      <p:pic>
        <p:nvPicPr>
          <p:cNvPr id="31748" name="Picture 4"/>
          <p:cNvPicPr>
            <a:picLocks noChangeAspect="1" noChangeArrowheads="1"/>
          </p:cNvPicPr>
          <p:nvPr/>
        </p:nvPicPr>
        <p:blipFill>
          <a:blip r:embed="rId3"/>
          <a:srcRect/>
          <a:stretch>
            <a:fillRect/>
          </a:stretch>
        </p:blipFill>
        <p:spPr bwMode="auto">
          <a:xfrm>
            <a:off x="3962400" y="0"/>
            <a:ext cx="2200275" cy="4495800"/>
          </a:xfrm>
          <a:prstGeom prst="rect">
            <a:avLst/>
          </a:prstGeom>
          <a:noFill/>
          <a:ln w="9525">
            <a:noFill/>
            <a:miter lim="800000"/>
            <a:headEnd/>
            <a:tailEnd/>
          </a:ln>
          <a:effectLst/>
        </p:spPr>
      </p:pic>
      <p:pic>
        <p:nvPicPr>
          <p:cNvPr id="31749" name="Picture 5"/>
          <p:cNvPicPr>
            <a:picLocks noChangeAspect="1" noChangeArrowheads="1"/>
          </p:cNvPicPr>
          <p:nvPr/>
        </p:nvPicPr>
        <p:blipFill>
          <a:blip r:embed="rId4"/>
          <a:srcRect/>
          <a:stretch>
            <a:fillRect/>
          </a:stretch>
        </p:blipFill>
        <p:spPr bwMode="auto">
          <a:xfrm>
            <a:off x="6324600" y="0"/>
            <a:ext cx="25527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24600" y="152400"/>
            <a:ext cx="2438400" cy="4495800"/>
          </a:xfrm>
          <a:prstGeom prst="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Rectangle 2"/>
          <p:cNvSpPr/>
          <p:nvPr/>
        </p:nvSpPr>
        <p:spPr>
          <a:xfrm>
            <a:off x="304800" y="4724400"/>
            <a:ext cx="5257800" cy="2031325"/>
          </a:xfrm>
          <a:prstGeom prst="rect">
            <a:avLst/>
          </a:prstGeom>
        </p:spPr>
        <p:txBody>
          <a:bodyPr wrap="square">
            <a:spAutoFit/>
          </a:bodyPr>
          <a:lstStyle/>
          <a:p>
            <a:r>
              <a:rPr lang="en-US" dirty="0" smtClean="0"/>
              <a:t>The Java Runtime Environment (JRE) is part of the Java Development Kit (JDK). </a:t>
            </a:r>
            <a:r>
              <a:rPr lang="en-US" b="1" dirty="0" smtClean="0"/>
              <a:t>It contains set of libraries and tools for developing java application. </a:t>
            </a:r>
            <a:r>
              <a:rPr lang="en-US" dirty="0" smtClean="0"/>
              <a:t>The Java Runtime Environment provides the minimum requirements for executing a Java application. It physically exists. </a:t>
            </a:r>
            <a:r>
              <a:rPr lang="en-US" b="1" dirty="0" smtClean="0"/>
              <a:t>It contains set of libraries + other files that JVM uses at runtime.</a:t>
            </a:r>
            <a:endParaRPr lang="en-US" b="1" dirty="0"/>
          </a:p>
        </p:txBody>
      </p:sp>
      <p:pic>
        <p:nvPicPr>
          <p:cNvPr id="31747" name="Picture 3"/>
          <p:cNvPicPr>
            <a:picLocks noChangeAspect="1" noChangeArrowheads="1"/>
          </p:cNvPicPr>
          <p:nvPr/>
        </p:nvPicPr>
        <p:blipFill>
          <a:blip r:embed="rId2"/>
          <a:srcRect/>
          <a:stretch>
            <a:fillRect/>
          </a:stretch>
        </p:blipFill>
        <p:spPr bwMode="auto">
          <a:xfrm>
            <a:off x="685800" y="0"/>
            <a:ext cx="2324100" cy="4524375"/>
          </a:xfrm>
          <a:prstGeom prst="rect">
            <a:avLst/>
          </a:prstGeom>
          <a:noFill/>
          <a:ln w="9525">
            <a:noFill/>
            <a:miter lim="800000"/>
            <a:headEnd/>
            <a:tailEnd/>
          </a:ln>
          <a:effectLst/>
        </p:spPr>
      </p:pic>
      <p:pic>
        <p:nvPicPr>
          <p:cNvPr id="31748" name="Picture 4"/>
          <p:cNvPicPr>
            <a:picLocks noChangeAspect="1" noChangeArrowheads="1"/>
          </p:cNvPicPr>
          <p:nvPr/>
        </p:nvPicPr>
        <p:blipFill>
          <a:blip r:embed="rId3"/>
          <a:srcRect/>
          <a:stretch>
            <a:fillRect/>
          </a:stretch>
        </p:blipFill>
        <p:spPr bwMode="auto">
          <a:xfrm>
            <a:off x="2971800" y="0"/>
            <a:ext cx="2200275" cy="4495800"/>
          </a:xfrm>
          <a:prstGeom prst="rect">
            <a:avLst/>
          </a:prstGeom>
          <a:noFill/>
          <a:ln w="9525">
            <a:noFill/>
            <a:miter lim="800000"/>
            <a:headEnd/>
            <a:tailEnd/>
          </a:ln>
          <a:effectLst/>
        </p:spPr>
      </p:pic>
      <p:pic>
        <p:nvPicPr>
          <p:cNvPr id="31749" name="Picture 5"/>
          <p:cNvPicPr>
            <a:picLocks noChangeAspect="1" noChangeArrowheads="1"/>
          </p:cNvPicPr>
          <p:nvPr/>
        </p:nvPicPr>
        <p:blipFill>
          <a:blip r:embed="rId4"/>
          <a:srcRect/>
          <a:stretch>
            <a:fillRect/>
          </a:stretch>
        </p:blipFill>
        <p:spPr bwMode="auto">
          <a:xfrm>
            <a:off x="6324600" y="0"/>
            <a:ext cx="23622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0" y="152400"/>
            <a:ext cx="9144000" cy="670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datatypes in java"/>
          <p:cNvPicPr>
            <a:picLocks noChangeAspect="1" noChangeArrowheads="1"/>
          </p:cNvPicPr>
          <p:nvPr/>
        </p:nvPicPr>
        <p:blipFill>
          <a:blip r:embed="rId2"/>
          <a:srcRect/>
          <a:stretch>
            <a:fillRect/>
          </a:stretch>
        </p:blipFill>
        <p:spPr bwMode="auto">
          <a:xfrm>
            <a:off x="685800" y="381000"/>
            <a:ext cx="7620000" cy="629789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Data types</a:t>
            </a:r>
            <a:endParaRPr lang="en-US" sz="3200" b="1" dirty="0"/>
          </a:p>
        </p:txBody>
      </p:sp>
      <p:sp>
        <p:nvSpPr>
          <p:cNvPr id="3" name="Content Placeholder 2"/>
          <p:cNvSpPr>
            <a:spLocks noGrp="1"/>
          </p:cNvSpPr>
          <p:nvPr>
            <p:ph idx="1"/>
          </p:nvPr>
        </p:nvSpPr>
        <p:spPr/>
        <p:txBody>
          <a:bodyPr>
            <a:normAutofit/>
          </a:bodyPr>
          <a:lstStyle/>
          <a:p>
            <a:pPr algn="just">
              <a:lnSpc>
                <a:spcPct val="90000"/>
              </a:lnSpc>
            </a:pPr>
            <a:r>
              <a:rPr lang="en-US" sz="2000" dirty="0" smtClean="0"/>
              <a:t>Data type is a special type of keyword which is useful for allocating sufficient memory for that data. I</a:t>
            </a:r>
          </a:p>
          <a:p>
            <a:pPr algn="just">
              <a:lnSpc>
                <a:spcPct val="90000"/>
              </a:lnSpc>
            </a:pPr>
            <a:r>
              <a:rPr lang="en-US" sz="2000" dirty="0" smtClean="0"/>
              <a:t>Java defines eight (primitive data types) simple types:</a:t>
            </a:r>
          </a:p>
          <a:p>
            <a:pPr lvl="2" algn="just">
              <a:lnSpc>
                <a:spcPct val="90000"/>
              </a:lnSpc>
              <a:buFont typeface="Wingdings" pitchFamily="2" charset="2"/>
              <a:buNone/>
            </a:pPr>
            <a:r>
              <a:rPr lang="en-US" sz="2000" dirty="0" smtClean="0"/>
              <a:t>1)byte – </a:t>
            </a:r>
            <a:r>
              <a:rPr lang="en-US" sz="2000" dirty="0" smtClean="0">
                <a:solidFill>
                  <a:srgbClr val="FF0000"/>
                </a:solidFill>
              </a:rPr>
              <a:t>8-bit integer type</a:t>
            </a:r>
          </a:p>
          <a:p>
            <a:pPr lvl="2" algn="just">
              <a:lnSpc>
                <a:spcPct val="90000"/>
              </a:lnSpc>
              <a:buFont typeface="Wingdings" pitchFamily="2" charset="2"/>
              <a:buNone/>
            </a:pPr>
            <a:r>
              <a:rPr lang="en-US" sz="2000" dirty="0" smtClean="0"/>
              <a:t>2)short – 16-bit integer type</a:t>
            </a:r>
          </a:p>
          <a:p>
            <a:pPr lvl="2" algn="just">
              <a:lnSpc>
                <a:spcPct val="90000"/>
              </a:lnSpc>
              <a:buFont typeface="Wingdings" pitchFamily="2" charset="2"/>
              <a:buNone/>
            </a:pPr>
            <a:r>
              <a:rPr lang="en-US" sz="2000" dirty="0" smtClean="0"/>
              <a:t>3)</a:t>
            </a:r>
            <a:r>
              <a:rPr lang="en-US" sz="2000" dirty="0" err="1" smtClean="0"/>
              <a:t>int</a:t>
            </a:r>
            <a:r>
              <a:rPr lang="en-US" sz="2000" dirty="0" smtClean="0"/>
              <a:t> – </a:t>
            </a:r>
            <a:r>
              <a:rPr lang="en-US" sz="2000" dirty="0" smtClean="0">
                <a:solidFill>
                  <a:srgbClr val="FF0000"/>
                </a:solidFill>
              </a:rPr>
              <a:t>32-bit integer type</a:t>
            </a:r>
          </a:p>
          <a:p>
            <a:pPr lvl="2" algn="just">
              <a:lnSpc>
                <a:spcPct val="90000"/>
              </a:lnSpc>
              <a:buFont typeface="Wingdings" pitchFamily="2" charset="2"/>
              <a:buNone/>
            </a:pPr>
            <a:r>
              <a:rPr lang="en-US" sz="2000" dirty="0" smtClean="0"/>
              <a:t>4)long – 64-bit integer type</a:t>
            </a:r>
          </a:p>
          <a:p>
            <a:pPr lvl="2" algn="just">
              <a:lnSpc>
                <a:spcPct val="90000"/>
              </a:lnSpc>
              <a:buFont typeface="Wingdings" pitchFamily="2" charset="2"/>
              <a:buNone/>
            </a:pPr>
            <a:r>
              <a:rPr lang="en-US" sz="2000" dirty="0" smtClean="0"/>
              <a:t>5)float – 32-bit floating-point type</a:t>
            </a:r>
          </a:p>
          <a:p>
            <a:pPr lvl="2" algn="just">
              <a:lnSpc>
                <a:spcPct val="90000"/>
              </a:lnSpc>
              <a:buFont typeface="Wingdings" pitchFamily="2" charset="2"/>
              <a:buNone/>
            </a:pPr>
            <a:r>
              <a:rPr lang="en-US" sz="2000" dirty="0" smtClean="0"/>
              <a:t>6)double – 64-bit floating-point type</a:t>
            </a:r>
          </a:p>
          <a:p>
            <a:pPr lvl="2" algn="just">
              <a:lnSpc>
                <a:spcPct val="90000"/>
              </a:lnSpc>
              <a:buFont typeface="Wingdings" pitchFamily="2" charset="2"/>
              <a:buNone/>
            </a:pPr>
            <a:r>
              <a:rPr lang="en-US" sz="2000" dirty="0" smtClean="0"/>
              <a:t>7)char – symbols in a character set</a:t>
            </a:r>
          </a:p>
          <a:p>
            <a:pPr lvl="2" algn="just">
              <a:lnSpc>
                <a:spcPct val="90000"/>
              </a:lnSpc>
              <a:buFont typeface="Wingdings" pitchFamily="2" charset="2"/>
              <a:buNone/>
            </a:pPr>
            <a:r>
              <a:rPr lang="en-US" sz="2000" dirty="0" smtClean="0"/>
              <a:t>8)</a:t>
            </a:r>
            <a:r>
              <a:rPr lang="en-US" sz="2000" dirty="0" err="1" smtClean="0"/>
              <a:t>boolean</a:t>
            </a:r>
            <a:r>
              <a:rPr lang="en-US" sz="2000" dirty="0" smtClean="0"/>
              <a:t> – logical values true and false</a:t>
            </a:r>
          </a:p>
          <a:p>
            <a:pPr algn="just"/>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pPr>
              <a:lnSpc>
                <a:spcPct val="90000"/>
              </a:lnSpc>
            </a:pPr>
            <a:r>
              <a:rPr lang="en-US" sz="2000" dirty="0" smtClean="0"/>
              <a:t>byte: 8-bit integer type.</a:t>
            </a:r>
          </a:p>
          <a:p>
            <a:pPr>
              <a:lnSpc>
                <a:spcPct val="90000"/>
              </a:lnSpc>
              <a:buFont typeface="Wingdings" pitchFamily="2" charset="2"/>
              <a:buNone/>
            </a:pPr>
            <a:r>
              <a:rPr lang="en-US" sz="2000" dirty="0" smtClean="0"/>
              <a:t>	Range: -128 to 127.</a:t>
            </a:r>
          </a:p>
          <a:p>
            <a:pPr>
              <a:lnSpc>
                <a:spcPct val="90000"/>
              </a:lnSpc>
              <a:buFont typeface="Wingdings" pitchFamily="2" charset="2"/>
              <a:buNone/>
            </a:pPr>
            <a:r>
              <a:rPr lang="en-US" sz="2000" dirty="0" smtClean="0"/>
              <a:t>	Example: byte b = -15;</a:t>
            </a:r>
          </a:p>
          <a:p>
            <a:pPr>
              <a:lnSpc>
                <a:spcPct val="90000"/>
              </a:lnSpc>
              <a:buFont typeface="Wingdings" pitchFamily="2" charset="2"/>
              <a:buNone/>
            </a:pPr>
            <a:r>
              <a:rPr lang="en-US" sz="2000" dirty="0" smtClean="0"/>
              <a:t>	Usage: particularly when working with data streams.</a:t>
            </a:r>
          </a:p>
          <a:p>
            <a:pPr>
              <a:lnSpc>
                <a:spcPct val="90000"/>
              </a:lnSpc>
            </a:pPr>
            <a:r>
              <a:rPr lang="en-US" sz="2000" dirty="0" smtClean="0"/>
              <a:t>short: 16-bit integer type.</a:t>
            </a:r>
          </a:p>
          <a:p>
            <a:pPr lvl="1">
              <a:lnSpc>
                <a:spcPct val="90000"/>
              </a:lnSpc>
              <a:buFont typeface="Wingdings" pitchFamily="2" charset="2"/>
              <a:buNone/>
            </a:pPr>
            <a:r>
              <a:rPr lang="en-US" sz="2000" dirty="0" smtClean="0"/>
              <a:t>Range: -32768 to 32767.</a:t>
            </a:r>
          </a:p>
          <a:p>
            <a:pPr lvl="1">
              <a:lnSpc>
                <a:spcPct val="90000"/>
              </a:lnSpc>
              <a:buFont typeface="Wingdings" pitchFamily="2" charset="2"/>
              <a:buNone/>
            </a:pPr>
            <a:r>
              <a:rPr lang="en-US" sz="2000" dirty="0" smtClean="0"/>
              <a:t>Example: short c = 1000;</a:t>
            </a:r>
          </a:p>
          <a:p>
            <a:pPr lvl="1">
              <a:lnSpc>
                <a:spcPct val="90000"/>
              </a:lnSpc>
              <a:buFont typeface="Wingdings" pitchFamily="2" charset="2"/>
              <a:buNone/>
            </a:pPr>
            <a:r>
              <a:rPr lang="en-US" sz="2000" dirty="0" smtClean="0"/>
              <a:t>Usage: probably the least used simple type.</a:t>
            </a:r>
          </a:p>
          <a:p>
            <a:pPr>
              <a:lnSpc>
                <a:spcPct val="90000"/>
              </a:lnSpc>
            </a:pPr>
            <a:r>
              <a:rPr lang="en-US" sz="2000" b="1" dirty="0" err="1" smtClean="0"/>
              <a:t>int</a:t>
            </a:r>
            <a:r>
              <a:rPr lang="en-US" sz="2000" b="1" dirty="0" smtClean="0"/>
              <a:t>: </a:t>
            </a:r>
            <a:r>
              <a:rPr lang="en-US" sz="2000" dirty="0" smtClean="0"/>
              <a:t>32-bit integer type.</a:t>
            </a:r>
          </a:p>
          <a:p>
            <a:pPr lvl="1">
              <a:lnSpc>
                <a:spcPct val="90000"/>
              </a:lnSpc>
              <a:buFont typeface="Wingdings" pitchFamily="2" charset="2"/>
              <a:buNone/>
            </a:pPr>
            <a:r>
              <a:rPr lang="en-US" sz="2000" dirty="0" smtClean="0"/>
              <a:t>Range: -2147483648 to 2147483647.</a:t>
            </a:r>
          </a:p>
          <a:p>
            <a:pPr lvl="1">
              <a:lnSpc>
                <a:spcPct val="90000"/>
              </a:lnSpc>
              <a:buFont typeface="Wingdings" pitchFamily="2" charset="2"/>
              <a:buNone/>
            </a:pPr>
            <a:r>
              <a:rPr lang="en-US" sz="2000" dirty="0" smtClean="0"/>
              <a:t>Example: </a:t>
            </a:r>
            <a:r>
              <a:rPr lang="en-US" sz="2000" dirty="0" err="1" smtClean="0"/>
              <a:t>int</a:t>
            </a:r>
            <a:r>
              <a:rPr lang="en-US" sz="2000" dirty="0" smtClean="0"/>
              <a:t> b = -50000;</a:t>
            </a:r>
          </a:p>
          <a:p>
            <a:pPr lvl="1">
              <a:lnSpc>
                <a:spcPct val="90000"/>
              </a:lnSpc>
              <a:buFont typeface="Wingdings" pitchFamily="2" charset="2"/>
              <a:buNone/>
            </a:pPr>
            <a:r>
              <a:rPr lang="en-US" sz="2000" dirty="0" smtClean="0"/>
              <a:t>Usage:</a:t>
            </a:r>
          </a:p>
          <a:p>
            <a:pPr lvl="1">
              <a:lnSpc>
                <a:spcPct val="90000"/>
              </a:lnSpc>
              <a:buFont typeface="Wingdings" pitchFamily="2" charset="2"/>
              <a:buNone/>
            </a:pPr>
            <a:r>
              <a:rPr lang="en-US" sz="2000" dirty="0" smtClean="0"/>
              <a:t>1) Most common integer type.</a:t>
            </a:r>
          </a:p>
          <a:p>
            <a:pPr lvl="1">
              <a:lnSpc>
                <a:spcPct val="90000"/>
              </a:lnSpc>
              <a:buFont typeface="Wingdings" pitchFamily="2" charset="2"/>
              <a:buNone/>
            </a:pPr>
            <a:r>
              <a:rPr lang="en-US" sz="2000" dirty="0" smtClean="0"/>
              <a:t>2) Typically used to control loops and to index arrays.</a:t>
            </a:r>
          </a:p>
          <a:p>
            <a:pPr lvl="1">
              <a:lnSpc>
                <a:spcPct val="90000"/>
              </a:lnSpc>
              <a:buFont typeface="Wingdings" pitchFamily="2" charset="2"/>
              <a:buNone/>
            </a:pPr>
            <a:r>
              <a:rPr lang="en-US" sz="2000" dirty="0" smtClean="0"/>
              <a:t>3) Expressions involving the byte, short and </a:t>
            </a:r>
            <a:r>
              <a:rPr lang="en-US" sz="2000" dirty="0" err="1" smtClean="0"/>
              <a:t>int</a:t>
            </a:r>
            <a:r>
              <a:rPr lang="en-US" sz="2000" dirty="0" smtClean="0"/>
              <a:t> values are promoted to </a:t>
            </a:r>
            <a:r>
              <a:rPr lang="en-US" sz="2000" dirty="0" err="1" smtClean="0"/>
              <a:t>int</a:t>
            </a:r>
            <a:r>
              <a:rPr lang="en-US" sz="2000" dirty="0" smtClean="0"/>
              <a:t> before calculation.</a:t>
            </a:r>
          </a:p>
          <a:p>
            <a:endParaRPr 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pPr>
              <a:lnSpc>
                <a:spcPct val="80000"/>
              </a:lnSpc>
            </a:pPr>
            <a:r>
              <a:rPr lang="en-US" sz="2000" b="1" dirty="0" smtClean="0"/>
              <a:t>long: </a:t>
            </a:r>
            <a:r>
              <a:rPr lang="en-US" sz="2000" dirty="0" smtClean="0"/>
              <a:t>64-bit integer type.</a:t>
            </a:r>
          </a:p>
          <a:p>
            <a:pPr lvl="1">
              <a:lnSpc>
                <a:spcPct val="80000"/>
              </a:lnSpc>
              <a:buFont typeface="Wingdings" pitchFamily="2" charset="2"/>
              <a:buNone/>
            </a:pPr>
            <a:r>
              <a:rPr lang="en-US" sz="2000" dirty="0" smtClean="0"/>
              <a:t>Range: -9223372036854775808 to 			     9223372036854775807.</a:t>
            </a:r>
          </a:p>
          <a:p>
            <a:pPr lvl="1">
              <a:lnSpc>
                <a:spcPct val="80000"/>
              </a:lnSpc>
              <a:buFont typeface="Wingdings" pitchFamily="2" charset="2"/>
              <a:buNone/>
            </a:pPr>
            <a:r>
              <a:rPr lang="en-US" sz="2000" dirty="0" smtClean="0"/>
              <a:t>Example: long l = 10000000000000000;</a:t>
            </a:r>
          </a:p>
          <a:p>
            <a:pPr lvl="1">
              <a:lnSpc>
                <a:spcPct val="80000"/>
              </a:lnSpc>
              <a:buFont typeface="Wingdings" pitchFamily="2" charset="2"/>
              <a:buNone/>
            </a:pPr>
            <a:r>
              <a:rPr lang="en-US" sz="2000" dirty="0" smtClean="0"/>
              <a:t>Usage: 1) useful when </a:t>
            </a:r>
            <a:r>
              <a:rPr lang="en-US" sz="2000" dirty="0" err="1" smtClean="0"/>
              <a:t>int</a:t>
            </a:r>
            <a:r>
              <a:rPr lang="en-US" sz="2000" dirty="0" smtClean="0"/>
              <a:t> type is not large enough to hold the desired value</a:t>
            </a:r>
          </a:p>
          <a:p>
            <a:pPr>
              <a:lnSpc>
                <a:spcPct val="80000"/>
              </a:lnSpc>
            </a:pPr>
            <a:r>
              <a:rPr lang="en-US" sz="2000" b="1" dirty="0" smtClean="0"/>
              <a:t>float: </a:t>
            </a:r>
            <a:r>
              <a:rPr lang="en-US" sz="2000" dirty="0" smtClean="0"/>
              <a:t>32-bit floating-point number.</a:t>
            </a:r>
          </a:p>
          <a:p>
            <a:pPr lvl="1">
              <a:lnSpc>
                <a:spcPct val="80000"/>
              </a:lnSpc>
              <a:buFont typeface="Wingdings" pitchFamily="2" charset="2"/>
              <a:buNone/>
            </a:pPr>
            <a:r>
              <a:rPr lang="en-US" sz="2000" dirty="0" smtClean="0"/>
              <a:t>Range: 1.4e-045 to 3.4e+038.</a:t>
            </a:r>
          </a:p>
          <a:p>
            <a:pPr lvl="1">
              <a:lnSpc>
                <a:spcPct val="80000"/>
              </a:lnSpc>
              <a:buFont typeface="Wingdings" pitchFamily="2" charset="2"/>
              <a:buNone/>
            </a:pPr>
            <a:r>
              <a:rPr lang="en-US" sz="2000" dirty="0" smtClean="0"/>
              <a:t>Example: float f = 1.5;</a:t>
            </a:r>
          </a:p>
          <a:p>
            <a:pPr lvl="1">
              <a:lnSpc>
                <a:spcPct val="80000"/>
              </a:lnSpc>
              <a:buFont typeface="Wingdings" pitchFamily="2" charset="2"/>
              <a:buNone/>
            </a:pPr>
            <a:r>
              <a:rPr lang="en-US" sz="2000" dirty="0" smtClean="0"/>
              <a:t>Usage:</a:t>
            </a:r>
          </a:p>
          <a:p>
            <a:pPr lvl="1">
              <a:lnSpc>
                <a:spcPct val="80000"/>
              </a:lnSpc>
              <a:buFont typeface="Wingdings" pitchFamily="2" charset="2"/>
              <a:buNone/>
            </a:pPr>
            <a:r>
              <a:rPr lang="en-US" sz="2000" dirty="0" smtClean="0"/>
              <a:t>1) fractional part is needed</a:t>
            </a:r>
          </a:p>
          <a:p>
            <a:pPr lvl="1">
              <a:lnSpc>
                <a:spcPct val="80000"/>
              </a:lnSpc>
              <a:buFont typeface="Wingdings" pitchFamily="2" charset="2"/>
              <a:buNone/>
            </a:pPr>
            <a:r>
              <a:rPr lang="en-US" sz="2000" dirty="0" smtClean="0"/>
              <a:t>2) large degree of precision is not required</a:t>
            </a:r>
          </a:p>
          <a:p>
            <a:r>
              <a:rPr lang="en-US" sz="2000" b="1" dirty="0" smtClean="0"/>
              <a:t>double: </a:t>
            </a:r>
            <a:r>
              <a:rPr lang="en-US" sz="2000" dirty="0" smtClean="0"/>
              <a:t>64-bit floating-point number.</a:t>
            </a:r>
          </a:p>
          <a:p>
            <a:pPr lvl="1">
              <a:buFont typeface="Wingdings" pitchFamily="2" charset="2"/>
              <a:buNone/>
            </a:pPr>
            <a:r>
              <a:rPr lang="en-US" sz="2000" dirty="0" smtClean="0"/>
              <a:t>Range: 4.9e-324 to 1.8e+308.</a:t>
            </a:r>
          </a:p>
          <a:p>
            <a:pPr lvl="1">
              <a:buFont typeface="Wingdings" pitchFamily="2" charset="2"/>
              <a:buNone/>
            </a:pPr>
            <a:r>
              <a:rPr lang="en-US" sz="2000" dirty="0" smtClean="0"/>
              <a:t>Example: double pi = 3.1416;</a:t>
            </a:r>
          </a:p>
          <a:p>
            <a:pPr lvl="1">
              <a:buFont typeface="Wingdings" pitchFamily="2" charset="2"/>
              <a:buNone/>
            </a:pPr>
            <a:r>
              <a:rPr lang="en-US" sz="2000" dirty="0" smtClean="0"/>
              <a:t>Usage:</a:t>
            </a:r>
          </a:p>
          <a:p>
            <a:pPr lvl="1">
              <a:buFont typeface="Wingdings" pitchFamily="2" charset="2"/>
              <a:buNone/>
            </a:pPr>
            <a:r>
              <a:rPr lang="en-US" sz="2000" dirty="0" smtClean="0"/>
              <a:t>1) accuracy over many iterative calculations</a:t>
            </a:r>
          </a:p>
          <a:p>
            <a:pPr lvl="1">
              <a:buFont typeface="Wingdings" pitchFamily="2" charset="2"/>
              <a:buNone/>
            </a:pPr>
            <a:r>
              <a:rPr lang="en-US" sz="2000" dirty="0" smtClean="0"/>
              <a:t>2) manipulation of large-valued numbers</a:t>
            </a:r>
          </a:p>
          <a:p>
            <a:pPr lvl="1">
              <a:buFont typeface="Wingdings" pitchFamily="2" charset="2"/>
              <a:buNone/>
            </a:pP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086600" y="3352800"/>
            <a:ext cx="914400" cy="457200"/>
          </a:xfrm>
          <a:prstGeom prst="round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effectLst>
                <a:glow rad="228600">
                  <a:schemeClr val="accent2">
                    <a:satMod val="175000"/>
                    <a:alpha val="40000"/>
                  </a:schemeClr>
                </a:glow>
              </a:effectLst>
            </a:endParaRPr>
          </a:p>
        </p:txBody>
      </p:sp>
      <p:graphicFrame>
        <p:nvGraphicFramePr>
          <p:cNvPr id="2" name="Table 1"/>
          <p:cNvGraphicFramePr>
            <a:graphicFrameLocks noGrp="1"/>
          </p:cNvGraphicFramePr>
          <p:nvPr/>
        </p:nvGraphicFramePr>
        <p:xfrm>
          <a:off x="304800" y="228600"/>
          <a:ext cx="8001000" cy="2115312"/>
        </p:xfrm>
        <a:graphic>
          <a:graphicData uri="http://schemas.openxmlformats.org/drawingml/2006/table">
            <a:tbl>
              <a:tblPr>
                <a:tableStyleId>{08FB837D-C827-4EFA-A057-4D05807E0F7C}</a:tableStyleId>
              </a:tblPr>
              <a:tblGrid>
                <a:gridCol w="8001000"/>
              </a:tblGrid>
              <a:tr h="268224">
                <a:tc>
                  <a:txBody>
                    <a:bodyPr/>
                    <a:lstStyle/>
                    <a:p>
                      <a:pPr algn="just"/>
                      <a:r>
                        <a:rPr lang="en-US" dirty="0"/>
                        <a:t>According to Sun, Java language is simple because:</a:t>
                      </a:r>
                      <a:endParaRPr lang="en-US" b="0" i="0" dirty="0">
                        <a:solidFill>
                          <a:srgbClr val="000000"/>
                        </a:solidFill>
                        <a:latin typeface="verdana"/>
                      </a:endParaRPr>
                    </a:p>
                  </a:txBody>
                  <a:tcPr anchor="ctr"/>
                </a:tc>
              </a:tr>
              <a:tr h="469392">
                <a:tc>
                  <a:txBody>
                    <a:bodyPr/>
                    <a:lstStyle/>
                    <a:p>
                      <a:pPr algn="just"/>
                      <a:r>
                        <a:rPr lang="en-US" dirty="0"/>
                        <a:t>      syntax is based on C++ (so easier for programmers to learn it after C++).</a:t>
                      </a:r>
                      <a:endParaRPr lang="en-US" b="0" i="0" dirty="0">
                        <a:solidFill>
                          <a:srgbClr val="000000"/>
                        </a:solidFill>
                        <a:latin typeface="verdana"/>
                      </a:endParaRPr>
                    </a:p>
                  </a:txBody>
                  <a:tcPr anchor="ctr"/>
                </a:tc>
              </a:tr>
              <a:tr h="469392">
                <a:tc>
                  <a:txBody>
                    <a:bodyPr/>
                    <a:lstStyle/>
                    <a:p>
                      <a:pPr algn="just"/>
                      <a:r>
                        <a:rPr lang="en-US" dirty="0"/>
                        <a:t>      removed many confusing and/or rarely-used features e.g., explicit pointers, operator overloading etc.</a:t>
                      </a:r>
                      <a:endParaRPr lang="en-US" b="0" i="0" dirty="0">
                        <a:solidFill>
                          <a:srgbClr val="000000"/>
                        </a:solidFill>
                        <a:latin typeface="verdana"/>
                      </a:endParaRPr>
                    </a:p>
                  </a:txBody>
                  <a:tcPr anchor="ctr"/>
                </a:tc>
              </a:tr>
              <a:tr h="469392">
                <a:tc>
                  <a:txBody>
                    <a:bodyPr/>
                    <a:lstStyle/>
                    <a:p>
                      <a:pPr algn="just"/>
                      <a:r>
                        <a:rPr lang="en-US" dirty="0"/>
                        <a:t>      No need to remove unreferenced objects because there is Automatic Garbage Collection in java.</a:t>
                      </a:r>
                      <a:endParaRPr lang="en-US" b="0" i="0" dirty="0">
                        <a:solidFill>
                          <a:srgbClr val="000000"/>
                        </a:solidFill>
                        <a:latin typeface="verdana"/>
                      </a:endParaRPr>
                    </a:p>
                  </a:txBody>
                  <a:tcPr anchor="ctr"/>
                </a:tc>
              </a:tr>
            </a:tbl>
          </a:graphicData>
        </a:graphic>
      </p:graphicFrame>
      <p:pic>
        <p:nvPicPr>
          <p:cNvPr id="4" name="Picture 4" descr="Java Features"/>
          <p:cNvPicPr>
            <a:picLocks noChangeAspect="1" noChangeArrowheads="1"/>
          </p:cNvPicPr>
          <p:nvPr/>
        </p:nvPicPr>
        <p:blipFill>
          <a:blip r:embed="rId2"/>
          <a:srcRect/>
          <a:stretch>
            <a:fillRect/>
          </a:stretch>
        </p:blipFill>
        <p:spPr bwMode="auto">
          <a:xfrm>
            <a:off x="3657600" y="3198569"/>
            <a:ext cx="5210175" cy="3659431"/>
          </a:xfrm>
          <a:prstGeom prst="rect">
            <a:avLst/>
          </a:prstGeom>
          <a:noFill/>
        </p:spPr>
      </p:pic>
      <p:cxnSp>
        <p:nvCxnSpPr>
          <p:cNvPr id="7" name="Straight Arrow Connector 6"/>
          <p:cNvCxnSpPr/>
          <p:nvPr/>
        </p:nvCxnSpPr>
        <p:spPr>
          <a:xfrm rot="10800000">
            <a:off x="5562600" y="2362200"/>
            <a:ext cx="1981200" cy="9906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Autofit/>
          </a:bodyPr>
          <a:lstStyle/>
          <a:p>
            <a:pPr>
              <a:buFont typeface="Wingdings" pitchFamily="2" charset="2"/>
              <a:buNone/>
            </a:pPr>
            <a:r>
              <a:rPr lang="en-US" sz="2000" b="1" dirty="0" smtClean="0"/>
              <a:t>char: </a:t>
            </a:r>
            <a:r>
              <a:rPr lang="en-US" sz="2000" dirty="0" smtClean="0"/>
              <a:t>16-bit data type used to store characters.</a:t>
            </a:r>
          </a:p>
          <a:p>
            <a:pPr lvl="1">
              <a:buFont typeface="Wingdings" pitchFamily="2" charset="2"/>
              <a:buNone/>
            </a:pPr>
            <a:r>
              <a:rPr lang="en-US" sz="2000" dirty="0" smtClean="0"/>
              <a:t>Range: 0 to 65536.</a:t>
            </a:r>
          </a:p>
          <a:p>
            <a:pPr lvl="1">
              <a:buFont typeface="Wingdings" pitchFamily="2" charset="2"/>
              <a:buNone/>
            </a:pPr>
            <a:r>
              <a:rPr lang="en-US" sz="2000" dirty="0" smtClean="0"/>
              <a:t>Example:  char c = ‘a’;</a:t>
            </a:r>
          </a:p>
          <a:p>
            <a:pPr lvl="1">
              <a:buFont typeface="Wingdings" pitchFamily="2" charset="2"/>
              <a:buNone/>
            </a:pPr>
            <a:r>
              <a:rPr lang="en-US" sz="2000" dirty="0" smtClean="0"/>
              <a:t>Usage:</a:t>
            </a:r>
          </a:p>
          <a:p>
            <a:pPr lvl="1">
              <a:buFont typeface="Wingdings" pitchFamily="2" charset="2"/>
              <a:buNone/>
            </a:pPr>
            <a:r>
              <a:rPr lang="en-US" sz="2000" dirty="0" smtClean="0"/>
              <a:t>1) Represents both ASCII and Unicode character sets; Unicode defines a</a:t>
            </a:r>
          </a:p>
          <a:p>
            <a:pPr lvl="1">
              <a:buFont typeface="Wingdings" pitchFamily="2" charset="2"/>
              <a:buNone/>
            </a:pPr>
            <a:r>
              <a:rPr lang="en-US" sz="2000" dirty="0" smtClean="0"/>
              <a:t>character set with characters found in (almost) all human languages.</a:t>
            </a:r>
          </a:p>
          <a:p>
            <a:pPr lvl="1">
              <a:buFont typeface="Wingdings" pitchFamily="2" charset="2"/>
              <a:buNone/>
            </a:pPr>
            <a:r>
              <a:rPr lang="en-US" sz="2000" dirty="0" smtClean="0"/>
              <a:t>2) Not the same as in C/C++ where char is 8-bit and represents ASCII only.</a:t>
            </a:r>
          </a:p>
          <a:p>
            <a:r>
              <a:rPr lang="en-US" sz="2000" b="1" dirty="0" err="1" smtClean="0"/>
              <a:t>boolean</a:t>
            </a:r>
            <a:r>
              <a:rPr lang="en-US" sz="2000" b="1" dirty="0" smtClean="0"/>
              <a:t>: </a:t>
            </a:r>
            <a:r>
              <a:rPr lang="en-US" sz="2000" dirty="0" smtClean="0"/>
              <a:t>Two-valued type of logical values.</a:t>
            </a:r>
          </a:p>
          <a:p>
            <a:pPr lvl="1">
              <a:buFont typeface="Wingdings" pitchFamily="2" charset="2"/>
              <a:buNone/>
            </a:pPr>
            <a:r>
              <a:rPr lang="en-US" sz="2000" dirty="0" smtClean="0"/>
              <a:t>Range: values true and false.</a:t>
            </a:r>
          </a:p>
          <a:p>
            <a:pPr lvl="1">
              <a:buFont typeface="Wingdings" pitchFamily="2" charset="2"/>
              <a:buNone/>
            </a:pPr>
            <a:r>
              <a:rPr lang="en-US" sz="2000" dirty="0" smtClean="0"/>
              <a:t>Example: </a:t>
            </a:r>
            <a:r>
              <a:rPr lang="en-US" sz="2000" dirty="0" err="1" smtClean="0"/>
              <a:t>boolean</a:t>
            </a:r>
            <a:r>
              <a:rPr lang="en-US" sz="2000" dirty="0" smtClean="0"/>
              <a:t> b = (1&lt;2);</a:t>
            </a:r>
          </a:p>
          <a:p>
            <a:pPr lvl="1">
              <a:buFont typeface="Wingdings" pitchFamily="2" charset="2"/>
              <a:buNone/>
            </a:pPr>
            <a:r>
              <a:rPr lang="en-US" sz="2000" dirty="0" smtClean="0"/>
              <a:t>Usage:</a:t>
            </a:r>
          </a:p>
          <a:p>
            <a:pPr lvl="1">
              <a:buFont typeface="Wingdings" pitchFamily="2" charset="2"/>
              <a:buNone/>
            </a:pPr>
            <a:r>
              <a:rPr lang="en-US" sz="2000" dirty="0" smtClean="0"/>
              <a:t>1) returned by relational operators, such as 1&lt;2</a:t>
            </a:r>
          </a:p>
          <a:p>
            <a:pPr lvl="1">
              <a:buFont typeface="Wingdings" pitchFamily="2" charset="2"/>
              <a:buNone/>
            </a:pPr>
            <a:r>
              <a:rPr lang="en-US" sz="2000" dirty="0" smtClean="0"/>
              <a:t>2) required by branching expressions such as if or for</a:t>
            </a:r>
          </a:p>
          <a:p>
            <a:endParaRPr 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1752600"/>
          </a:xfrm>
        </p:spPr>
        <p:txBody>
          <a:bodyPr>
            <a:noAutofit/>
          </a:bodyPr>
          <a:lstStyle/>
          <a:p>
            <a:r>
              <a:rPr lang="en-US" sz="2000" dirty="0" smtClean="0">
                <a:solidFill>
                  <a:srgbClr val="FF0000"/>
                </a:solidFill>
              </a:rPr>
              <a:t>Variable is a name of memory location. There are three types of variables in java: local, instance and static.</a:t>
            </a:r>
          </a:p>
          <a:p>
            <a:r>
              <a:rPr lang="en-US" sz="2000" b="1" dirty="0" smtClean="0"/>
              <a:t>Variable</a:t>
            </a:r>
            <a:r>
              <a:rPr lang="en-US" sz="2000" dirty="0" smtClean="0"/>
              <a:t> is name of </a:t>
            </a:r>
            <a:r>
              <a:rPr lang="en-US" sz="2000" i="1" dirty="0" smtClean="0"/>
              <a:t>reserved area allocated in memory</a:t>
            </a:r>
            <a:r>
              <a:rPr lang="en-US" sz="2000" dirty="0" smtClean="0"/>
              <a:t>. In other words, it is a </a:t>
            </a:r>
            <a:r>
              <a:rPr lang="en-US" sz="2000" i="1" dirty="0" smtClean="0"/>
              <a:t>name of memory location</a:t>
            </a:r>
            <a:r>
              <a:rPr lang="en-US" sz="2000" b="1" dirty="0" smtClean="0"/>
              <a:t>. It is a combination of "vary + able" that means its value can be changed.</a:t>
            </a:r>
            <a:endParaRPr lang="en-US" sz="2000" b="1" dirty="0"/>
          </a:p>
        </p:txBody>
      </p:sp>
      <p:pic>
        <p:nvPicPr>
          <p:cNvPr id="38914" name="Picture 2"/>
          <p:cNvPicPr>
            <a:picLocks noChangeAspect="1" noChangeArrowheads="1"/>
          </p:cNvPicPr>
          <p:nvPr/>
        </p:nvPicPr>
        <p:blipFill>
          <a:blip r:embed="rId2"/>
          <a:srcRect/>
          <a:stretch>
            <a:fillRect/>
          </a:stretch>
        </p:blipFill>
        <p:spPr bwMode="auto">
          <a:xfrm>
            <a:off x="609600" y="2286000"/>
            <a:ext cx="784860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hypotenuse of triangle"/>
          <p:cNvPicPr>
            <a:picLocks noChangeAspect="1" noChangeArrowheads="1"/>
          </p:cNvPicPr>
          <p:nvPr/>
        </p:nvPicPr>
        <p:blipFill>
          <a:blip r:embed="rId2"/>
          <a:srcRect/>
          <a:stretch>
            <a:fillRect/>
          </a:stretch>
        </p:blipFill>
        <p:spPr bwMode="auto">
          <a:xfrm>
            <a:off x="5562600" y="1143000"/>
            <a:ext cx="2752725" cy="1943101"/>
          </a:xfrm>
          <a:prstGeom prst="rect">
            <a:avLst/>
          </a:prstGeom>
          <a:noFill/>
        </p:spPr>
      </p:pic>
      <p:pic>
        <p:nvPicPr>
          <p:cNvPr id="1027" name="Picture 3"/>
          <p:cNvPicPr>
            <a:picLocks noChangeAspect="1" noChangeArrowheads="1"/>
          </p:cNvPicPr>
          <p:nvPr/>
        </p:nvPicPr>
        <p:blipFill>
          <a:blip r:embed="rId3"/>
          <a:srcRect/>
          <a:stretch>
            <a:fillRect/>
          </a:stretch>
        </p:blipFill>
        <p:spPr bwMode="auto">
          <a:xfrm>
            <a:off x="304800" y="457200"/>
            <a:ext cx="5105400" cy="3810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457200" y="4648200"/>
            <a:ext cx="7772400" cy="20574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srcRect/>
          <a:stretch>
            <a:fillRect/>
          </a:stretch>
        </p:blipFill>
        <p:spPr bwMode="auto">
          <a:xfrm>
            <a:off x="1066800" y="609600"/>
            <a:ext cx="7086600" cy="3810000"/>
          </a:xfrm>
          <a:prstGeom prst="rect">
            <a:avLst/>
          </a:prstGeom>
          <a:noFill/>
          <a:ln w="9525">
            <a:noFill/>
            <a:miter lim="800000"/>
            <a:headEnd/>
            <a:tailEnd/>
          </a:ln>
          <a:effectLst/>
        </p:spPr>
      </p:pic>
      <p:pic>
        <p:nvPicPr>
          <p:cNvPr id="51203" name="Picture 3"/>
          <p:cNvPicPr>
            <a:picLocks noChangeAspect="1" noChangeArrowheads="1"/>
          </p:cNvPicPr>
          <p:nvPr/>
        </p:nvPicPr>
        <p:blipFill>
          <a:blip r:embed="rId3"/>
          <a:srcRect/>
          <a:stretch>
            <a:fillRect/>
          </a:stretch>
        </p:blipFill>
        <p:spPr bwMode="auto">
          <a:xfrm>
            <a:off x="990600" y="4876800"/>
            <a:ext cx="6096000" cy="16764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3"/>
          <a:srcRect/>
          <a:stretch>
            <a:fillRect/>
          </a:stretch>
        </p:blipFill>
        <p:spPr bwMode="auto">
          <a:xfrm>
            <a:off x="457200" y="457200"/>
            <a:ext cx="3864678" cy="1676400"/>
          </a:xfrm>
          <a:prstGeom prst="rect">
            <a:avLst/>
          </a:prstGeom>
          <a:noFill/>
          <a:ln w="9525">
            <a:noFill/>
            <a:miter lim="800000"/>
            <a:headEnd/>
            <a:tailEnd/>
          </a:ln>
          <a:effectLst/>
        </p:spPr>
      </p:pic>
      <p:pic>
        <p:nvPicPr>
          <p:cNvPr id="39940" name="Picture 4" descr="Image result for types of variables in java"/>
          <p:cNvPicPr>
            <a:picLocks noChangeAspect="1" noChangeArrowheads="1"/>
          </p:cNvPicPr>
          <p:nvPr/>
        </p:nvPicPr>
        <p:blipFill>
          <a:blip r:embed="rId4"/>
          <a:srcRect/>
          <a:stretch>
            <a:fillRect/>
          </a:stretch>
        </p:blipFill>
        <p:spPr bwMode="auto">
          <a:xfrm>
            <a:off x="762000" y="2286000"/>
            <a:ext cx="5410200" cy="2076450"/>
          </a:xfrm>
          <a:prstGeom prst="rect">
            <a:avLst/>
          </a:prstGeom>
          <a:noFill/>
        </p:spPr>
      </p:pic>
      <p:pic>
        <p:nvPicPr>
          <p:cNvPr id="39942" name="Picture 6" descr="Image result for types of variables in java"/>
          <p:cNvPicPr>
            <a:picLocks noChangeAspect="1" noChangeArrowheads="1"/>
          </p:cNvPicPr>
          <p:nvPr/>
        </p:nvPicPr>
        <p:blipFill>
          <a:blip r:embed="rId5"/>
          <a:srcRect/>
          <a:stretch>
            <a:fillRect/>
          </a:stretch>
        </p:blipFill>
        <p:spPr bwMode="auto">
          <a:xfrm>
            <a:off x="4648200" y="152400"/>
            <a:ext cx="2895600" cy="2200275"/>
          </a:xfrm>
          <a:prstGeom prst="rect">
            <a:avLst/>
          </a:prstGeom>
          <a:noFill/>
        </p:spPr>
      </p:pic>
      <p:pic>
        <p:nvPicPr>
          <p:cNvPr id="39944" name="Picture 8" descr="Image result for types of variables in java"/>
          <p:cNvPicPr>
            <a:picLocks noChangeAspect="1" noChangeArrowheads="1"/>
          </p:cNvPicPr>
          <p:nvPr/>
        </p:nvPicPr>
        <p:blipFill>
          <a:blip r:embed="rId6"/>
          <a:srcRect/>
          <a:stretch>
            <a:fillRect/>
          </a:stretch>
        </p:blipFill>
        <p:spPr bwMode="auto">
          <a:xfrm>
            <a:off x="4572000" y="4267200"/>
            <a:ext cx="3876675" cy="2219326"/>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srcRect/>
          <a:stretch>
            <a:fillRect/>
          </a:stretch>
        </p:blipFill>
        <p:spPr bwMode="auto">
          <a:xfrm>
            <a:off x="228600" y="304800"/>
            <a:ext cx="6553200" cy="4267200"/>
          </a:xfrm>
          <a:prstGeom prst="rect">
            <a:avLst/>
          </a:prstGeom>
          <a:noFill/>
          <a:ln w="9525">
            <a:noFill/>
            <a:miter lim="800000"/>
            <a:headEnd/>
            <a:tailEnd/>
          </a:ln>
          <a:effectLst/>
        </p:spPr>
      </p:pic>
      <p:pic>
        <p:nvPicPr>
          <p:cNvPr id="52227" name="Picture 3"/>
          <p:cNvPicPr>
            <a:picLocks noChangeAspect="1" noChangeArrowheads="1"/>
          </p:cNvPicPr>
          <p:nvPr/>
        </p:nvPicPr>
        <p:blipFill>
          <a:blip r:embed="rId3"/>
          <a:srcRect/>
          <a:stretch>
            <a:fillRect/>
          </a:stretch>
        </p:blipFill>
        <p:spPr bwMode="auto">
          <a:xfrm>
            <a:off x="228600" y="4572000"/>
            <a:ext cx="5943600" cy="17526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smtClean="0"/>
              <a:t>javap</a:t>
            </a:r>
            <a:endParaRPr lang="en-US" sz="3200" b="1" dirty="0"/>
          </a:p>
        </p:txBody>
      </p:sp>
      <p:sp>
        <p:nvSpPr>
          <p:cNvPr id="3" name="Content Placeholder 2"/>
          <p:cNvSpPr>
            <a:spLocks noGrp="1"/>
          </p:cNvSpPr>
          <p:nvPr>
            <p:ph idx="1"/>
          </p:nvPr>
        </p:nvSpPr>
        <p:spPr>
          <a:xfrm>
            <a:off x="457200" y="1600201"/>
            <a:ext cx="8229600" cy="762000"/>
          </a:xfrm>
        </p:spPr>
        <p:txBody>
          <a:bodyPr>
            <a:normAutofit lnSpcReduction="10000"/>
          </a:bodyPr>
          <a:lstStyle/>
          <a:p>
            <a:r>
              <a:rPr lang="en-US" sz="2400" b="1" dirty="0" smtClean="0"/>
              <a:t>java disassembler, which enables us to convert </a:t>
            </a:r>
            <a:r>
              <a:rPr lang="en-US" sz="2400" b="1" dirty="0" err="1" smtClean="0"/>
              <a:t>bytecode</a:t>
            </a:r>
            <a:r>
              <a:rPr lang="en-US" sz="2400" b="1" dirty="0" smtClean="0"/>
              <a:t> files into a program description.</a:t>
            </a:r>
            <a:endParaRPr lang="en-US" sz="2400" b="1" dirty="0"/>
          </a:p>
        </p:txBody>
      </p:sp>
      <p:pic>
        <p:nvPicPr>
          <p:cNvPr id="53250" name="Picture 2"/>
          <p:cNvPicPr>
            <a:picLocks noChangeAspect="1" noChangeArrowheads="1"/>
          </p:cNvPicPr>
          <p:nvPr/>
        </p:nvPicPr>
        <p:blipFill>
          <a:blip r:embed="rId2"/>
          <a:srcRect/>
          <a:stretch>
            <a:fillRect/>
          </a:stretch>
        </p:blipFill>
        <p:spPr bwMode="auto">
          <a:xfrm>
            <a:off x="762000" y="2362200"/>
            <a:ext cx="5638800" cy="1752600"/>
          </a:xfrm>
          <a:prstGeom prst="rect">
            <a:avLst/>
          </a:prstGeom>
          <a:noFill/>
          <a:ln w="9525">
            <a:noFill/>
            <a:miter lim="800000"/>
            <a:headEnd/>
            <a:tailEnd/>
          </a:ln>
          <a:effectLst/>
        </p:spPr>
      </p:pic>
      <p:sp>
        <p:nvSpPr>
          <p:cNvPr id="5" name="TextBox 4"/>
          <p:cNvSpPr txBox="1"/>
          <p:nvPr/>
        </p:nvSpPr>
        <p:spPr>
          <a:xfrm>
            <a:off x="838200" y="4572000"/>
            <a:ext cx="7356309" cy="707886"/>
          </a:xfrm>
          <a:prstGeom prst="rect">
            <a:avLst/>
          </a:prstGeom>
          <a:noFill/>
        </p:spPr>
        <p:txBody>
          <a:bodyPr wrap="none" rtlCol="0">
            <a:spAutoFit/>
          </a:bodyPr>
          <a:lstStyle/>
          <a:p>
            <a:r>
              <a:rPr lang="en-US" sz="2000" b="1" dirty="0" smtClean="0"/>
              <a:t>When used with no options </a:t>
            </a:r>
            <a:r>
              <a:rPr lang="en-US" sz="2000" dirty="0" smtClean="0"/>
              <a:t>the </a:t>
            </a:r>
            <a:r>
              <a:rPr lang="en-US" sz="2000" b="1" dirty="0" err="1" smtClean="0"/>
              <a:t>javap</a:t>
            </a:r>
            <a:r>
              <a:rPr lang="en-US" sz="2000" dirty="0" smtClean="0"/>
              <a:t> command prints the package, </a:t>
            </a:r>
          </a:p>
          <a:p>
            <a:r>
              <a:rPr lang="en-US" sz="2000" dirty="0" smtClean="0"/>
              <a:t>protected and public fields, and methods of the classes passed to it.</a:t>
            </a:r>
            <a:endParaRPr lang="en-US" sz="20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609600"/>
            <a:ext cx="4724400" cy="808038"/>
          </a:xfrm>
        </p:spPr>
        <p:txBody>
          <a:bodyPr>
            <a:normAutofit/>
          </a:bodyPr>
          <a:lstStyle/>
          <a:p>
            <a:r>
              <a:rPr lang="en-US" sz="3200" b="1" dirty="0" smtClean="0"/>
              <a:t>Java Array</a:t>
            </a:r>
            <a:endParaRPr lang="en-US" sz="3200" b="1" dirty="0"/>
          </a:p>
        </p:txBody>
      </p:sp>
      <p:sp>
        <p:nvSpPr>
          <p:cNvPr id="3" name="Content Placeholder 2"/>
          <p:cNvSpPr>
            <a:spLocks noGrp="1"/>
          </p:cNvSpPr>
          <p:nvPr>
            <p:ph idx="1"/>
          </p:nvPr>
        </p:nvSpPr>
        <p:spPr/>
        <p:txBody>
          <a:bodyPr>
            <a:normAutofit/>
          </a:bodyPr>
          <a:lstStyle/>
          <a:p>
            <a:pPr algn="just"/>
            <a:r>
              <a:rPr lang="en-US" sz="2000" b="1" dirty="0" smtClean="0"/>
              <a:t>Normally, array is a collection of similar type of elements that have contiguous memory location.</a:t>
            </a:r>
          </a:p>
          <a:p>
            <a:pPr algn="just"/>
            <a:r>
              <a:rPr lang="en-US" sz="2000" b="1" dirty="0" smtClean="0"/>
              <a:t>Java array</a:t>
            </a:r>
            <a:r>
              <a:rPr lang="en-US" sz="2000" dirty="0" smtClean="0"/>
              <a:t> is an object the contains elements of similar data type. It is a data structure where we store similar elements. </a:t>
            </a:r>
            <a:r>
              <a:rPr lang="en-US" sz="2000" b="1" dirty="0" smtClean="0"/>
              <a:t>We can store only fixed set of elements in a java array.</a:t>
            </a:r>
          </a:p>
          <a:p>
            <a:pPr algn="just"/>
            <a:r>
              <a:rPr lang="en-US" sz="2000" dirty="0" smtClean="0"/>
              <a:t>Array in java is index based, first element of the array is stored at 0 index.</a:t>
            </a:r>
          </a:p>
          <a:p>
            <a:pPr algn="just"/>
            <a:endParaRPr lang="en-US" sz="2000" dirty="0"/>
          </a:p>
        </p:txBody>
      </p:sp>
      <p:pic>
        <p:nvPicPr>
          <p:cNvPr id="40962" name="Picture 2" descr="java array"/>
          <p:cNvPicPr>
            <a:picLocks noChangeAspect="1" noChangeArrowheads="1"/>
          </p:cNvPicPr>
          <p:nvPr/>
        </p:nvPicPr>
        <p:blipFill>
          <a:blip r:embed="rId2"/>
          <a:srcRect/>
          <a:stretch>
            <a:fillRect/>
          </a:stretch>
        </p:blipFill>
        <p:spPr bwMode="auto">
          <a:xfrm>
            <a:off x="304800" y="304800"/>
            <a:ext cx="4648200" cy="1181101"/>
          </a:xfrm>
          <a:prstGeom prst="rect">
            <a:avLst/>
          </a:prstGeom>
          <a:noFill/>
        </p:spPr>
      </p:pic>
      <p:pic>
        <p:nvPicPr>
          <p:cNvPr id="40964" name="Picture 4" descr="Image result for java array"/>
          <p:cNvPicPr>
            <a:picLocks noChangeAspect="1" noChangeArrowheads="1"/>
          </p:cNvPicPr>
          <p:nvPr/>
        </p:nvPicPr>
        <p:blipFill>
          <a:blip r:embed="rId3"/>
          <a:srcRect/>
          <a:stretch>
            <a:fillRect/>
          </a:stretch>
        </p:blipFill>
        <p:spPr bwMode="auto">
          <a:xfrm>
            <a:off x="1828800" y="3810000"/>
            <a:ext cx="3933825" cy="1362075"/>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rrays in java"/>
          <p:cNvPicPr>
            <a:picLocks noChangeAspect="1" noChangeArrowheads="1"/>
          </p:cNvPicPr>
          <p:nvPr/>
        </p:nvPicPr>
        <p:blipFill>
          <a:blip r:embed="rId2"/>
          <a:srcRect/>
          <a:stretch>
            <a:fillRect/>
          </a:stretch>
        </p:blipFill>
        <p:spPr bwMode="auto">
          <a:xfrm>
            <a:off x="838200" y="609600"/>
            <a:ext cx="5638800" cy="1924051"/>
          </a:xfrm>
          <a:prstGeom prst="rect">
            <a:avLst/>
          </a:prstGeom>
          <a:noFill/>
        </p:spPr>
      </p:pic>
      <p:pic>
        <p:nvPicPr>
          <p:cNvPr id="1030" name="Picture 6"/>
          <p:cNvPicPr>
            <a:picLocks noChangeAspect="1" noChangeArrowheads="1"/>
          </p:cNvPicPr>
          <p:nvPr/>
        </p:nvPicPr>
        <p:blipFill>
          <a:blip r:embed="rId3"/>
          <a:srcRect/>
          <a:stretch>
            <a:fillRect/>
          </a:stretch>
        </p:blipFill>
        <p:spPr bwMode="auto">
          <a:xfrm>
            <a:off x="685800" y="3505200"/>
            <a:ext cx="6800850" cy="2495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srcRect/>
          <a:stretch>
            <a:fillRect/>
          </a:stretch>
        </p:blipFill>
        <p:spPr bwMode="auto">
          <a:xfrm>
            <a:off x="381000" y="380999"/>
            <a:ext cx="4114800" cy="4318503"/>
          </a:xfrm>
          <a:prstGeom prst="rect">
            <a:avLst/>
          </a:prstGeom>
          <a:noFill/>
          <a:ln w="9525">
            <a:noFill/>
            <a:miter lim="800000"/>
            <a:headEnd/>
            <a:tailEnd/>
          </a:ln>
          <a:effectLst/>
        </p:spPr>
      </p:pic>
      <p:pic>
        <p:nvPicPr>
          <p:cNvPr id="48131" name="Picture 3"/>
          <p:cNvPicPr>
            <a:picLocks noChangeAspect="1" noChangeArrowheads="1"/>
          </p:cNvPicPr>
          <p:nvPr/>
        </p:nvPicPr>
        <p:blipFill>
          <a:blip r:embed="rId3"/>
          <a:srcRect/>
          <a:stretch>
            <a:fillRect/>
          </a:stretch>
        </p:blipFill>
        <p:spPr bwMode="auto">
          <a:xfrm>
            <a:off x="0" y="4724400"/>
            <a:ext cx="4772025" cy="1828800"/>
          </a:xfrm>
          <a:prstGeom prst="rect">
            <a:avLst/>
          </a:prstGeom>
          <a:noFill/>
          <a:ln w="9525">
            <a:noFill/>
            <a:miter lim="800000"/>
            <a:headEnd/>
            <a:tailEnd/>
          </a:ln>
          <a:effectLst/>
        </p:spPr>
      </p:pic>
      <p:pic>
        <p:nvPicPr>
          <p:cNvPr id="48132" name="Picture 4"/>
          <p:cNvPicPr>
            <a:picLocks noChangeAspect="1" noChangeArrowheads="1"/>
          </p:cNvPicPr>
          <p:nvPr/>
        </p:nvPicPr>
        <p:blipFill>
          <a:blip r:embed="rId4"/>
          <a:srcRect/>
          <a:stretch>
            <a:fillRect/>
          </a:stretch>
        </p:blipFill>
        <p:spPr bwMode="auto">
          <a:xfrm>
            <a:off x="4495800" y="381000"/>
            <a:ext cx="4343400" cy="4038600"/>
          </a:xfrm>
          <a:prstGeom prst="rect">
            <a:avLst/>
          </a:prstGeom>
          <a:noFill/>
          <a:ln w="9525">
            <a:noFill/>
            <a:miter lim="800000"/>
            <a:headEnd/>
            <a:tailEnd/>
          </a:ln>
          <a:effectLst/>
        </p:spPr>
      </p:pic>
      <p:pic>
        <p:nvPicPr>
          <p:cNvPr id="48133" name="Picture 5"/>
          <p:cNvPicPr>
            <a:picLocks noChangeAspect="1" noChangeArrowheads="1"/>
          </p:cNvPicPr>
          <p:nvPr/>
        </p:nvPicPr>
        <p:blipFill>
          <a:blip r:embed="rId5"/>
          <a:srcRect/>
          <a:stretch>
            <a:fillRect/>
          </a:stretch>
        </p:blipFill>
        <p:spPr bwMode="auto">
          <a:xfrm>
            <a:off x="4276725" y="5105400"/>
            <a:ext cx="4867275"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257800" y="4038600"/>
            <a:ext cx="914400" cy="457200"/>
          </a:xfrm>
          <a:prstGeom prst="round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effectLst>
                <a:glow rad="228600">
                  <a:schemeClr val="accent2">
                    <a:satMod val="175000"/>
                    <a:alpha val="40000"/>
                  </a:schemeClr>
                </a:glow>
              </a:effectLst>
            </a:endParaRPr>
          </a:p>
        </p:txBody>
      </p:sp>
      <p:graphicFrame>
        <p:nvGraphicFramePr>
          <p:cNvPr id="2" name="Table 1"/>
          <p:cNvGraphicFramePr>
            <a:graphicFrameLocks noGrp="1"/>
          </p:cNvGraphicFramePr>
          <p:nvPr/>
        </p:nvGraphicFramePr>
        <p:xfrm>
          <a:off x="304800" y="228600"/>
          <a:ext cx="8458200" cy="2468880"/>
        </p:xfrm>
        <a:graphic>
          <a:graphicData uri="http://schemas.openxmlformats.org/drawingml/2006/table">
            <a:tbl>
              <a:tblPr>
                <a:tableStyleId>{08FB837D-C827-4EFA-A057-4D05807E0F7C}</a:tableStyleId>
              </a:tblPr>
              <a:tblGrid>
                <a:gridCol w="8458200"/>
              </a:tblGrid>
              <a:tr h="278241">
                <a:tc>
                  <a:txBody>
                    <a:bodyPr/>
                    <a:lstStyle/>
                    <a:p>
                      <a:pPr algn="just"/>
                      <a:r>
                        <a:rPr lang="en-US" sz="1600" b="0" i="0" dirty="0">
                          <a:solidFill>
                            <a:srgbClr val="000000"/>
                          </a:solidFill>
                          <a:latin typeface="+mn-lt"/>
                        </a:rPr>
                        <a:t>Object-oriented programming(OOPs) is a methodology that simplify software development and maintenance by providing some rules.</a:t>
                      </a:r>
                    </a:p>
                  </a:txBody>
                  <a:tcPr anchor="ctr"/>
                </a:tc>
              </a:tr>
              <a:tr h="278241">
                <a:tc>
                  <a:txBody>
                    <a:bodyPr/>
                    <a:lstStyle/>
                    <a:p>
                      <a:pPr algn="just"/>
                      <a:r>
                        <a:rPr lang="en-US" sz="1600" b="0" i="0" dirty="0">
                          <a:solidFill>
                            <a:srgbClr val="000000"/>
                          </a:solidFill>
                          <a:latin typeface="+mn-lt"/>
                        </a:rPr>
                        <a:t>Basic concepts of OOPs are:</a:t>
                      </a:r>
                    </a:p>
                  </a:txBody>
                  <a:tcPr anchor="ctr"/>
                </a:tc>
              </a:tr>
              <a:tr h="278241">
                <a:tc>
                  <a:txBody>
                    <a:bodyPr/>
                    <a:lstStyle/>
                    <a:p>
                      <a:pPr algn="just">
                        <a:buFont typeface="+mj-lt"/>
                        <a:buAutoNum type="arabicPeriod"/>
                      </a:pPr>
                      <a:r>
                        <a:rPr lang="en-US" sz="1600" b="0" i="0" dirty="0">
                          <a:solidFill>
                            <a:srgbClr val="000000"/>
                          </a:solidFill>
                          <a:latin typeface="+mn-lt"/>
                        </a:rPr>
                        <a:t>Object</a:t>
                      </a:r>
                    </a:p>
                    <a:p>
                      <a:pPr algn="just">
                        <a:buFont typeface="+mj-lt"/>
                        <a:buAutoNum type="arabicPeriod"/>
                      </a:pPr>
                      <a:r>
                        <a:rPr lang="en-US" sz="1600" b="0" i="0" dirty="0">
                          <a:solidFill>
                            <a:srgbClr val="000000"/>
                          </a:solidFill>
                          <a:latin typeface="+mn-lt"/>
                        </a:rPr>
                        <a:t>Class</a:t>
                      </a:r>
                    </a:p>
                    <a:p>
                      <a:pPr algn="just">
                        <a:buFont typeface="+mj-lt"/>
                        <a:buAutoNum type="arabicPeriod"/>
                      </a:pPr>
                      <a:r>
                        <a:rPr lang="en-US" sz="1600" b="0" i="0" dirty="0">
                          <a:solidFill>
                            <a:srgbClr val="000000"/>
                          </a:solidFill>
                          <a:latin typeface="+mn-lt"/>
                        </a:rPr>
                        <a:t>Inheritance</a:t>
                      </a:r>
                    </a:p>
                    <a:p>
                      <a:pPr algn="just">
                        <a:buFont typeface="+mj-lt"/>
                        <a:buAutoNum type="arabicPeriod"/>
                      </a:pPr>
                      <a:r>
                        <a:rPr lang="en-US" sz="1600" b="0" i="0" dirty="0">
                          <a:solidFill>
                            <a:srgbClr val="000000"/>
                          </a:solidFill>
                          <a:latin typeface="+mn-lt"/>
                        </a:rPr>
                        <a:t>Polymorphism</a:t>
                      </a:r>
                    </a:p>
                    <a:p>
                      <a:pPr algn="just">
                        <a:buFont typeface="+mj-lt"/>
                        <a:buAutoNum type="arabicPeriod"/>
                      </a:pPr>
                      <a:r>
                        <a:rPr lang="en-US" sz="1600" b="0" i="0" dirty="0">
                          <a:solidFill>
                            <a:srgbClr val="000000"/>
                          </a:solidFill>
                          <a:latin typeface="+mn-lt"/>
                        </a:rPr>
                        <a:t>Abstraction</a:t>
                      </a:r>
                    </a:p>
                    <a:p>
                      <a:pPr algn="just">
                        <a:buFont typeface="+mj-lt"/>
                        <a:buAutoNum type="arabicPeriod"/>
                      </a:pPr>
                      <a:r>
                        <a:rPr lang="en-US" sz="1600" b="0" i="0" dirty="0">
                          <a:solidFill>
                            <a:srgbClr val="000000"/>
                          </a:solidFill>
                          <a:latin typeface="+mn-lt"/>
                        </a:rPr>
                        <a:t>Encapsulation</a:t>
                      </a:r>
                    </a:p>
                  </a:txBody>
                  <a:tcPr anchor="ctr"/>
                </a:tc>
              </a:tr>
            </a:tbl>
          </a:graphicData>
        </a:graphic>
      </p:graphicFrame>
      <p:pic>
        <p:nvPicPr>
          <p:cNvPr id="4" name="Picture 4" descr="Java Features"/>
          <p:cNvPicPr>
            <a:picLocks noChangeAspect="1" noChangeArrowheads="1"/>
          </p:cNvPicPr>
          <p:nvPr/>
        </p:nvPicPr>
        <p:blipFill>
          <a:blip r:embed="rId2"/>
          <a:srcRect/>
          <a:stretch>
            <a:fillRect/>
          </a:stretch>
        </p:blipFill>
        <p:spPr bwMode="auto">
          <a:xfrm>
            <a:off x="3048000" y="4038600"/>
            <a:ext cx="5210175" cy="3659431"/>
          </a:xfrm>
          <a:prstGeom prst="rect">
            <a:avLst/>
          </a:prstGeom>
          <a:noFill/>
        </p:spPr>
      </p:pic>
      <p:cxnSp>
        <p:nvCxnSpPr>
          <p:cNvPr id="7" name="Straight Arrow Connector 6"/>
          <p:cNvCxnSpPr/>
          <p:nvPr/>
        </p:nvCxnSpPr>
        <p:spPr>
          <a:xfrm rot="10800000">
            <a:off x="3886200" y="2743200"/>
            <a:ext cx="1905000" cy="12954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8610600" cy="4591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1"/>
            <a:ext cx="5943600" cy="30186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495800" y="3581400"/>
            <a:ext cx="3819525" cy="2590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257800" y="4038600"/>
            <a:ext cx="914400" cy="457200"/>
          </a:xfrm>
          <a:prstGeom prst="round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effectLst>
                <a:glow rad="228600">
                  <a:schemeClr val="accent2">
                    <a:satMod val="175000"/>
                    <a:alpha val="40000"/>
                  </a:schemeClr>
                </a:glow>
              </a:effectLst>
            </a:endParaRPr>
          </a:p>
        </p:txBody>
      </p:sp>
      <p:graphicFrame>
        <p:nvGraphicFramePr>
          <p:cNvPr id="2" name="Table 1"/>
          <p:cNvGraphicFramePr>
            <a:graphicFrameLocks noGrp="1"/>
          </p:cNvGraphicFramePr>
          <p:nvPr/>
        </p:nvGraphicFramePr>
        <p:xfrm>
          <a:off x="304800" y="228600"/>
          <a:ext cx="8458200" cy="1005840"/>
        </p:xfrm>
        <a:graphic>
          <a:graphicData uri="http://schemas.openxmlformats.org/drawingml/2006/table">
            <a:tbl>
              <a:tblPr>
                <a:tableStyleId>{08FB837D-C827-4EFA-A057-4D05807E0F7C}</a:tableStyleId>
              </a:tblPr>
              <a:tblGrid>
                <a:gridCol w="8458200"/>
              </a:tblGrid>
              <a:tr h="278241">
                <a:tc>
                  <a:txBody>
                    <a:bodyPr/>
                    <a:lstStyle/>
                    <a:p>
                      <a:pPr algn="just"/>
                      <a:r>
                        <a:rPr lang="en-US" sz="2000" b="0" i="0" dirty="0" smtClean="0">
                          <a:solidFill>
                            <a:srgbClr val="000000"/>
                          </a:solidFill>
                          <a:latin typeface="+mn-lt"/>
                        </a:rPr>
                        <a:t>A platform is the hardware or software environment in which a program runs.</a:t>
                      </a:r>
                    </a:p>
                    <a:p>
                      <a:pPr algn="just"/>
                      <a:r>
                        <a:rPr lang="en-US" sz="2000" b="0" i="0" dirty="0" smtClean="0">
                          <a:solidFill>
                            <a:srgbClr val="000000"/>
                          </a:solidFill>
                          <a:latin typeface="+mn-lt"/>
                        </a:rPr>
                        <a:t>There are two types of platforms software-based and hardware-based. Java provides software-based platform.</a:t>
                      </a:r>
                      <a:endParaRPr lang="en-US" sz="2000" b="0" i="0" dirty="0">
                        <a:solidFill>
                          <a:srgbClr val="000000"/>
                        </a:solidFill>
                        <a:latin typeface="+mn-lt"/>
                      </a:endParaRPr>
                    </a:p>
                  </a:txBody>
                  <a:tcPr anchor="ctr"/>
                </a:tc>
              </a:tr>
            </a:tbl>
          </a:graphicData>
        </a:graphic>
      </p:graphicFrame>
      <p:pic>
        <p:nvPicPr>
          <p:cNvPr id="4" name="Picture 4" descr="Java Features"/>
          <p:cNvPicPr>
            <a:picLocks noChangeAspect="1" noChangeArrowheads="1"/>
          </p:cNvPicPr>
          <p:nvPr/>
        </p:nvPicPr>
        <p:blipFill>
          <a:blip r:embed="rId2"/>
          <a:srcRect/>
          <a:stretch>
            <a:fillRect/>
          </a:stretch>
        </p:blipFill>
        <p:spPr bwMode="auto">
          <a:xfrm>
            <a:off x="990600" y="2438400"/>
            <a:ext cx="5210175" cy="3659431"/>
          </a:xfrm>
          <a:prstGeom prst="rect">
            <a:avLst/>
          </a:prstGeom>
          <a:noFill/>
        </p:spPr>
      </p:pic>
      <p:cxnSp>
        <p:nvCxnSpPr>
          <p:cNvPr id="7" name="Straight Arrow Connector 6"/>
          <p:cNvCxnSpPr/>
          <p:nvPr/>
        </p:nvCxnSpPr>
        <p:spPr>
          <a:xfrm rot="16200000" flipV="1">
            <a:off x="4229100" y="2247900"/>
            <a:ext cx="2743200" cy="8382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java is platform independent"/>
          <p:cNvPicPr>
            <a:picLocks noChangeAspect="1" noChangeArrowheads="1"/>
          </p:cNvPicPr>
          <p:nvPr/>
        </p:nvPicPr>
        <p:blipFill>
          <a:blip r:embed="rId2"/>
          <a:srcRect/>
          <a:stretch>
            <a:fillRect/>
          </a:stretch>
        </p:blipFill>
        <p:spPr bwMode="auto">
          <a:xfrm>
            <a:off x="0" y="685800"/>
            <a:ext cx="4219575" cy="4933950"/>
          </a:xfrm>
          <a:prstGeom prst="rect">
            <a:avLst/>
          </a:prstGeom>
          <a:noFill/>
        </p:spPr>
      </p:pic>
      <p:sp>
        <p:nvSpPr>
          <p:cNvPr id="3" name="Rectangle 2"/>
          <p:cNvSpPr/>
          <p:nvPr/>
        </p:nvSpPr>
        <p:spPr>
          <a:xfrm>
            <a:off x="4572000" y="990600"/>
            <a:ext cx="4572000" cy="5016758"/>
          </a:xfrm>
          <a:prstGeom prst="rect">
            <a:avLst/>
          </a:prstGeom>
        </p:spPr>
        <p:txBody>
          <a:bodyPr wrap="square">
            <a:spAutoFit/>
          </a:bodyPr>
          <a:lstStyle/>
          <a:p>
            <a:r>
              <a:rPr lang="en-US" sz="2000" dirty="0" smtClean="0"/>
              <a:t>The Java platform differs from most other platforms in the sense that it is a software-based platform that runs on the top of other hardware-based platforms. </a:t>
            </a:r>
            <a:r>
              <a:rPr lang="en-US" sz="2000" b="1" dirty="0" smtClean="0"/>
              <a:t>It has two components:</a:t>
            </a:r>
          </a:p>
          <a:p>
            <a:pPr>
              <a:buFont typeface="Arial" pitchFamily="34" charset="0"/>
              <a:buChar char="•"/>
            </a:pPr>
            <a:r>
              <a:rPr lang="en-US" sz="2000" b="1" dirty="0" smtClean="0"/>
              <a:t>Runtime Environment</a:t>
            </a:r>
          </a:p>
          <a:p>
            <a:pPr>
              <a:buFont typeface="Arial" pitchFamily="34" charset="0"/>
              <a:buChar char="•"/>
            </a:pPr>
            <a:r>
              <a:rPr lang="en-US" sz="2000" b="1" dirty="0" smtClean="0"/>
              <a:t>API(Application Programming Interface</a:t>
            </a:r>
            <a:r>
              <a:rPr lang="en-US" sz="2000" dirty="0" smtClean="0"/>
              <a:t>)</a:t>
            </a:r>
          </a:p>
          <a:p>
            <a:r>
              <a:rPr lang="en-US" sz="2000" dirty="0" smtClean="0">
                <a:solidFill>
                  <a:srgbClr val="FF0000"/>
                </a:solidFill>
              </a:rPr>
              <a:t>Java code can be run on multiple platforms e.g. Windows, Linux, Sun Solaris, Mac/OS etc</a:t>
            </a:r>
            <a:r>
              <a:rPr lang="en-US" sz="2000" dirty="0" smtClean="0"/>
              <a:t>. </a:t>
            </a:r>
          </a:p>
          <a:p>
            <a:pPr algn="just"/>
            <a:r>
              <a:rPr lang="en-US" sz="2000" b="1" dirty="0" smtClean="0">
                <a:solidFill>
                  <a:srgbClr val="002060"/>
                </a:solidFill>
              </a:rPr>
              <a:t>Java code is compiled by the compiler and converted into </a:t>
            </a:r>
            <a:r>
              <a:rPr lang="en-US" sz="2000" b="1" dirty="0" err="1" smtClean="0">
                <a:solidFill>
                  <a:srgbClr val="002060"/>
                </a:solidFill>
              </a:rPr>
              <a:t>bytecode</a:t>
            </a:r>
            <a:r>
              <a:rPr lang="en-US" sz="2000" b="1" dirty="0" smtClean="0">
                <a:solidFill>
                  <a:srgbClr val="002060"/>
                </a:solidFill>
              </a:rPr>
              <a:t>. </a:t>
            </a:r>
          </a:p>
          <a:p>
            <a:r>
              <a:rPr lang="en-US" sz="2000" b="1" dirty="0" smtClean="0"/>
              <a:t>This </a:t>
            </a:r>
            <a:r>
              <a:rPr lang="en-US" sz="2000" b="1" dirty="0" err="1" smtClean="0"/>
              <a:t>bytecode</a:t>
            </a:r>
            <a:r>
              <a:rPr lang="en-US" sz="2000" b="1" dirty="0" smtClean="0"/>
              <a:t> is a platform-independent code because it can be run on multiple platforms </a:t>
            </a:r>
            <a:r>
              <a:rPr lang="en-US" sz="2000" dirty="0" smtClean="0"/>
              <a:t>i.e. Write Once and Run Anywhere(WORA).</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495800" y="3352800"/>
            <a:ext cx="914400" cy="457200"/>
          </a:xfrm>
          <a:prstGeom prst="round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effectLst>
                <a:glow rad="228600">
                  <a:schemeClr val="accent2">
                    <a:satMod val="175000"/>
                    <a:alpha val="40000"/>
                  </a:schemeClr>
                </a:glow>
              </a:effectLst>
            </a:endParaRPr>
          </a:p>
        </p:txBody>
      </p:sp>
      <p:graphicFrame>
        <p:nvGraphicFramePr>
          <p:cNvPr id="2" name="Table 1"/>
          <p:cNvGraphicFramePr>
            <a:graphicFrameLocks noGrp="1"/>
          </p:cNvGraphicFramePr>
          <p:nvPr/>
        </p:nvGraphicFramePr>
        <p:xfrm>
          <a:off x="304800" y="228600"/>
          <a:ext cx="8458200" cy="1463040"/>
        </p:xfrm>
        <a:graphic>
          <a:graphicData uri="http://schemas.openxmlformats.org/drawingml/2006/table">
            <a:tbl>
              <a:tblPr>
                <a:tableStyleId>{08FB837D-C827-4EFA-A057-4D05807E0F7C}</a:tableStyleId>
              </a:tblPr>
              <a:tblGrid>
                <a:gridCol w="8458200"/>
              </a:tblGrid>
              <a:tr h="278241">
                <a:tc>
                  <a:txBody>
                    <a:bodyPr/>
                    <a:lstStyle/>
                    <a:p>
                      <a:pPr algn="just"/>
                      <a:r>
                        <a:rPr lang="en-US" sz="1800" b="1" i="0" kern="1200" dirty="0" smtClean="0">
                          <a:solidFill>
                            <a:schemeClr val="dk1"/>
                          </a:solidFill>
                          <a:latin typeface="+mn-lt"/>
                          <a:ea typeface="+mn-ea"/>
                          <a:cs typeface="+mn-cs"/>
                        </a:rPr>
                        <a:t>Java provides data security through encapsulation.</a:t>
                      </a:r>
                      <a:r>
                        <a:rPr lang="en-US" sz="1800" b="0" i="0" kern="1200" dirty="0" smtClean="0">
                          <a:solidFill>
                            <a:schemeClr val="dk1"/>
                          </a:solidFill>
                          <a:latin typeface="+mn-lt"/>
                          <a:ea typeface="+mn-ea"/>
                          <a:cs typeface="+mn-cs"/>
                        </a:rPr>
                        <a:t> </a:t>
                      </a:r>
                    </a:p>
                    <a:p>
                      <a:pPr algn="just"/>
                      <a:r>
                        <a:rPr lang="en-US" sz="1800" b="1" i="0" kern="1200" dirty="0" err="1" smtClean="0">
                          <a:solidFill>
                            <a:schemeClr val="dk1"/>
                          </a:solidFill>
                          <a:latin typeface="+mn-lt"/>
                          <a:ea typeface="+mn-ea"/>
                          <a:cs typeface="+mn-cs"/>
                        </a:rPr>
                        <a:t>Classloader</a:t>
                      </a:r>
                      <a:r>
                        <a:rPr lang="en-US" sz="1800" b="1" i="0" kern="1200" dirty="0" smtClean="0">
                          <a:solidFill>
                            <a:schemeClr val="dk1"/>
                          </a:solidFill>
                          <a:latin typeface="+mn-lt"/>
                          <a:ea typeface="+mn-ea"/>
                          <a:cs typeface="+mn-cs"/>
                        </a:rPr>
                        <a:t>:</a:t>
                      </a:r>
                      <a:r>
                        <a:rPr lang="en-US" sz="1800" b="0" i="0" kern="1200" dirty="0" smtClean="0">
                          <a:solidFill>
                            <a:schemeClr val="dk1"/>
                          </a:solidFill>
                          <a:latin typeface="+mn-lt"/>
                          <a:ea typeface="+mn-ea"/>
                          <a:cs typeface="+mn-cs"/>
                        </a:rPr>
                        <a:t> adds security by separating the package for the classes of the local file system from those that are imported from network sources.</a:t>
                      </a:r>
                    </a:p>
                    <a:p>
                      <a:pPr algn="just"/>
                      <a:r>
                        <a:rPr lang="en-US" sz="1800" b="1" i="0" kern="1200" dirty="0" err="1" smtClean="0">
                          <a:solidFill>
                            <a:schemeClr val="dk1"/>
                          </a:solidFill>
                          <a:latin typeface="+mn-lt"/>
                          <a:ea typeface="+mn-ea"/>
                          <a:cs typeface="+mn-cs"/>
                        </a:rPr>
                        <a:t>Bytecode</a:t>
                      </a:r>
                      <a:r>
                        <a:rPr lang="en-US" sz="1800" b="1" i="0" kern="1200" dirty="0" smtClean="0">
                          <a:solidFill>
                            <a:schemeClr val="dk1"/>
                          </a:solidFill>
                          <a:latin typeface="+mn-lt"/>
                          <a:ea typeface="+mn-ea"/>
                          <a:cs typeface="+mn-cs"/>
                        </a:rPr>
                        <a:t> Verifier:</a:t>
                      </a:r>
                      <a:r>
                        <a:rPr lang="en-US" sz="1800" b="0" i="0" kern="1200" dirty="0" smtClean="0">
                          <a:solidFill>
                            <a:schemeClr val="dk1"/>
                          </a:solidFill>
                          <a:latin typeface="+mn-lt"/>
                          <a:ea typeface="+mn-ea"/>
                          <a:cs typeface="+mn-cs"/>
                        </a:rPr>
                        <a:t> checks the code fragments for illegal code that can violate access right to objects.</a:t>
                      </a:r>
                    </a:p>
                  </a:txBody>
                  <a:tcPr anchor="ctr"/>
                </a:tc>
              </a:tr>
            </a:tbl>
          </a:graphicData>
        </a:graphic>
      </p:graphicFrame>
      <p:pic>
        <p:nvPicPr>
          <p:cNvPr id="4" name="Picture 4" descr="Java Features"/>
          <p:cNvPicPr>
            <a:picLocks noChangeAspect="1" noChangeArrowheads="1"/>
          </p:cNvPicPr>
          <p:nvPr/>
        </p:nvPicPr>
        <p:blipFill>
          <a:blip r:embed="rId2"/>
          <a:srcRect/>
          <a:stretch>
            <a:fillRect/>
          </a:stretch>
        </p:blipFill>
        <p:spPr bwMode="auto">
          <a:xfrm>
            <a:off x="533400" y="2514600"/>
            <a:ext cx="5210175" cy="3659431"/>
          </a:xfrm>
          <a:prstGeom prst="rect">
            <a:avLst/>
          </a:prstGeom>
          <a:noFill/>
        </p:spPr>
      </p:pic>
      <p:cxnSp>
        <p:nvCxnSpPr>
          <p:cNvPr id="7" name="Straight Arrow Connector 6"/>
          <p:cNvCxnSpPr/>
          <p:nvPr/>
        </p:nvCxnSpPr>
        <p:spPr>
          <a:xfrm rot="5400000" flipH="1" flipV="1">
            <a:off x="4648200" y="2133600"/>
            <a:ext cx="1600200" cy="8382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648200" y="5181600"/>
            <a:ext cx="914400" cy="457200"/>
          </a:xfrm>
          <a:prstGeom prst="round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effectLst>
                <a:glow rad="228600">
                  <a:schemeClr val="accent2">
                    <a:satMod val="175000"/>
                    <a:alpha val="40000"/>
                  </a:schemeClr>
                </a:glow>
              </a:effectLst>
            </a:endParaRPr>
          </a:p>
        </p:txBody>
      </p:sp>
      <p:graphicFrame>
        <p:nvGraphicFramePr>
          <p:cNvPr id="2" name="Table 1"/>
          <p:cNvGraphicFramePr>
            <a:graphicFrameLocks noGrp="1"/>
          </p:cNvGraphicFramePr>
          <p:nvPr/>
        </p:nvGraphicFramePr>
        <p:xfrm>
          <a:off x="304800" y="228600"/>
          <a:ext cx="8458200" cy="1463040"/>
        </p:xfrm>
        <a:graphic>
          <a:graphicData uri="http://schemas.openxmlformats.org/drawingml/2006/table">
            <a:tbl>
              <a:tblPr>
                <a:tableStyleId>{08FB837D-C827-4EFA-A057-4D05807E0F7C}</a:tableStyleId>
              </a:tblPr>
              <a:tblGrid>
                <a:gridCol w="8458200"/>
              </a:tblGrid>
              <a:tr h="278241">
                <a:tc>
                  <a:txBody>
                    <a:bodyPr/>
                    <a:lstStyle/>
                    <a:p>
                      <a:r>
                        <a:rPr lang="en-US" sz="1800" b="1" i="0" kern="1200" dirty="0" smtClean="0">
                          <a:solidFill>
                            <a:schemeClr val="dk1"/>
                          </a:solidFill>
                          <a:latin typeface="+mn-lt"/>
                          <a:ea typeface="+mn-ea"/>
                          <a:cs typeface="+mn-cs"/>
                        </a:rPr>
                        <a:t>Robust</a:t>
                      </a:r>
                    </a:p>
                    <a:p>
                      <a:r>
                        <a:rPr lang="en-US" sz="1800" b="0" i="0" kern="1200" dirty="0" smtClean="0">
                          <a:solidFill>
                            <a:schemeClr val="dk1"/>
                          </a:solidFill>
                          <a:latin typeface="+mn-lt"/>
                          <a:ea typeface="+mn-ea"/>
                          <a:cs typeface="+mn-cs"/>
                        </a:rPr>
                        <a:t>Robust simply means strong</a:t>
                      </a:r>
                      <a:r>
                        <a:rPr lang="en-US" sz="1800" b="1" i="0" kern="1200" dirty="0" smtClean="0">
                          <a:solidFill>
                            <a:schemeClr val="dk1"/>
                          </a:solidFill>
                          <a:latin typeface="+mn-lt"/>
                          <a:ea typeface="+mn-ea"/>
                          <a:cs typeface="+mn-cs"/>
                        </a:rPr>
                        <a:t>. Java uses strong memory management</a:t>
                      </a:r>
                      <a:r>
                        <a:rPr lang="en-US" sz="1800" b="0" i="0" kern="1200" dirty="0" smtClean="0">
                          <a:solidFill>
                            <a:schemeClr val="dk1"/>
                          </a:solidFill>
                          <a:latin typeface="+mn-lt"/>
                          <a:ea typeface="+mn-ea"/>
                          <a:cs typeface="+mn-cs"/>
                        </a:rPr>
                        <a:t>. There are lack of pointers that avoids security problem. </a:t>
                      </a:r>
                      <a:r>
                        <a:rPr lang="en-US" sz="1800" b="1" i="0" kern="1200" dirty="0" smtClean="0">
                          <a:solidFill>
                            <a:schemeClr val="dk1"/>
                          </a:solidFill>
                          <a:latin typeface="+mn-lt"/>
                          <a:ea typeface="+mn-ea"/>
                          <a:cs typeface="+mn-cs"/>
                        </a:rPr>
                        <a:t>There is automatic garbage collection in java</a:t>
                      </a:r>
                      <a:r>
                        <a:rPr lang="en-US" sz="1800" b="0" i="0" kern="1200" dirty="0" smtClean="0">
                          <a:solidFill>
                            <a:schemeClr val="dk1"/>
                          </a:solidFill>
                          <a:latin typeface="+mn-lt"/>
                          <a:ea typeface="+mn-ea"/>
                          <a:cs typeface="+mn-cs"/>
                        </a:rPr>
                        <a:t>. </a:t>
                      </a:r>
                      <a:r>
                        <a:rPr lang="en-US" sz="1800" b="1" i="0" kern="1200" dirty="0" smtClean="0">
                          <a:solidFill>
                            <a:schemeClr val="dk1"/>
                          </a:solidFill>
                          <a:latin typeface="+mn-lt"/>
                          <a:ea typeface="+mn-ea"/>
                          <a:cs typeface="+mn-cs"/>
                        </a:rPr>
                        <a:t>There is exception handling and type checking mechanism in java</a:t>
                      </a:r>
                      <a:r>
                        <a:rPr lang="en-US" sz="1800" b="0" i="0" kern="1200" dirty="0" smtClean="0">
                          <a:solidFill>
                            <a:schemeClr val="dk1"/>
                          </a:solidFill>
                          <a:latin typeface="+mn-lt"/>
                          <a:ea typeface="+mn-ea"/>
                          <a:cs typeface="+mn-cs"/>
                        </a:rPr>
                        <a:t>. All these points makes java robust.</a:t>
                      </a:r>
                      <a:endParaRPr lang="en-US" sz="1800" b="0" i="0" kern="1200" dirty="0">
                        <a:solidFill>
                          <a:schemeClr val="dk1"/>
                        </a:solidFill>
                        <a:latin typeface="+mn-lt"/>
                        <a:ea typeface="+mn-ea"/>
                        <a:cs typeface="+mn-cs"/>
                      </a:endParaRPr>
                    </a:p>
                  </a:txBody>
                  <a:tcPr anchor="ctr"/>
                </a:tc>
              </a:tr>
            </a:tbl>
          </a:graphicData>
        </a:graphic>
      </p:graphicFrame>
      <p:pic>
        <p:nvPicPr>
          <p:cNvPr id="4" name="Picture 4" descr="Java Features"/>
          <p:cNvPicPr>
            <a:picLocks noChangeAspect="1" noChangeArrowheads="1"/>
          </p:cNvPicPr>
          <p:nvPr/>
        </p:nvPicPr>
        <p:blipFill>
          <a:blip r:embed="rId2"/>
          <a:srcRect/>
          <a:stretch>
            <a:fillRect/>
          </a:stretch>
        </p:blipFill>
        <p:spPr bwMode="auto">
          <a:xfrm>
            <a:off x="228600" y="2209800"/>
            <a:ext cx="5715000" cy="4343400"/>
          </a:xfrm>
          <a:prstGeom prst="rect">
            <a:avLst/>
          </a:prstGeom>
          <a:noFill/>
        </p:spPr>
      </p:pic>
      <p:cxnSp>
        <p:nvCxnSpPr>
          <p:cNvPr id="7" name="Straight Arrow Connector 6"/>
          <p:cNvCxnSpPr/>
          <p:nvPr/>
        </p:nvCxnSpPr>
        <p:spPr>
          <a:xfrm rot="5400000" flipH="1" flipV="1">
            <a:off x="4991100" y="2247900"/>
            <a:ext cx="3505200" cy="25146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90800" y="5867400"/>
            <a:ext cx="914400" cy="457200"/>
          </a:xfrm>
          <a:prstGeom prst="round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effectLst>
                <a:glow rad="228600">
                  <a:schemeClr val="accent2">
                    <a:satMod val="175000"/>
                    <a:alpha val="40000"/>
                  </a:schemeClr>
                </a:glow>
              </a:effectLst>
            </a:endParaRPr>
          </a:p>
        </p:txBody>
      </p:sp>
      <p:graphicFrame>
        <p:nvGraphicFramePr>
          <p:cNvPr id="2" name="Table 1"/>
          <p:cNvGraphicFramePr>
            <a:graphicFrameLocks noGrp="1"/>
          </p:cNvGraphicFramePr>
          <p:nvPr/>
        </p:nvGraphicFramePr>
        <p:xfrm>
          <a:off x="304800" y="228600"/>
          <a:ext cx="8458200" cy="1463040"/>
        </p:xfrm>
        <a:graphic>
          <a:graphicData uri="http://schemas.openxmlformats.org/drawingml/2006/table">
            <a:tbl>
              <a:tblPr>
                <a:tableStyleId>{08FB837D-C827-4EFA-A057-4D05807E0F7C}</a:tableStyleId>
              </a:tblPr>
              <a:tblGrid>
                <a:gridCol w="8458200"/>
              </a:tblGrid>
              <a:tr h="278241">
                <a:tc>
                  <a:txBody>
                    <a:bodyPr/>
                    <a:lstStyle/>
                    <a:p>
                      <a:r>
                        <a:rPr lang="en-US" sz="1800" b="1" i="0" kern="1200" dirty="0" smtClean="0">
                          <a:solidFill>
                            <a:schemeClr val="dk1"/>
                          </a:solidFill>
                          <a:latin typeface="+mn-lt"/>
                          <a:ea typeface="+mn-ea"/>
                          <a:cs typeface="+mn-cs"/>
                        </a:rPr>
                        <a:t>Architecture-neutral</a:t>
                      </a:r>
                    </a:p>
                    <a:p>
                      <a:r>
                        <a:rPr lang="en-US" sz="1800" b="0" i="0" kern="1200" dirty="0" smtClean="0">
                          <a:solidFill>
                            <a:schemeClr val="dk1"/>
                          </a:solidFill>
                          <a:latin typeface="+mn-lt"/>
                          <a:ea typeface="+mn-ea"/>
                          <a:cs typeface="+mn-cs"/>
                        </a:rPr>
                        <a:t>There is no implementation dependent features e.g. size of primitive types is fixed.</a:t>
                      </a:r>
                    </a:p>
                    <a:p>
                      <a:r>
                        <a:rPr lang="en-US" sz="1800" b="0" i="0" kern="1200" dirty="0" smtClean="0">
                          <a:solidFill>
                            <a:schemeClr val="dk1"/>
                          </a:solidFill>
                          <a:latin typeface="+mn-lt"/>
                          <a:ea typeface="+mn-ea"/>
                          <a:cs typeface="+mn-cs"/>
                        </a:rPr>
                        <a:t>In C programming, </a:t>
                      </a:r>
                      <a:r>
                        <a:rPr lang="en-US" sz="1800" b="0" i="0" kern="1200" dirty="0" err="1" smtClean="0">
                          <a:solidFill>
                            <a:schemeClr val="dk1"/>
                          </a:solidFill>
                          <a:latin typeface="+mn-lt"/>
                          <a:ea typeface="+mn-ea"/>
                          <a:cs typeface="+mn-cs"/>
                        </a:rPr>
                        <a:t>int</a:t>
                      </a:r>
                      <a:r>
                        <a:rPr lang="en-US" sz="1800" b="0" i="0" kern="1200" dirty="0" smtClean="0">
                          <a:solidFill>
                            <a:schemeClr val="dk1"/>
                          </a:solidFill>
                          <a:latin typeface="+mn-lt"/>
                          <a:ea typeface="+mn-ea"/>
                          <a:cs typeface="+mn-cs"/>
                        </a:rPr>
                        <a:t> data type occupies 2 bytes of memory for 32-bit architecture and 4 bytes of memory for 64-bit architecture. But in java, it occupies 4 bytes of memory for both 32 and 64 bit architectures.</a:t>
                      </a:r>
                    </a:p>
                  </a:txBody>
                  <a:tcPr anchor="ctr"/>
                </a:tc>
              </a:tr>
            </a:tbl>
          </a:graphicData>
        </a:graphic>
      </p:graphicFrame>
      <p:pic>
        <p:nvPicPr>
          <p:cNvPr id="4" name="Picture 4" descr="Java Features"/>
          <p:cNvPicPr>
            <a:picLocks noChangeAspect="1" noChangeArrowheads="1"/>
          </p:cNvPicPr>
          <p:nvPr/>
        </p:nvPicPr>
        <p:blipFill>
          <a:blip r:embed="rId2"/>
          <a:srcRect/>
          <a:stretch>
            <a:fillRect/>
          </a:stretch>
        </p:blipFill>
        <p:spPr bwMode="auto">
          <a:xfrm>
            <a:off x="228600" y="2057400"/>
            <a:ext cx="5715000" cy="4343400"/>
          </a:xfrm>
          <a:prstGeom prst="rect">
            <a:avLst/>
          </a:prstGeom>
          <a:noFill/>
        </p:spPr>
      </p:pic>
      <p:cxnSp>
        <p:nvCxnSpPr>
          <p:cNvPr id="7" name="Straight Arrow Connector 6"/>
          <p:cNvCxnSpPr/>
          <p:nvPr/>
        </p:nvCxnSpPr>
        <p:spPr>
          <a:xfrm rot="5400000" flipH="1" flipV="1">
            <a:off x="2667000" y="2362200"/>
            <a:ext cx="4038600" cy="28194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TotalTime>
  <Words>1082</Words>
  <Application>Microsoft Office PowerPoint</Application>
  <PresentationFormat>On-screen Show (4:3)</PresentationFormat>
  <Paragraphs>188</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JAVA</vt:lpstr>
      <vt:lpstr>Slide 16</vt:lpstr>
      <vt:lpstr>Slide 17</vt:lpstr>
      <vt:lpstr>Slide 18</vt:lpstr>
      <vt:lpstr>Slide 19</vt:lpstr>
      <vt:lpstr>Slide 20</vt:lpstr>
      <vt:lpstr>Slide 21</vt:lpstr>
      <vt:lpstr>Slide 22</vt:lpstr>
      <vt:lpstr>Slide 23</vt:lpstr>
      <vt:lpstr>Slide 24</vt:lpstr>
      <vt:lpstr>Slide 25</vt:lpstr>
      <vt:lpstr>Slide 26</vt:lpstr>
      <vt:lpstr>Data types</vt:lpstr>
      <vt:lpstr>Slide 28</vt:lpstr>
      <vt:lpstr>Slide 29</vt:lpstr>
      <vt:lpstr>Slide 30</vt:lpstr>
      <vt:lpstr>Slide 31</vt:lpstr>
      <vt:lpstr>Slide 32</vt:lpstr>
      <vt:lpstr>Slide 33</vt:lpstr>
      <vt:lpstr>Slide 34</vt:lpstr>
      <vt:lpstr>Slide 35</vt:lpstr>
      <vt:lpstr>javap</vt:lpstr>
      <vt:lpstr>Java Array</vt:lpstr>
      <vt:lpstr>Slide 38</vt:lpstr>
      <vt:lpstr>Slide 39</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sana mateen</dc:creator>
  <cp:lastModifiedBy>Sana</cp:lastModifiedBy>
  <cp:revision>67</cp:revision>
  <dcterms:created xsi:type="dcterms:W3CDTF">2006-08-16T00:00:00Z</dcterms:created>
  <dcterms:modified xsi:type="dcterms:W3CDTF">2024-03-25T11:11:29Z</dcterms:modified>
</cp:coreProperties>
</file>