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9AE4-1289-D722-E71E-DCD647F0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5ACE-ECFE-094F-1986-875267B4A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25AE-7B01-D19B-4285-4CEEC958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4495-636B-EC6D-378E-3EED097B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C802-2921-00C5-EA51-8571F48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9D6E-2245-2A15-A861-08BF87E4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0BDB0-37D4-A1A1-7E3D-4FDE258A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B8304-B37C-41EB-6C67-03A484A4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33FC-4CBB-933F-8727-A9ACB363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7F5E-D33A-68AB-9B5C-7CFC5AFC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815A5-3515-DC87-4915-5557DB0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F9C1A-5AAF-DBB3-7CC7-6C2B351E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93F2-41A7-AD52-7B94-E3A58A21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C270-BAFC-AB5E-915A-C03C6AE8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9F89-114A-581B-FAAC-5BD36C86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5B99-F826-667B-231A-3615A143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DAC9-D192-312D-0194-6C1B5F3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41F5-3A03-10E5-FF4C-DACA50A1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1649-E1DD-2A3E-3FE0-4DA59B8F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33BC-D7EC-BC45-B726-F3D0DB4E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6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5579-A53B-83D4-05F3-79B86E93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8D49-E82C-869E-4F08-1907D28B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F5C9-FFD2-744E-A273-22CFB867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FBC9-2BF6-BEB5-C1E1-5CFFC73D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0BBD-498E-5BB3-9AB4-2FFC4D75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8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9A79-AD63-1350-DF3C-8601A5C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4F65-8CB6-1A1A-2BB7-1C906F9CE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8290-880F-91C7-F93A-208B6290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4E6A9-944C-5F1F-AB9B-E1D8F9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A659-04DB-B215-1D71-3C37E344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39FBD-4E81-03F8-702F-70B2A96C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D97D-571C-5BF7-0458-F78D3987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9D0A6-10C0-2D7B-0DB0-E7991021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671B-C8C1-8204-4F6F-8577FD507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46EB9-B84A-8ECC-A05B-52F8BC63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79D30-428E-F443-2295-A470F6411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0406D-A887-D024-44E3-DBD6D09C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C88AE-7E89-580B-6F13-36513669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E2EF0-BAA5-9310-5988-7647E1CD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E3BE-0CA3-1B13-79AD-C022EF3F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75FD3-0919-87E6-D488-F1C95C0A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5CB0C-B8B4-FF35-E2AA-5EE72FE8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EA553-AE76-4B00-3EAE-2864D80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12E20-6213-5A82-021B-4A980DC9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028E3-3502-BCF1-09E3-A883B0C7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78F5-D4F4-2839-5B39-7BC7098C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3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F9E9-00C9-D977-3889-806D2626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536E-E4C5-3A55-CAB7-12D9E5A2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A57EC-AC73-69F9-055A-51C5F0A11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ED191-584A-8E7F-CFD5-5FC12420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4699-52CD-3EF6-D1F7-DA8C50FE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EE820-FE2E-09A1-0C6E-3529B87E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5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12D7-F622-F736-0775-F309DF1D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AAE6F-12CF-1D83-E278-31880CE6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9D174-5904-1320-CCB2-F00C55E5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F3B4-537D-D046-49DF-CB2CBF88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E988-B904-E790-6E74-51BC656C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7121-A918-B943-7F4C-99A64C7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3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22CD8-388F-A79F-8F19-D301A6C7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34DE-0D2E-BC85-53C3-10EBC3C9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F68F-9A0F-C288-8624-0EB0FB9F6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2CD6-D7D3-43CC-BCCD-CC2EE05499A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3D25-8F25-9DA6-ABD6-C02678B17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2D6A-DFC1-CDF7-8BAF-204357444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CFEA7-3239-4F1D-9048-9F649465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2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863-27D5-BEEC-669E-A82C5860E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 using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AD468-7D1F-5F58-3845-6F170921C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Sana </a:t>
            </a:r>
            <a:r>
              <a:rPr lang="en-US" dirty="0" err="1"/>
              <a:t>mateen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9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152CB-FC57-E088-F940-EA6EF3AF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65" y="431601"/>
            <a:ext cx="6967462" cy="5300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04EB6-FE1F-6A12-5D84-94210977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008" y="794887"/>
            <a:ext cx="4160031" cy="18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D1F2-8DF2-A08A-2F9A-39843D85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0FCB-74E9-2D98-2138-88E55129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19"/>
            <a:ext cx="10515600" cy="48299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Python object oriented Programming, </a:t>
            </a:r>
            <a:r>
              <a:rPr lang="en-US" dirty="0">
                <a:solidFill>
                  <a:srgbClr val="FF0000"/>
                </a:solidFill>
              </a:rPr>
              <a:t>Inheritance is the capability of one class to derive or inherit the properties from another class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The class that derives properties is called the derived class </a:t>
            </a:r>
            <a:r>
              <a:rPr lang="en-US" dirty="0"/>
              <a:t>or child class and </a:t>
            </a:r>
            <a:r>
              <a:rPr lang="en-US" dirty="0">
                <a:solidFill>
                  <a:srgbClr val="FF0000"/>
                </a:solidFill>
              </a:rPr>
              <a:t>the class from which the properties are being derived is called the base class or parent class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benefits of inheritance are: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It represents real-world relationships well.</a:t>
            </a:r>
          </a:p>
          <a:p>
            <a:pPr algn="just"/>
            <a:r>
              <a:rPr lang="en-US" dirty="0"/>
              <a:t>It provides the reusability of a code. 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We don’t have to write the same code again and again. </a:t>
            </a:r>
          </a:p>
          <a:p>
            <a:pPr algn="just"/>
            <a:r>
              <a:rPr lang="en-US" dirty="0"/>
              <a:t>Also, it allows us </a:t>
            </a:r>
            <a:r>
              <a:rPr lang="en-US" b="1" dirty="0"/>
              <a:t>to add more features to a class without modifying it.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567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DAFD-46EC-65BE-231F-B6619579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6" y="547431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Types of Inheritance</a:t>
            </a:r>
          </a:p>
          <a:p>
            <a:pPr algn="just"/>
            <a:r>
              <a:rPr lang="en-US" dirty="0"/>
              <a:t>Single Inheritance: </a:t>
            </a:r>
            <a:r>
              <a:rPr lang="en-US" dirty="0">
                <a:solidFill>
                  <a:srgbClr val="00B0F0"/>
                </a:solidFill>
              </a:rPr>
              <a:t>Single-level inheritance enables a derived class to inherit characteristics from a single-parent class.</a:t>
            </a:r>
          </a:p>
          <a:p>
            <a:pPr algn="just"/>
            <a:r>
              <a:rPr lang="en-US" dirty="0"/>
              <a:t>Multilevel Inheritance: </a:t>
            </a:r>
            <a:r>
              <a:rPr lang="en-US" dirty="0">
                <a:solidFill>
                  <a:srgbClr val="FF0000"/>
                </a:solidFill>
              </a:rPr>
              <a:t>Multi-level inheritance enables a derived class to inherit properties from an immediate parent class which in turn inherits properties from his parent class. </a:t>
            </a:r>
          </a:p>
          <a:p>
            <a:pPr algn="just"/>
            <a:r>
              <a:rPr lang="en-US" dirty="0"/>
              <a:t>Hierarchical Inheritance: </a:t>
            </a:r>
            <a:r>
              <a:rPr lang="en-US" b="1" dirty="0"/>
              <a:t>Hierarchical-level inheritance enables more than one derived class to inherit properties from a parent class.</a:t>
            </a:r>
          </a:p>
          <a:p>
            <a:pPr algn="just"/>
            <a:r>
              <a:rPr lang="en-US" dirty="0"/>
              <a:t>Multiple Inheritance: </a:t>
            </a:r>
            <a:r>
              <a:rPr lang="en-US" b="1" dirty="0"/>
              <a:t>Multiple-level inheritance enables one derived class to inherit properties from more than one base 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328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C8610-C202-0FDA-43C4-AF725B52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6" y="387848"/>
            <a:ext cx="6668587" cy="5865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ECE75-3CBF-E1BC-60AB-1E3AE4FB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90" y="959105"/>
            <a:ext cx="5456262" cy="1312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07EAF-DF76-269F-8E97-83CA9A23C2AB}"/>
              </a:ext>
            </a:extLst>
          </p:cNvPr>
          <p:cNvSpPr txBox="1"/>
          <p:nvPr/>
        </p:nvSpPr>
        <p:spPr>
          <a:xfrm>
            <a:off x="6238568" y="244341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is super() in Python?</a:t>
            </a:r>
          </a:p>
          <a:p>
            <a:r>
              <a:rPr lang="en-IN" dirty="0"/>
              <a:t>super() is used to call methods of a superclass (parent class) from a subclass (child class). </a:t>
            </a:r>
          </a:p>
          <a:p>
            <a:r>
              <a:rPr lang="en-IN" dirty="0"/>
              <a:t>It returns a proxy object that delegates method calls to the superclass. </a:t>
            </a:r>
          </a:p>
          <a:p>
            <a:r>
              <a:rPr lang="en-IN" dirty="0"/>
              <a:t>This is useful for accessing inherited methods that have been overridden in a subclass.</a:t>
            </a:r>
          </a:p>
        </p:txBody>
      </p:sp>
    </p:spTree>
    <p:extLst>
      <p:ext uri="{BB962C8B-B14F-4D97-AF65-F5344CB8AC3E}">
        <p14:creationId xmlns:p14="http://schemas.microsoft.com/office/powerpoint/2010/main" val="211082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FE7A9-BE28-BD06-E409-F7721194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9" y="142176"/>
            <a:ext cx="9721516" cy="66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5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F3AB5-80AF-E348-AB72-ACB89BE5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431893"/>
            <a:ext cx="8393092" cy="38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1FA30-47FC-9D6A-6C87-2D041281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6" y="193096"/>
            <a:ext cx="8784228" cy="62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9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065D9-5B90-6FFB-42D2-22D6F96C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" y="718707"/>
            <a:ext cx="9601650" cy="12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5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993D-4022-2019-C8BA-45691D23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5071-8DE5-E839-A108-F5810A26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helps to build modular, maintainable, and scalable applications. </a:t>
            </a:r>
          </a:p>
          <a:p>
            <a:pPr algn="just"/>
            <a:r>
              <a:rPr lang="en-US" dirty="0"/>
              <a:t>By understanding </a:t>
            </a:r>
            <a:r>
              <a:rPr lang="en-US" dirty="0">
                <a:solidFill>
                  <a:srgbClr val="FF0000"/>
                </a:solidFill>
              </a:rPr>
              <a:t>the core OOP principles—classes, objects, inheritance, encapsulation, polymorphism, and abstraction</a:t>
            </a:r>
            <a:r>
              <a:rPr lang="en-US" dirty="0"/>
              <a:t>—</a:t>
            </a:r>
          </a:p>
          <a:p>
            <a:pPr algn="just"/>
            <a:r>
              <a:rPr lang="en-US" dirty="0"/>
              <a:t>It helps to design elegant and efficient solutions to complex problems.</a:t>
            </a:r>
          </a:p>
          <a:p>
            <a:pPr algn="just"/>
            <a:r>
              <a:rPr lang="en-US" dirty="0"/>
              <a:t>In Python object-oriented Programming (OOPs) is a programming paradigm that uses objects and classes in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55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E813-2418-F8CC-549D-23A8CDB4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 Concepts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C202-BB52-81D3-B947-CDC27379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in Python</a:t>
            </a:r>
          </a:p>
          <a:p>
            <a:r>
              <a:rPr lang="en-IN" dirty="0"/>
              <a:t>Objects in Python</a:t>
            </a:r>
          </a:p>
          <a:p>
            <a:r>
              <a:rPr lang="en-IN" dirty="0"/>
              <a:t>Polymorphism in Python</a:t>
            </a:r>
          </a:p>
          <a:p>
            <a:r>
              <a:rPr lang="en-IN" dirty="0"/>
              <a:t>Encapsulation in Python</a:t>
            </a:r>
          </a:p>
          <a:p>
            <a:r>
              <a:rPr lang="en-IN" dirty="0"/>
              <a:t>Inheritance in Python</a:t>
            </a:r>
          </a:p>
          <a:p>
            <a:r>
              <a:rPr lang="en-IN" dirty="0"/>
              <a:t>Data Abstraction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527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BC9C-BD84-4468-DC1A-9C4CED7F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7E25-6A0E-BB9C-AC57-DE46DD9E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 class is a collection of objects.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 A class contains the blueprints or the prototype from which the objects are being created. </a:t>
            </a:r>
          </a:p>
          <a:p>
            <a:pPr algn="just"/>
            <a:r>
              <a:rPr lang="en-US" dirty="0"/>
              <a:t>It is a logical entity </a:t>
            </a:r>
            <a:r>
              <a:rPr lang="en-US" b="1" dirty="0"/>
              <a:t>that contains some attributes and methods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Classes are created by keyword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Attributes are the variables that belong to a class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Attributes are always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and </a:t>
            </a:r>
            <a:r>
              <a:rPr lang="en-US" b="1" dirty="0"/>
              <a:t>can be accessed using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dot (.) operator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0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CC686-6139-AF14-B8E6-AF75AEE6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78" y="632217"/>
            <a:ext cx="10056909" cy="4725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BDA89-168B-335C-F78A-3DE497C3A1ED}"/>
              </a:ext>
            </a:extLst>
          </p:cNvPr>
          <p:cNvSpPr txBox="1"/>
          <p:nvPr/>
        </p:nvSpPr>
        <p:spPr>
          <a:xfrm>
            <a:off x="176462" y="6025728"/>
            <a:ext cx="1120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self is a special keyword used in object-oriented programming (OOP) to refer to the instance of the class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D1161-F44F-584A-5607-67A01EC5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68" y="3429000"/>
            <a:ext cx="585536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9D4A-8607-5F7A-151B-38A67631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Empty Class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6E96F-A79E-C859-22E8-82BCBB1B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01111" cy="1874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0A23E3-1005-7D58-14EF-CC226D82EDAC}"/>
              </a:ext>
            </a:extLst>
          </p:cNvPr>
          <p:cNvSpPr txBox="1"/>
          <p:nvPr/>
        </p:nvSpPr>
        <p:spPr>
          <a:xfrm>
            <a:off x="4924926" y="191295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b="1" dirty="0"/>
              <a:t>empty class</a:t>
            </a:r>
            <a:r>
              <a:rPr lang="en-US" sz="2400" dirty="0"/>
              <a:t> is a class that doesn't contain any methods or attributes initially.</a:t>
            </a:r>
          </a:p>
          <a:p>
            <a:pPr algn="just"/>
            <a:r>
              <a:rPr lang="en-US" sz="2400" dirty="0"/>
              <a:t>We can add methods and attributes later on.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43709-A88F-66FC-AE08-2AE65DCB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6" y="3429000"/>
            <a:ext cx="3838755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FFB3E-40A7-EF03-2F7B-B3662124D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817" y="3884451"/>
            <a:ext cx="6650777" cy="18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391F-2C17-8B8E-049B-61C8C69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ED90-3404-5022-3993-2ACEA6D0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object is an entity that has a state and behavior associated with it. </a:t>
            </a:r>
          </a:p>
          <a:p>
            <a:r>
              <a:rPr lang="en-US" dirty="0"/>
              <a:t>An object consists of:</a:t>
            </a:r>
          </a:p>
          <a:p>
            <a:r>
              <a:rPr lang="en-US" b="1" dirty="0"/>
              <a:t>State: It is represented by the attributes of an object</a:t>
            </a:r>
            <a:r>
              <a:rPr lang="en-US" dirty="0"/>
              <a:t>. It also reflects the properties of an object.</a:t>
            </a:r>
          </a:p>
          <a:p>
            <a:r>
              <a:rPr lang="en-US" b="1" dirty="0"/>
              <a:t>Behavior: It is represented by the methods of an object</a:t>
            </a:r>
            <a:r>
              <a:rPr lang="en-US" dirty="0"/>
              <a:t>. It also reflects the response of an object to other objects.</a:t>
            </a:r>
          </a:p>
          <a:p>
            <a:r>
              <a:rPr lang="en-US" b="1" dirty="0"/>
              <a:t>Identity: It gives a unique name to an object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enables one object to interact with other objects.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0B5D-3A59-AFAF-525F-D2B23EB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455A-C387-6055-9968-9E21C717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/>
          <a:lstStyle/>
          <a:p>
            <a:r>
              <a:rPr lang="en-US" b="1" dirty="0"/>
              <a:t>This will create an object named obj of the class defined above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97114-F304-57E8-0DB6-B47E0147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42" y="2583613"/>
            <a:ext cx="3396916" cy="7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3B51-D035-2A14-A476-49064693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__</a:t>
            </a:r>
            <a:r>
              <a:rPr lang="en-US" dirty="0" err="1"/>
              <a:t>init</a:t>
            </a:r>
            <a:r>
              <a:rPr lang="en-US" dirty="0"/>
              <a:t>__ Method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476E-C367-BAB8-126A-2AAA66CD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0354"/>
          </a:xfrm>
        </p:spPr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method is similar to constructors. </a:t>
            </a:r>
          </a:p>
          <a:p>
            <a:r>
              <a:rPr lang="en-US" dirty="0">
                <a:solidFill>
                  <a:srgbClr val="FF0000"/>
                </a:solidFill>
              </a:rPr>
              <a:t>It is run as soon as an object of a class is instantiated. </a:t>
            </a:r>
          </a:p>
          <a:p>
            <a:r>
              <a:rPr lang="en-US" dirty="0"/>
              <a:t>The </a:t>
            </a:r>
            <a:r>
              <a:rPr lang="en-US" b="1" dirty="0"/>
              <a:t>method is useful to do any initialization you want to do with your object. </a:t>
            </a:r>
          </a:p>
        </p:txBody>
      </p:sp>
    </p:spTree>
    <p:extLst>
      <p:ext uri="{BB962C8B-B14F-4D97-AF65-F5344CB8AC3E}">
        <p14:creationId xmlns:p14="http://schemas.microsoft.com/office/powerpoint/2010/main" val="324228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604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Object Oriented Programming using python</vt:lpstr>
      <vt:lpstr>Object Oriented Programming</vt:lpstr>
      <vt:lpstr>OOPs Concepts in Python</vt:lpstr>
      <vt:lpstr>Class</vt:lpstr>
      <vt:lpstr>PowerPoint Presentation</vt:lpstr>
      <vt:lpstr>Creating an Empty Class</vt:lpstr>
      <vt:lpstr>Objects</vt:lpstr>
      <vt:lpstr>Creating an Object</vt:lpstr>
      <vt:lpstr>The Python __init__ Method 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Mateen</dc:creator>
  <cp:lastModifiedBy>Sana Mateen</cp:lastModifiedBy>
  <cp:revision>3</cp:revision>
  <dcterms:created xsi:type="dcterms:W3CDTF">2024-11-15T14:37:08Z</dcterms:created>
  <dcterms:modified xsi:type="dcterms:W3CDTF">2024-11-20T17:01:48Z</dcterms:modified>
</cp:coreProperties>
</file>