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1" autoAdjust="0"/>
    <p:restoredTop sz="88231"/>
  </p:normalViewPr>
  <p:slideViewPr>
    <p:cSldViewPr snapToGrid="0" snapToObjects="1">
      <p:cViewPr varScale="1">
        <p:scale>
          <a:sx n="55" d="100"/>
          <a:sy n="55" d="100"/>
        </p:scale>
        <p:origin x="1786" y="38"/>
      </p:cViewPr>
      <p:guideLst>
        <p:guide orient="horz" pos="2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528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</a:t>
            </a:r>
            <a:r>
              <a:rPr lang="en-US" baseline="0" dirty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99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468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392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48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85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2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926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38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420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869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124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837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80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31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711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35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714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5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324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27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66775" y="1536701"/>
            <a:ext cx="10448925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66775" y="4711700"/>
            <a:ext cx="10448925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866775" y="789709"/>
            <a:ext cx="10448925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866775" y="2603501"/>
            <a:ext cx="10448925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866775" y="789709"/>
            <a:ext cx="10448925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54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29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66775" y="1536701"/>
            <a:ext cx="10448925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6775" y="4711700"/>
            <a:ext cx="10448925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2192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tutorial/datastructures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B86FD-1E8E-00FD-03DE-B712C8BDB6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060738" y="63330"/>
            <a:ext cx="10448925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Two Loops...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1060738" y="1701293"/>
            <a:ext cx="792341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4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</a:p>
          <a:p>
            <a:pPr algn="ctr"/>
            <a:endParaRPr sz="24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'Happy New Year:',  </a:t>
            </a:r>
            <a:r>
              <a:rPr lang="en-US" sz="24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algn="ctr"/>
            <a:endParaRPr sz="2400" b="1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friends)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('Happy New Year:',  </a:t>
            </a:r>
            <a:r>
              <a:rPr lang="en-US" sz="24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6600301" y="6303689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FFFF00"/>
              </a:buClr>
              <a:buSzPct val="25000"/>
            </a:pPr>
            <a:r>
              <a:rPr lang="en-US" sz="3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>
              <a:lnSpc>
                <a:spcPct val="115000"/>
              </a:lnSpc>
              <a:buClr>
                <a:srgbClr val="FFFF00"/>
              </a:buClr>
              <a:buSzPct val="25000"/>
            </a:pPr>
            <a:r>
              <a:rPr lang="en-US" sz="3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>
              <a:lnSpc>
                <a:spcPct val="115000"/>
              </a:lnSpc>
              <a:buClr>
                <a:srgbClr val="FFFF00"/>
              </a:buClr>
              <a:buSzPct val="25000"/>
            </a:pPr>
            <a:r>
              <a:rPr lang="en-US" sz="3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410578" y="5586499"/>
            <a:ext cx="5962513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list(range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(friends)))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[0, 1, 2]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00FFFF"/>
              </a:buClr>
              <a:buSzPct val="25000"/>
            </a:pPr>
            <a:r>
              <a:rPr lang="en-US" sz="76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</a:t>
            </a:r>
            <a:r>
              <a:rPr lang="en-US" sz="7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Using </a:t>
            </a:r>
            <a:r>
              <a:rPr lang="en-US" sz="76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866775" y="3270250"/>
            <a:ext cx="5410200" cy="2603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 new list by adding two existing lists together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7682275" y="2714101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[1, 2, 3]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[4, 5, 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 </a:t>
            </a:r>
            <a:r>
              <a:rPr lang="en-US" sz="3000" b="1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2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2, 3, 4, 5, 6]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2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2, 3]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Can Be </a:t>
            </a:r>
            <a:r>
              <a:rPr lang="en-US" sz="76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Sliced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77110" y="3041855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[9, 41, 12, 3, 74, 15]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</a:t>
            </a:r>
            <a:r>
              <a:rPr lang="en-US" sz="3000" b="1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[41,12]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b="1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[9, 41, 12, 3]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[3</a:t>
            </a:r>
            <a:r>
              <a:rPr lang="en-US" sz="3000" b="1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[3, 74, 15]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b="1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[9, 41, 12, 3, 74, 15]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6918071" y="6360988"/>
            <a:ext cx="5465399" cy="219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Just like in strings, the second number is “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316041" y="2708619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&lt;type 'list'&gt;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dir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[... 'append', 'count', 'extend', 'index', 'insert', 'pop', 'remove', 'reverse', 'sort']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881200" y="7123113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30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898133" y="360218"/>
            <a:ext cx="10448925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a List from Scratch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0" y="2603501"/>
            <a:ext cx="6302375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indent="-4445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an empty </a:t>
            </a:r>
            <a:r>
              <a:rPr lang="en-US" sz="3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add elements using the </a:t>
            </a:r>
            <a:r>
              <a:rPr lang="en-US" sz="34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append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</a:t>
            </a:r>
          </a:p>
          <a:p>
            <a:pPr marL="457200" indent="-444500">
              <a:spcAft>
                <a:spcPts val="1000"/>
              </a:spcAft>
              <a:buSzPct val="100000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stays in order and new elements are </a:t>
            </a:r>
            <a:r>
              <a:rPr lang="en-US" sz="34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added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the </a:t>
            </a:r>
            <a:r>
              <a:rPr lang="en-US" sz="3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6335176" y="2990851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('book')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['book', 99]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('cookie')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['book', 99, 'cookie']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1033030" y="277090"/>
            <a:ext cx="10448925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Something in a List?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-316346" y="2657766"/>
            <a:ext cx="65738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indent="-4445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provides two </a:t>
            </a:r>
            <a:r>
              <a:rPr lang="en-US" sz="3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let you check if an item is in a list</a:t>
            </a:r>
          </a:p>
          <a:p>
            <a:pPr marL="457200" indent="-444500">
              <a:spcAft>
                <a:spcPts val="1000"/>
              </a:spcAft>
              <a:buSzPct val="100000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are logical operators that return </a:t>
            </a:r>
            <a:r>
              <a:rPr lang="en-US" sz="34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4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457200" indent="-444500">
              <a:spcAft>
                <a:spcPts val="1000"/>
              </a:spcAft>
              <a:buSzPct val="100000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They do not modify the list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6553240" y="2940051"/>
            <a:ext cx="5306252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[1, 9, 21, 10, 16]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30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15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 in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30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1005320" y="180109"/>
            <a:ext cx="10448925" cy="175029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78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in Order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-509153" y="2132447"/>
            <a:ext cx="5524500" cy="5702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indent="-590677">
              <a:spcBef>
                <a:spcPts val="0"/>
              </a:spcBef>
              <a:buSzPct val="100000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hold many items and keeps those items in the order until we do something to change the order</a:t>
            </a:r>
          </a:p>
          <a:p>
            <a:pPr marL="1104900" indent="-590677">
              <a:spcBef>
                <a:spcPts val="2300"/>
              </a:spcBef>
              <a:buSzPct val="100000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</a:t>
            </a:r>
            <a:r>
              <a:rPr lang="en-US" sz="34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change its order)</a:t>
            </a:r>
          </a:p>
          <a:p>
            <a:pPr marL="1104900" indent="-590677">
              <a:spcBef>
                <a:spcPts val="2300"/>
              </a:spcBef>
              <a:buSzPct val="100000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 (unlike in strings) means “</a:t>
            </a:r>
            <a:r>
              <a:rPr lang="en-US" sz="34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yourself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5015347" y="2105890"/>
            <a:ext cx="7050742" cy="49957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'Joseph', 'Glenn', 'Sally' 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.sort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b="1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['Glenn', 'Joseph',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b="1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600" b="1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6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b="1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Joseph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Built-in Functions and Lists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-128155" y="2783610"/>
            <a:ext cx="5802313" cy="4940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indent="-4445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a number of </a:t>
            </a:r>
            <a:r>
              <a:rPr lang="en-US" sz="34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 into </a:t>
            </a:r>
            <a:r>
              <a:rPr lang="en-US" sz="3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 </a:t>
            </a:r>
            <a:r>
              <a:rPr lang="en-US" sz="3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parameters</a:t>
            </a:r>
          </a:p>
          <a:p>
            <a:pPr marL="457200" indent="-444500">
              <a:spcAft>
                <a:spcPts val="1000"/>
              </a:spcAft>
              <a:buSzPct val="100000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loops we built?  These are much simpler.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5897602" y="3134724"/>
            <a:ext cx="6128144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[3, 41, 12, 9, 74, 15]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74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154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)/</a:t>
            </a:r>
            <a:r>
              <a:rPr lang="en-US" sz="30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25.6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5282550" y="4800525"/>
            <a:ext cx="8127900" cy="3987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list()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while True :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input('Enter a number: ')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b="1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== 'done' : break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value = float(</a:t>
            </a:r>
            <a:r>
              <a:rPr lang="en-US" sz="2600" b="1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numlist.append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(value)</a:t>
            </a:r>
          </a:p>
          <a:p>
            <a:pPr algn="ctr"/>
            <a:endParaRPr sz="2600" b="1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00FF00"/>
              </a:buClr>
              <a:buSzPct val="25000"/>
            </a:pP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average = sum(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 /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print('Average:', average)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189125" y="283743"/>
            <a:ext cx="8127900" cy="48355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26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total = 0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6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while True :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input('Enter a number: ')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b="1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== 'done' : break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value = float(</a:t>
            </a:r>
            <a:r>
              <a:rPr lang="en-US" sz="2600" b="1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total = total + value     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6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algn="ctr"/>
            <a:endParaRPr sz="2600" b="1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26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average = total / count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print('Average:', average)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7276725" y="828688"/>
            <a:ext cx="5435700" cy="286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FFFF00"/>
              </a:buClr>
              <a:buSzPct val="25000"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>
              <a:lnSpc>
                <a:spcPct val="115000"/>
              </a:lnSpc>
              <a:buClr>
                <a:srgbClr val="FFFF00"/>
              </a:buClr>
              <a:buSzPct val="25000"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>
              <a:lnSpc>
                <a:spcPct val="115000"/>
              </a:lnSpc>
              <a:buClr>
                <a:srgbClr val="FFFF00"/>
              </a:buClr>
              <a:buSzPct val="25000"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>
              <a:lnSpc>
                <a:spcPct val="115000"/>
              </a:lnSpc>
              <a:buClr>
                <a:srgbClr val="FFFF00"/>
              </a:buClr>
              <a:buSzPct val="25000"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>
              <a:lnSpc>
                <a:spcPct val="115000"/>
              </a:lnSpc>
              <a:buClr>
                <a:srgbClr val="FFFF00"/>
              </a:buClr>
              <a:buSzPct val="25000"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Average: 5.66666666667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871537" y="392786"/>
            <a:ext cx="10448925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Friends: Strings and Lists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45472" y="2446941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'With three words'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</a:t>
            </a: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['With', 'three', 'words']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b="1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6714837" y="2446941"/>
            <a:ext cx="5906654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['With', 'three', 'words']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 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Three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45472" y="8096537"/>
            <a:ext cx="11921837" cy="4820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4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breaks a string into parts and produces a list of strings.  We think of these as words.  We can </a:t>
            </a:r>
            <a:r>
              <a:rPr lang="en-US" sz="34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access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particular word or </a:t>
            </a:r>
            <a:r>
              <a:rPr lang="en-US" sz="3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all the words.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-876300" y="789709"/>
            <a:ext cx="11688763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7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List is a Kind of Collection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29750" y="2886001"/>
            <a:ext cx="11688763" cy="32433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indent="-371094">
              <a:spcBef>
                <a:spcPts val="0"/>
              </a:spcBef>
              <a:buSzPct val="100000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allows us to put many values in a single </a:t>
            </a:r>
            <a:r>
              <a:rPr lang="en-US" sz="3600" dirty="0">
                <a:solidFill>
                  <a:schemeClr val="lt1"/>
                </a:solidFill>
              </a:rPr>
              <a:t>“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dirty="0">
                <a:solidFill>
                  <a:schemeClr val="lt1"/>
                </a:solidFill>
              </a:rPr>
              <a:t>”</a:t>
            </a:r>
          </a:p>
          <a:p>
            <a:pPr marL="749300" indent="-371094">
              <a:buSzPct val="100000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nice because we can carry all </a:t>
            </a: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many values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around in one convenient package.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91123" y="280480"/>
            <a:ext cx="2557874" cy="209629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-29750" y="6000751"/>
            <a:ext cx="12192000" cy="2214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3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36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'Joseph', 'Glenn', 'Sally' ]</a:t>
            </a:r>
          </a:p>
          <a:p>
            <a:pPr algn="ctr"/>
            <a:endParaRPr sz="3600" b="1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00FF00"/>
              </a:buClr>
              <a:buSzPct val="25000"/>
            </a:pPr>
            <a:r>
              <a:rPr lang="en-US" sz="3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carryon</a:t>
            </a:r>
            <a:r>
              <a:rPr lang="en-US" sz="36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315024" y="393124"/>
            <a:ext cx="9364664" cy="7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'A lot               of spaces'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etc</a:t>
            </a:r>
            <a:r>
              <a:rPr lang="en-US" sz="26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line.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split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etc</a:t>
            </a:r>
            <a:r>
              <a:rPr lang="en-US" sz="26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['A', 'lot', 'of', 'spaces']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2600" b="1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first</a:t>
            </a:r>
            <a:r>
              <a:rPr lang="en-US" sz="2600" b="1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;</a:t>
            </a:r>
            <a:r>
              <a:rPr lang="en-US" sz="2600" b="1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second</a:t>
            </a:r>
            <a:r>
              <a:rPr lang="en-US" sz="2600" b="1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;</a:t>
            </a:r>
            <a:r>
              <a:rPr lang="en-US" sz="2600" b="1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third</a:t>
            </a:r>
            <a:r>
              <a:rPr lang="en-US" sz="26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b="1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6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first;second;third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6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';'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b="1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['first', 'second', 'third']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6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6096000" y="4096424"/>
            <a:ext cx="6490311" cy="46767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indent="-419100">
              <a:lnSpc>
                <a:spcPct val="150000"/>
              </a:lnSpc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do not specify a </a:t>
            </a:r>
            <a:r>
              <a:rPr lang="en-US" sz="30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multiple spaces are treated like one delimiter</a:t>
            </a:r>
          </a:p>
          <a:p>
            <a:pPr marL="457200" indent="-419100">
              <a:lnSpc>
                <a:spcPct val="150000"/>
              </a:lnSpc>
              <a:buClr>
                <a:schemeClr val="lt1"/>
              </a:buClr>
              <a:buSzPct val="100000"/>
              <a:buFont typeface="Cabin"/>
              <a:buChar char="●"/>
            </a:pPr>
            <a:endParaRPr lang="en-US" sz="30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indent="-419100">
              <a:lnSpc>
                <a:spcPct val="150000"/>
              </a:lnSpc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specify what </a:t>
            </a:r>
            <a:r>
              <a:rPr lang="en-US" sz="30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character to use in the </a:t>
            </a:r>
            <a:r>
              <a:rPr lang="en-US" sz="30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Constants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318655" y="3657600"/>
            <a:ext cx="5678920" cy="404336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indent="-4445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34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constants are surrounded by square brackets and the elements in the list are separated by commas</a:t>
            </a:r>
          </a:p>
          <a:p>
            <a:pPr marL="457200" indent="-444500">
              <a:spcAft>
                <a:spcPts val="1000"/>
              </a:spcAft>
              <a:buSzPct val="100000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element can be any Python object - even </a:t>
            </a:r>
            <a:r>
              <a:rPr lang="en-US" sz="34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list</a:t>
            </a:r>
          </a:p>
          <a:p>
            <a:pPr marL="457200" indent="-444500">
              <a:spcAft>
                <a:spcPts val="1000"/>
              </a:spcAft>
              <a:buSzPct val="100000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empty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6446983" y="2532050"/>
            <a:ext cx="5093853" cy="59607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[1, 24, 76]</a:t>
            </a:r>
            <a:r>
              <a:rPr lang="en-US" sz="28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24, 76]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['red', 'yellow', 'blue']</a:t>
            </a:r>
            <a:r>
              <a:rPr lang="en-US" sz="28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b="1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['red', 'yellow', 'blue']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['red', 24, 98.6]</a:t>
            </a:r>
            <a:r>
              <a:rPr lang="en-US" sz="28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b="1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['red', 24, 98.6]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[ 1, </a:t>
            </a:r>
            <a:r>
              <a:rPr lang="en-US" sz="2800" b="1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[5, 6]</a:t>
            </a:r>
            <a:r>
              <a:rPr lang="en-US" sz="28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 7]</a:t>
            </a:r>
            <a:r>
              <a:rPr lang="en-US" sz="28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b="1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[5, 6], 7]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[]</a:t>
            </a:r>
            <a:r>
              <a:rPr lang="en-US" sz="28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b="1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Already Use Lists!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011381" y="3117273"/>
            <a:ext cx="7340893" cy="33597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6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6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6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9059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8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48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48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48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48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48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 - Best Pals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0" y="3699164"/>
            <a:ext cx="6968836" cy="194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4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New Year:'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 </a:t>
            </a:r>
            <a:r>
              <a:rPr lang="en-US" sz="24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8626476" y="4051100"/>
            <a:ext cx="4943475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32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32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32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32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206" name="Shape 206"/>
          <p:cNvCxnSpPr/>
          <p:nvPr/>
        </p:nvCxnSpPr>
        <p:spPr>
          <a:xfrm flipH="1">
            <a:off x="6411912" y="4353475"/>
            <a:ext cx="1986512" cy="31853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7" name="Shape 207"/>
          <p:cNvCxnSpPr/>
          <p:nvPr/>
        </p:nvCxnSpPr>
        <p:spPr>
          <a:xfrm flipH="1" flipV="1">
            <a:off x="6432060" y="4672014"/>
            <a:ext cx="1961138" cy="839786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1872400" y="5160164"/>
            <a:ext cx="6596999" cy="7988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04"/>
          <p:cNvSpPr txBox="1"/>
          <p:nvPr/>
        </p:nvSpPr>
        <p:spPr>
          <a:xfrm>
            <a:off x="866775" y="5999950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4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 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4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New Year:'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 </a:t>
            </a:r>
            <a:r>
              <a:rPr lang="en-US" sz="24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Lists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31799" y="2757052"/>
            <a:ext cx="10917382" cy="292100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Just like strings, we can get at any single element in a list using an index specified in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7900" y="1664854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206501" y="8316198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4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866775" y="7644249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4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Joseph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5397500" y="5065702"/>
            <a:ext cx="6362701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'Joseph', 'Glenn', 'Sally' 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b="1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400" b="1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Glenn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343273" y="8407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4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2771774" y="7644248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4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Glenn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029200" y="8316198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4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676773" y="7617692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4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-876300" y="789709"/>
            <a:ext cx="134493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Mutable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96982" y="2964873"/>
            <a:ext cx="6357793" cy="479482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indent="-4445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are “</a:t>
            </a:r>
            <a:r>
              <a:rPr lang="en-US" sz="3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immutable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 - we cannot change the contents of a string - we must make a </a:t>
            </a:r>
            <a:r>
              <a:rPr lang="en-US" sz="34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 string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make any change</a:t>
            </a:r>
          </a:p>
          <a:p>
            <a:pPr marL="457200" indent="-444500">
              <a:spcAft>
                <a:spcPts val="1000"/>
              </a:spcAft>
              <a:buSzPct val="100000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“</a:t>
            </a:r>
            <a:r>
              <a:rPr lang="en-US" sz="3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mutable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 - we can </a:t>
            </a:r>
            <a:r>
              <a:rPr lang="en-US" sz="34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change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element of a list using the </a:t>
            </a:r>
            <a:r>
              <a:rPr lang="en-US" sz="34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7302302" y="2247901"/>
            <a:ext cx="4418644" cy="5969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'Banana'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b="1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2400" b="1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'b'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2400" b="1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400" b="1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2400" b="1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400" b="1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'</a:t>
            </a:r>
            <a:r>
              <a:rPr lang="en-US" sz="2400" b="1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400" b="1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does not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2400" b="1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support item assignment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banana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[2, 14, 26, 41, 63]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[2, 14, 26, 41, 63]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b="1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en-US" sz="2400" b="1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28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[2, 14, </a:t>
            </a:r>
            <a:r>
              <a:rPr lang="en-US" sz="24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28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41, 63]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-876300" y="789709"/>
            <a:ext cx="131445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Long is a List?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492238" y="2895600"/>
            <a:ext cx="6119700" cy="54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indent="-4445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takes a </a:t>
            </a:r>
            <a:r>
              <a:rPr lang="en-US" sz="34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a parameter and returns the number of </a:t>
            </a:r>
            <a:r>
              <a:rPr lang="en-US" sz="34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elements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4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  <a:p>
            <a:pPr marL="457200" indent="-444500">
              <a:spcAft>
                <a:spcPts val="1000"/>
              </a:spcAft>
              <a:buSzPct val="100000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Actually </a:t>
            </a:r>
            <a:r>
              <a:rPr lang="en-US" sz="3400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tells us the number of elements of any set or sequence (such as a string...)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7207250" y="3543301"/>
            <a:ext cx="4666095" cy="397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[ 1, 2, 'joe', 99]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  <a:p>
            <a:pPr algn="ctr"/>
            <a:endParaRPr sz="3000" b="1" dirty="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76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249382" y="3186545"/>
            <a:ext cx="4790931" cy="511925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indent="-4445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4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a list of numbers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range from zero to one less than the </a:t>
            </a:r>
            <a:r>
              <a:rPr lang="en-US" sz="34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  <a:p>
            <a:pPr marL="457200" indent="-444500">
              <a:spcAft>
                <a:spcPts val="1000"/>
              </a:spcAft>
              <a:buSzPct val="100000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construct an index loop using </a:t>
            </a:r>
            <a:r>
              <a:rPr lang="en-US" sz="3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an integer</a:t>
            </a:r>
            <a:r>
              <a:rPr lang="en-US" sz="3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iterator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5694201" y="3022601"/>
            <a:ext cx="64977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24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[0, 1, 2, 3]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list(range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)))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24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[0, 1, 2]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Words>1702</Words>
  <Application>Microsoft Office PowerPoint</Application>
  <PresentationFormat>Custom</PresentationFormat>
  <Paragraphs>253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Cabin</vt:lpstr>
      <vt:lpstr>Courier</vt:lpstr>
      <vt:lpstr>Gill Sans</vt:lpstr>
      <vt:lpstr>Title &amp; Subtitle</vt:lpstr>
      <vt:lpstr>Python Lists</vt:lpstr>
      <vt:lpstr>A List is a Kind of Collection</vt:lpstr>
      <vt:lpstr>List Constants</vt:lpstr>
      <vt:lpstr>We Already Use Lists!</vt:lpstr>
      <vt:lpstr>Lists and Definite Loops - Best Pals</vt:lpstr>
      <vt:lpstr>Looking Inside Lists</vt:lpstr>
      <vt:lpstr>Lists are Mutable</vt:lpstr>
      <vt:lpstr>How Long is a List?</vt:lpstr>
      <vt:lpstr>Using the range Function</vt:lpstr>
      <vt:lpstr>A Tale of Two Loops...</vt:lpstr>
      <vt:lpstr>Concatenating Lists Using +</vt:lpstr>
      <vt:lpstr>Lists Can Be Sliced Using :</vt:lpstr>
      <vt:lpstr>List Methods</vt:lpstr>
      <vt:lpstr>Building a List from Scratch</vt:lpstr>
      <vt:lpstr>Is Something in a List?</vt:lpstr>
      <vt:lpstr>Lists are in Order</vt:lpstr>
      <vt:lpstr>Built-in Functions and Lists</vt:lpstr>
      <vt:lpstr>PowerPoint Presentation</vt:lpstr>
      <vt:lpstr>Best Friends: Strings and Lists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dc:creator>HP</dc:creator>
  <cp:lastModifiedBy>Sana Mateen</cp:lastModifiedBy>
  <cp:revision>61</cp:revision>
  <dcterms:modified xsi:type="dcterms:W3CDTF">2024-10-31T15:25:41Z</dcterms:modified>
</cp:coreProperties>
</file>